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notesSlides/notesSlide12.xml" ContentType="application/vnd.openxmlformats-officedocument.presentationml.notesSlide+xml"/>
  <Override PartName="/ppt/tags/tag3.xml" ContentType="application/vnd.openxmlformats-officedocument.presentationml.tags+xml"/>
  <Override PartName="/ppt/notesSlides/notesSlide13.xml" ContentType="application/vnd.openxmlformats-officedocument.presentationml.notesSlide+xml"/>
  <Override PartName="/ppt/tags/tag4.xml" ContentType="application/vnd.openxmlformats-officedocument.presentationml.tags+xml"/>
  <Override PartName="/ppt/notesSlides/notesSlide14.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notesSlides/notesSlide15.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72" r:id="rId4"/>
    <p:sldMasterId id="2147483892" r:id="rId5"/>
    <p:sldMasterId id="2147483904" r:id="rId6"/>
  </p:sldMasterIdLst>
  <p:notesMasterIdLst>
    <p:notesMasterId r:id="rId32"/>
  </p:notesMasterIdLst>
  <p:handoutMasterIdLst>
    <p:handoutMasterId r:id="rId33"/>
  </p:handoutMasterIdLst>
  <p:sldIdLst>
    <p:sldId id="256" r:id="rId7"/>
    <p:sldId id="286" r:id="rId8"/>
    <p:sldId id="287" r:id="rId9"/>
    <p:sldId id="288" r:id="rId10"/>
    <p:sldId id="311" r:id="rId11"/>
    <p:sldId id="290" r:id="rId12"/>
    <p:sldId id="313" r:id="rId13"/>
    <p:sldId id="325" r:id="rId14"/>
    <p:sldId id="327" r:id="rId15"/>
    <p:sldId id="291" r:id="rId16"/>
    <p:sldId id="292" r:id="rId17"/>
    <p:sldId id="293" r:id="rId18"/>
    <p:sldId id="302" r:id="rId19"/>
    <p:sldId id="301" r:id="rId20"/>
    <p:sldId id="304" r:id="rId21"/>
    <p:sldId id="306" r:id="rId22"/>
    <p:sldId id="297" r:id="rId23"/>
    <p:sldId id="305" r:id="rId24"/>
    <p:sldId id="294" r:id="rId25"/>
    <p:sldId id="295" r:id="rId26"/>
    <p:sldId id="296" r:id="rId27"/>
    <p:sldId id="308" r:id="rId28"/>
    <p:sldId id="310" r:id="rId29"/>
    <p:sldId id="307" r:id="rId30"/>
    <p:sldId id="309" r:id="rId31"/>
  </p:sldIdLst>
  <p:sldSz cx="9144000" cy="5143500" type="screen16x9"/>
  <p:notesSz cx="6858000" cy="9296400"/>
  <p:defaultTextStyle>
    <a:defPPr>
      <a:defRPr lang="en-US"/>
    </a:defPPr>
    <a:lvl1pPr marL="0" algn="l" defTabSz="914298" rtl="0" eaLnBrk="1" latinLnBrk="0" hangingPunct="1">
      <a:defRPr sz="1800" kern="1200">
        <a:solidFill>
          <a:schemeClr val="tx1"/>
        </a:solidFill>
        <a:latin typeface="+mn-lt"/>
        <a:ea typeface="+mn-ea"/>
        <a:cs typeface="+mn-cs"/>
      </a:defRPr>
    </a:lvl1pPr>
    <a:lvl2pPr marL="457149" algn="l" defTabSz="914298" rtl="0" eaLnBrk="1" latinLnBrk="0" hangingPunct="1">
      <a:defRPr sz="1800" kern="1200">
        <a:solidFill>
          <a:schemeClr val="tx1"/>
        </a:solidFill>
        <a:latin typeface="+mn-lt"/>
        <a:ea typeface="+mn-ea"/>
        <a:cs typeface="+mn-cs"/>
      </a:defRPr>
    </a:lvl2pPr>
    <a:lvl3pPr marL="914298" algn="l" defTabSz="914298" rtl="0" eaLnBrk="1" latinLnBrk="0" hangingPunct="1">
      <a:defRPr sz="1800" kern="1200">
        <a:solidFill>
          <a:schemeClr val="tx1"/>
        </a:solidFill>
        <a:latin typeface="+mn-lt"/>
        <a:ea typeface="+mn-ea"/>
        <a:cs typeface="+mn-cs"/>
      </a:defRPr>
    </a:lvl3pPr>
    <a:lvl4pPr marL="1371446" algn="l" defTabSz="914298" rtl="0" eaLnBrk="1" latinLnBrk="0" hangingPunct="1">
      <a:defRPr sz="1800" kern="1200">
        <a:solidFill>
          <a:schemeClr val="tx1"/>
        </a:solidFill>
        <a:latin typeface="+mn-lt"/>
        <a:ea typeface="+mn-ea"/>
        <a:cs typeface="+mn-cs"/>
      </a:defRPr>
    </a:lvl4pPr>
    <a:lvl5pPr marL="1828595" algn="l" defTabSz="914298" rtl="0" eaLnBrk="1" latinLnBrk="0" hangingPunct="1">
      <a:defRPr sz="1800" kern="1200">
        <a:solidFill>
          <a:schemeClr val="tx1"/>
        </a:solidFill>
        <a:latin typeface="+mn-lt"/>
        <a:ea typeface="+mn-ea"/>
        <a:cs typeface="+mn-cs"/>
      </a:defRPr>
    </a:lvl5pPr>
    <a:lvl6pPr marL="2285744" algn="l" defTabSz="914298" rtl="0" eaLnBrk="1" latinLnBrk="0" hangingPunct="1">
      <a:defRPr sz="1800" kern="1200">
        <a:solidFill>
          <a:schemeClr val="tx1"/>
        </a:solidFill>
        <a:latin typeface="+mn-lt"/>
        <a:ea typeface="+mn-ea"/>
        <a:cs typeface="+mn-cs"/>
      </a:defRPr>
    </a:lvl6pPr>
    <a:lvl7pPr marL="2742893" algn="l" defTabSz="914298" rtl="0" eaLnBrk="1" latinLnBrk="0" hangingPunct="1">
      <a:defRPr sz="1800" kern="1200">
        <a:solidFill>
          <a:schemeClr val="tx1"/>
        </a:solidFill>
        <a:latin typeface="+mn-lt"/>
        <a:ea typeface="+mn-ea"/>
        <a:cs typeface="+mn-cs"/>
      </a:defRPr>
    </a:lvl7pPr>
    <a:lvl8pPr marL="3200042" algn="l" defTabSz="914298" rtl="0" eaLnBrk="1" latinLnBrk="0" hangingPunct="1">
      <a:defRPr sz="1800" kern="1200">
        <a:solidFill>
          <a:schemeClr val="tx1"/>
        </a:solidFill>
        <a:latin typeface="+mn-lt"/>
        <a:ea typeface="+mn-ea"/>
        <a:cs typeface="+mn-cs"/>
      </a:defRPr>
    </a:lvl8pPr>
    <a:lvl9pPr marL="3657190" algn="l" defTabSz="914298"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44500"/>
    <a:srgbClr val="F2F2F2"/>
    <a:srgbClr val="E8E8E8"/>
    <a:srgbClr val="848484"/>
    <a:srgbClr val="BEBEBE"/>
    <a:srgbClr val="FBFBFB"/>
    <a:srgbClr val="FF0066"/>
    <a:srgbClr val="000000"/>
    <a:srgbClr val="080808"/>
    <a:srgbClr val="7D7D7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7941" autoAdjust="0"/>
    <p:restoredTop sz="86261" autoAdjust="0"/>
  </p:normalViewPr>
  <p:slideViewPr>
    <p:cSldViewPr snapToGrid="0" showGuides="1">
      <p:cViewPr varScale="1">
        <p:scale>
          <a:sx n="130" d="100"/>
          <a:sy n="130" d="100"/>
        </p:scale>
        <p:origin x="-1488" y="-90"/>
      </p:cViewPr>
      <p:guideLst>
        <p:guide orient="horz" pos="757"/>
        <p:guide orient="horz" pos="2612"/>
        <p:guide orient="horz" pos="2931"/>
        <p:guide orient="horz" pos="907"/>
        <p:guide orient="horz" pos="411"/>
        <p:guide orient="horz" pos="1241"/>
        <p:guide pos="2715"/>
        <p:guide pos="5323"/>
        <p:guide pos="2822"/>
        <p:guide pos="219"/>
      </p:guideLst>
    </p:cSldViewPr>
  </p:slideViewPr>
  <p:notesTextViewPr>
    <p:cViewPr>
      <p:scale>
        <a:sx n="100" d="100"/>
        <a:sy n="100" d="100"/>
      </p:scale>
      <p:origin x="0" y="0"/>
    </p:cViewPr>
  </p:notesTextViewPr>
  <p:sorterViewPr>
    <p:cViewPr>
      <p:scale>
        <a:sx n="125" d="100"/>
        <a:sy n="125" d="100"/>
      </p:scale>
      <p:origin x="0" y="2328"/>
    </p:cViewPr>
  </p:sorterViewPr>
  <p:notesViewPr>
    <p:cSldViewPr snapToGrid="0">
      <p:cViewPr>
        <p:scale>
          <a:sx n="80" d="100"/>
          <a:sy n="80" d="100"/>
        </p:scale>
        <p:origin x="-942" y="-192"/>
      </p:cViewPr>
      <p:guideLst>
        <p:guide orient="horz" pos="2592"/>
        <p:guide orient="horz" pos="5775"/>
        <p:guide orient="horz" pos="5777"/>
        <p:guide pos="3991"/>
        <p:guide pos="316"/>
        <p:guide pos="3995"/>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 Type="http://schemas.openxmlformats.org/officeDocument/2006/relationships/customXml" Target="../customXml/item3.xml"/><Relationship Id="rId21" Type="http://schemas.openxmlformats.org/officeDocument/2006/relationships/slide" Target="slides/slide15.xml"/><Relationship Id="rId34" Type="http://schemas.openxmlformats.org/officeDocument/2006/relationships/presProps" Target="presProp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theme" Target="theme/theme1.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6" name="Picture 3"/>
          <p:cNvPicPr>
            <a:picLocks noChangeAspect="1" noChangeArrowheads="1"/>
          </p:cNvPicPr>
          <p:nvPr/>
        </p:nvPicPr>
        <p:blipFill>
          <a:blip r:embed="rId2" cstate="screen"/>
          <a:srcRect/>
          <a:stretch>
            <a:fillRect/>
          </a:stretch>
        </p:blipFill>
        <p:spPr bwMode="auto">
          <a:xfrm>
            <a:off x="5582629" y="8707488"/>
            <a:ext cx="1158813" cy="464221"/>
          </a:xfrm>
          <a:prstGeom prst="rect">
            <a:avLst/>
          </a:prstGeom>
          <a:noFill/>
          <a:ln w="9525">
            <a:noFill/>
            <a:miter lim="800000"/>
            <a:headEnd/>
            <a:tailEnd/>
          </a:ln>
          <a:effectLst/>
        </p:spPr>
      </p:pic>
      <p:sp>
        <p:nvSpPr>
          <p:cNvPr id="5" name="Header Placeholder 1"/>
          <p:cNvSpPr>
            <a:spLocks noGrp="1"/>
          </p:cNvSpPr>
          <p:nvPr>
            <p:ph type="hdr" sz="quarter"/>
          </p:nvPr>
        </p:nvSpPr>
        <p:spPr>
          <a:xfrm>
            <a:off x="501650" y="87780"/>
            <a:ext cx="4794745" cy="137851"/>
          </a:xfrm>
          <a:prstGeom prst="rect">
            <a:avLst/>
          </a:prstGeom>
        </p:spPr>
        <p:txBody>
          <a:bodyPr vert="horz" lIns="0" tIns="0" rIns="0" bIns="0" rtlCol="0"/>
          <a:lstStyle>
            <a:lvl1pPr algn="l">
              <a:defRPr sz="800"/>
            </a:lvl1pPr>
          </a:lstStyle>
          <a:p>
            <a:r>
              <a:rPr lang="en-US" dirty="0" smtClean="0"/>
              <a:t>[Add Presentation Title: Insert tab &gt; Header &amp; Footer &gt; Notes and Handouts]</a:t>
            </a:r>
          </a:p>
        </p:txBody>
      </p:sp>
      <p:sp>
        <p:nvSpPr>
          <p:cNvPr id="7" name="Date Placeholder 2"/>
          <p:cNvSpPr>
            <a:spLocks noGrp="1"/>
          </p:cNvSpPr>
          <p:nvPr>
            <p:ph type="dt" idx="1"/>
          </p:nvPr>
        </p:nvSpPr>
        <p:spPr>
          <a:xfrm>
            <a:off x="5455578" y="87780"/>
            <a:ext cx="880135" cy="146304"/>
          </a:xfrm>
          <a:prstGeom prst="rect">
            <a:avLst/>
          </a:prstGeom>
        </p:spPr>
        <p:txBody>
          <a:bodyPr vert="horz" lIns="0" tIns="0" rIns="0" bIns="0" rtlCol="0"/>
          <a:lstStyle>
            <a:lvl1pPr algn="r">
              <a:defRPr sz="800"/>
            </a:lvl1pPr>
          </a:lstStyle>
          <a:p>
            <a:endParaRPr lang="en-US" dirty="0"/>
          </a:p>
        </p:txBody>
      </p:sp>
      <p:sp>
        <p:nvSpPr>
          <p:cNvPr id="8" name="Slide Number Placeholder 6"/>
          <p:cNvSpPr>
            <a:spLocks noGrp="1"/>
          </p:cNvSpPr>
          <p:nvPr>
            <p:ph type="sldNum" sz="quarter" idx="3"/>
          </p:nvPr>
        </p:nvSpPr>
        <p:spPr>
          <a:xfrm>
            <a:off x="4516616" y="9082176"/>
            <a:ext cx="554100" cy="105317"/>
          </a:xfrm>
          <a:prstGeom prst="rect">
            <a:avLst/>
          </a:prstGeom>
        </p:spPr>
        <p:txBody>
          <a:bodyPr vert="horz" lIns="0" tIns="0" rIns="0" bIns="0" rtlCol="0" anchor="b"/>
          <a:lstStyle>
            <a:lvl1pPr marL="0" algn="l" defTabSz="914400" rtl="0" eaLnBrk="1" latinLnBrk="0" hangingPunct="1">
              <a:defRPr lang="en-US" sz="800" kern="1200" smtClean="0">
                <a:solidFill>
                  <a:schemeClr val="tx1"/>
                </a:solidFill>
                <a:latin typeface="+mn-lt"/>
                <a:ea typeface="+mn-ea"/>
                <a:cs typeface="+mn-cs"/>
              </a:defRPr>
            </a:lvl1pPr>
          </a:lstStyle>
          <a:p>
            <a:r>
              <a:rPr lang="en-US" dirty="0" smtClean="0"/>
              <a:t>Page </a:t>
            </a:r>
            <a:fld id="{111E5896-917A-4035-A860-408E1EC3CD51}" type="slidenum">
              <a:rPr lang="en-US" smtClean="0"/>
              <a:pPr/>
              <a:t>‹#›</a:t>
            </a:fld>
            <a:endParaRPr lang="en-US" dirty="0"/>
          </a:p>
        </p:txBody>
      </p:sp>
      <p:sp>
        <p:nvSpPr>
          <p:cNvPr id="9" name="Rectangle 8"/>
          <p:cNvSpPr>
            <a:spLocks noChangeArrowheads="1"/>
          </p:cNvSpPr>
          <p:nvPr/>
        </p:nvSpPr>
        <p:spPr bwMode="auto">
          <a:xfrm>
            <a:off x="1" y="-2"/>
            <a:ext cx="172720" cy="1621516"/>
          </a:xfrm>
          <a:prstGeom prst="rect">
            <a:avLst/>
          </a:prstGeom>
          <a:solidFill>
            <a:schemeClr val="bg2"/>
          </a:solidFill>
          <a:ln w="9525">
            <a:noFill/>
            <a:miter lim="800000"/>
            <a:headEnd/>
            <a:tailEnd/>
          </a:ln>
        </p:spPr>
        <p:txBody>
          <a:bodyPr vert="horz" wrap="square" lIns="95747" tIns="47873" rIns="95747" bIns="47873" numCol="1" anchor="t" anchorCtr="0" compatLnSpc="1">
            <a:prstTxWarp prst="textNoShape">
              <a:avLst/>
            </a:prstTxWarp>
          </a:bodyPr>
          <a:lstStyle/>
          <a:p>
            <a:pPr marL="0" algn="l" defTabSz="957468" rtl="0" eaLnBrk="1" latinLnBrk="0" hangingPunct="1"/>
            <a:endParaRPr lang="en-US" sz="1900" kern="1200" dirty="0">
              <a:solidFill>
                <a:schemeClr val="tx1"/>
              </a:solidFill>
              <a:latin typeface="+mn-lt"/>
              <a:ea typeface="+mn-ea"/>
              <a:cs typeface="+mn-cs"/>
            </a:endParaRPr>
          </a:p>
        </p:txBody>
      </p:sp>
      <p:sp>
        <p:nvSpPr>
          <p:cNvPr id="10" name="Rectangle 16"/>
          <p:cNvSpPr>
            <a:spLocks noChangeArrowheads="1"/>
          </p:cNvSpPr>
          <p:nvPr/>
        </p:nvSpPr>
        <p:spPr bwMode="auto">
          <a:xfrm>
            <a:off x="1220" y="1673980"/>
            <a:ext cx="171501" cy="7493833"/>
          </a:xfrm>
          <a:prstGeom prst="rect">
            <a:avLst/>
          </a:prstGeom>
          <a:solidFill>
            <a:schemeClr val="accent1"/>
          </a:solidFill>
          <a:ln w="9525">
            <a:noFill/>
            <a:miter lim="800000"/>
            <a:headEnd/>
            <a:tailEnd/>
          </a:ln>
        </p:spPr>
        <p:txBody>
          <a:bodyPr vert="horz" wrap="square" lIns="95747" tIns="47873" rIns="95747" bIns="47873" numCol="1" anchor="t" anchorCtr="0" compatLnSpc="1">
            <a:prstTxWarp prst="textNoShape">
              <a:avLst/>
            </a:prstTxWarp>
          </a:bodyPr>
          <a:lstStyle/>
          <a:p>
            <a:pPr marL="0" algn="l" defTabSz="957468" rtl="0" eaLnBrk="1" latinLnBrk="0" hangingPunct="1">
              <a:lnSpc>
                <a:spcPct val="75000"/>
              </a:lnSpc>
            </a:pPr>
            <a:endParaRPr lang="en-US" sz="1900" kern="1200" dirty="0">
              <a:solidFill>
                <a:schemeClr val="tx1"/>
              </a:solidFill>
              <a:latin typeface="+mn-lt"/>
              <a:ea typeface="+mn-ea"/>
              <a:cs typeface="+mn-cs"/>
            </a:endParaRPr>
          </a:p>
        </p:txBody>
      </p:sp>
      <p:sp>
        <p:nvSpPr>
          <p:cNvPr id="11" name="Footer Placeholder 9"/>
          <p:cNvSpPr>
            <a:spLocks noGrp="1"/>
          </p:cNvSpPr>
          <p:nvPr>
            <p:ph type="ftr" sz="quarter" idx="2"/>
          </p:nvPr>
        </p:nvSpPr>
        <p:spPr>
          <a:xfrm>
            <a:off x="501650" y="9081152"/>
            <a:ext cx="3999098" cy="103823"/>
          </a:xfrm>
          <a:prstGeom prst="rect">
            <a:avLst/>
          </a:prstGeom>
        </p:spPr>
        <p:txBody>
          <a:bodyPr vert="horz" lIns="0" tIns="0" rIns="0" bIns="0" rtlCol="0" anchor="b"/>
          <a:lstStyle>
            <a:lvl1pPr algn="l">
              <a:defRPr lang="en-US" sz="800" kern="1200" dirty="0" smtClean="0">
                <a:solidFill>
                  <a:schemeClr val="tx1"/>
                </a:solidFill>
                <a:latin typeface="+mn-lt"/>
                <a:ea typeface="+mn-ea"/>
                <a:cs typeface="+mn-cs"/>
              </a:defRPr>
            </a:lvl1pPr>
          </a:lstStyle>
          <a:p>
            <a:r>
              <a:rPr lang="en-US" dirty="0" smtClean="0"/>
              <a:t>© 2013 Brocade Communications Systems, Inc. CONFIDENTIAL—For Internal Use Only</a:t>
            </a:r>
            <a:endParaRPr lang="en-US" dirty="0"/>
          </a:p>
        </p:txBody>
      </p:sp>
    </p:spTree>
    <p:extLst>
      <p:ext uri="{BB962C8B-B14F-4D97-AF65-F5344CB8AC3E}">
        <p14:creationId xmlns:p14="http://schemas.microsoft.com/office/powerpoint/2010/main" val="3097689165"/>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501650" y="87780"/>
            <a:ext cx="4794745" cy="137851"/>
          </a:xfrm>
          <a:prstGeom prst="rect">
            <a:avLst/>
          </a:prstGeom>
        </p:spPr>
        <p:txBody>
          <a:bodyPr vert="horz" lIns="0" tIns="0" rIns="0" bIns="0" rtlCol="0"/>
          <a:lstStyle>
            <a:lvl1pPr algn="l">
              <a:defRPr sz="800"/>
            </a:lvl1pPr>
          </a:lstStyle>
          <a:p>
            <a:r>
              <a:rPr lang="en-US" dirty="0" smtClean="0"/>
              <a:t>[Add Presentation Title: Insert tab &gt; Header &amp; Footer &gt; Notes and Handouts]</a:t>
            </a:r>
          </a:p>
        </p:txBody>
      </p:sp>
      <p:sp>
        <p:nvSpPr>
          <p:cNvPr id="3" name="Date Placeholder 2"/>
          <p:cNvSpPr>
            <a:spLocks noGrp="1"/>
          </p:cNvSpPr>
          <p:nvPr>
            <p:ph type="dt" idx="1"/>
          </p:nvPr>
        </p:nvSpPr>
        <p:spPr>
          <a:xfrm>
            <a:off x="5455578" y="87780"/>
            <a:ext cx="880135" cy="146304"/>
          </a:xfrm>
          <a:prstGeom prst="rect">
            <a:avLst/>
          </a:prstGeom>
        </p:spPr>
        <p:txBody>
          <a:bodyPr vert="horz" lIns="0" tIns="0" rIns="0" bIns="0" rtlCol="0"/>
          <a:lstStyle>
            <a:lvl1pPr algn="r">
              <a:defRPr sz="800"/>
            </a:lvl1pPr>
          </a:lstStyle>
          <a:p>
            <a:endParaRPr lang="en-US" dirty="0"/>
          </a:p>
        </p:txBody>
      </p:sp>
      <p:sp>
        <p:nvSpPr>
          <p:cNvPr id="4" name="Slide Image Placeholder 3"/>
          <p:cNvSpPr>
            <a:spLocks noGrp="1" noRot="1" noChangeAspect="1"/>
          </p:cNvSpPr>
          <p:nvPr>
            <p:ph type="sldImg" idx="2"/>
          </p:nvPr>
        </p:nvSpPr>
        <p:spPr>
          <a:xfrm>
            <a:off x="412750" y="400050"/>
            <a:ext cx="6197600" cy="3486150"/>
          </a:xfrm>
          <a:prstGeom prst="rect">
            <a:avLst/>
          </a:prstGeom>
          <a:noFill/>
          <a:ln w="12700">
            <a:solidFill>
              <a:prstClr val="black"/>
            </a:solidFill>
          </a:ln>
        </p:spPr>
        <p:txBody>
          <a:bodyPr vert="horz" lIns="93177" tIns="46589" rIns="93177" bIns="46589" rtlCol="0" anchor="ctr"/>
          <a:lstStyle/>
          <a:p>
            <a:endParaRPr lang="en-US" dirty="0"/>
          </a:p>
        </p:txBody>
      </p:sp>
      <p:sp>
        <p:nvSpPr>
          <p:cNvPr id="5" name="Notes Placeholder 4"/>
          <p:cNvSpPr>
            <a:spLocks noGrp="1"/>
          </p:cNvSpPr>
          <p:nvPr>
            <p:ph type="body" sz="quarter" idx="3"/>
          </p:nvPr>
        </p:nvSpPr>
        <p:spPr>
          <a:xfrm>
            <a:off x="501650" y="4114801"/>
            <a:ext cx="5840413" cy="4480560"/>
          </a:xfrm>
          <a:prstGeom prst="rect">
            <a:avLst/>
          </a:prstGeom>
        </p:spPr>
        <p:txBody>
          <a:bodyPr vert="horz" lIns="0" tIns="0" rIns="0" bIns="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pic>
        <p:nvPicPr>
          <p:cNvPr id="1027" name="Picture 3"/>
          <p:cNvPicPr>
            <a:picLocks noChangeAspect="1" noChangeArrowheads="1"/>
          </p:cNvPicPr>
          <p:nvPr/>
        </p:nvPicPr>
        <p:blipFill>
          <a:blip r:embed="rId2"/>
          <a:srcRect/>
          <a:stretch>
            <a:fillRect/>
          </a:stretch>
        </p:blipFill>
        <p:spPr bwMode="auto">
          <a:xfrm>
            <a:off x="5582629" y="8707488"/>
            <a:ext cx="1158813" cy="464221"/>
          </a:xfrm>
          <a:prstGeom prst="rect">
            <a:avLst/>
          </a:prstGeom>
          <a:noFill/>
          <a:ln w="9525">
            <a:noFill/>
            <a:miter lim="800000"/>
            <a:headEnd/>
            <a:tailEnd/>
          </a:ln>
          <a:effectLst/>
        </p:spPr>
      </p:pic>
      <p:sp>
        <p:nvSpPr>
          <p:cNvPr id="7" name="Slide Number Placeholder 6"/>
          <p:cNvSpPr>
            <a:spLocks noGrp="1"/>
          </p:cNvSpPr>
          <p:nvPr>
            <p:ph type="sldNum" sz="quarter" idx="5"/>
          </p:nvPr>
        </p:nvSpPr>
        <p:spPr>
          <a:xfrm>
            <a:off x="4516616" y="9082176"/>
            <a:ext cx="554100" cy="105317"/>
          </a:xfrm>
          <a:prstGeom prst="rect">
            <a:avLst/>
          </a:prstGeom>
        </p:spPr>
        <p:txBody>
          <a:bodyPr vert="horz" lIns="0" tIns="0" rIns="0" bIns="0" rtlCol="0" anchor="b"/>
          <a:lstStyle>
            <a:lvl1pPr marL="0" algn="l" defTabSz="914400" rtl="0" eaLnBrk="1" latinLnBrk="0" hangingPunct="1">
              <a:defRPr lang="en-US" sz="800" kern="1200" smtClean="0">
                <a:solidFill>
                  <a:schemeClr val="tx1"/>
                </a:solidFill>
                <a:latin typeface="+mn-lt"/>
                <a:ea typeface="+mn-ea"/>
                <a:cs typeface="+mn-cs"/>
              </a:defRPr>
            </a:lvl1pPr>
          </a:lstStyle>
          <a:p>
            <a:r>
              <a:rPr lang="en-US" dirty="0" smtClean="0"/>
              <a:t>Page </a:t>
            </a:r>
            <a:fld id="{111E5896-917A-4035-A860-408E1EC3CD51}" type="slidenum">
              <a:rPr lang="en-US" smtClean="0"/>
              <a:pPr/>
              <a:t>‹#›</a:t>
            </a:fld>
            <a:endParaRPr lang="en-US" dirty="0"/>
          </a:p>
        </p:txBody>
      </p:sp>
      <p:sp>
        <p:nvSpPr>
          <p:cNvPr id="8" name="Rectangle 7"/>
          <p:cNvSpPr>
            <a:spLocks noChangeArrowheads="1"/>
          </p:cNvSpPr>
          <p:nvPr/>
        </p:nvSpPr>
        <p:spPr bwMode="auto">
          <a:xfrm>
            <a:off x="1" y="-2"/>
            <a:ext cx="172720" cy="1621516"/>
          </a:xfrm>
          <a:prstGeom prst="rect">
            <a:avLst/>
          </a:prstGeom>
          <a:solidFill>
            <a:schemeClr val="bg2"/>
          </a:solidFill>
          <a:ln w="9525">
            <a:noFill/>
            <a:miter lim="800000"/>
            <a:headEnd/>
            <a:tailEnd/>
          </a:ln>
        </p:spPr>
        <p:txBody>
          <a:bodyPr vert="horz" wrap="square" lIns="95747" tIns="47873" rIns="95747" bIns="47873" numCol="1" anchor="t" anchorCtr="0" compatLnSpc="1">
            <a:prstTxWarp prst="textNoShape">
              <a:avLst/>
            </a:prstTxWarp>
          </a:bodyPr>
          <a:lstStyle/>
          <a:p>
            <a:pPr marL="0" algn="l" defTabSz="957468" rtl="0" eaLnBrk="1" latinLnBrk="0" hangingPunct="1"/>
            <a:endParaRPr lang="en-US" sz="1900" kern="1200" dirty="0">
              <a:solidFill>
                <a:schemeClr val="tx1"/>
              </a:solidFill>
              <a:latin typeface="+mn-lt"/>
              <a:ea typeface="+mn-ea"/>
              <a:cs typeface="+mn-cs"/>
            </a:endParaRPr>
          </a:p>
        </p:txBody>
      </p:sp>
      <p:sp>
        <p:nvSpPr>
          <p:cNvPr id="9" name="Rectangle 16"/>
          <p:cNvSpPr>
            <a:spLocks noChangeArrowheads="1"/>
          </p:cNvSpPr>
          <p:nvPr/>
        </p:nvSpPr>
        <p:spPr bwMode="auto">
          <a:xfrm>
            <a:off x="1220" y="1673980"/>
            <a:ext cx="171501" cy="7493833"/>
          </a:xfrm>
          <a:prstGeom prst="rect">
            <a:avLst/>
          </a:prstGeom>
          <a:solidFill>
            <a:schemeClr val="accent1"/>
          </a:solidFill>
          <a:ln w="9525">
            <a:noFill/>
            <a:miter lim="800000"/>
            <a:headEnd/>
            <a:tailEnd/>
          </a:ln>
        </p:spPr>
        <p:txBody>
          <a:bodyPr vert="horz" wrap="square" lIns="95747" tIns="47873" rIns="95747" bIns="47873" numCol="1" anchor="t" anchorCtr="0" compatLnSpc="1">
            <a:prstTxWarp prst="textNoShape">
              <a:avLst/>
            </a:prstTxWarp>
          </a:bodyPr>
          <a:lstStyle/>
          <a:p>
            <a:pPr marL="0" algn="l" defTabSz="957468" rtl="0" eaLnBrk="1" latinLnBrk="0" hangingPunct="1">
              <a:lnSpc>
                <a:spcPct val="75000"/>
              </a:lnSpc>
            </a:pPr>
            <a:endParaRPr lang="en-US" sz="1900" kern="1200" dirty="0">
              <a:solidFill>
                <a:schemeClr val="tx1"/>
              </a:solidFill>
              <a:latin typeface="+mn-lt"/>
              <a:ea typeface="+mn-ea"/>
              <a:cs typeface="+mn-cs"/>
            </a:endParaRPr>
          </a:p>
        </p:txBody>
      </p:sp>
      <p:sp>
        <p:nvSpPr>
          <p:cNvPr id="10" name="Footer Placeholder 9"/>
          <p:cNvSpPr>
            <a:spLocks noGrp="1"/>
          </p:cNvSpPr>
          <p:nvPr>
            <p:ph type="ftr" sz="quarter" idx="4"/>
          </p:nvPr>
        </p:nvSpPr>
        <p:spPr>
          <a:xfrm>
            <a:off x="501650" y="9081152"/>
            <a:ext cx="3999098" cy="103823"/>
          </a:xfrm>
          <a:prstGeom prst="rect">
            <a:avLst/>
          </a:prstGeom>
        </p:spPr>
        <p:txBody>
          <a:bodyPr vert="horz" lIns="0" tIns="0" rIns="0" bIns="0" rtlCol="0" anchor="b"/>
          <a:lstStyle>
            <a:lvl1pPr algn="l">
              <a:defRPr lang="en-US" sz="800" kern="1200" dirty="0" smtClean="0">
                <a:solidFill>
                  <a:schemeClr val="tx1"/>
                </a:solidFill>
                <a:latin typeface="+mn-lt"/>
                <a:ea typeface="+mn-ea"/>
                <a:cs typeface="+mn-cs"/>
              </a:defRPr>
            </a:lvl1pPr>
          </a:lstStyle>
          <a:p>
            <a:r>
              <a:rPr lang="en-US" dirty="0" smtClean="0"/>
              <a:t>© 2013 Brocade Communications Systems, Inc. CONFIDENTIAL—For Internal Use Only</a:t>
            </a:r>
            <a:endParaRPr lang="en-US" dirty="0"/>
          </a:p>
        </p:txBody>
      </p:sp>
    </p:spTree>
    <p:extLst>
      <p:ext uri="{BB962C8B-B14F-4D97-AF65-F5344CB8AC3E}">
        <p14:creationId xmlns:p14="http://schemas.microsoft.com/office/powerpoint/2010/main" val="1435114205"/>
      </p:ext>
    </p:extLst>
  </p:cSld>
  <p:clrMap bg1="lt1" tx1="dk1" bg2="lt2" tx2="dk2" accent1="accent1" accent2="accent2" accent3="accent3" accent4="accent4" accent5="accent5" accent6="accent6" hlink="hlink" folHlink="folHlink"/>
  <p:hf/>
  <p:notesStyle>
    <a:lvl1pPr marL="114287" indent="-114287" algn="l" defTabSz="914298" rtl="0" eaLnBrk="1" latinLnBrk="0" hangingPunct="1">
      <a:spcBef>
        <a:spcPts val="800"/>
      </a:spcBef>
      <a:buFont typeface="Arial" pitchFamily="34" charset="0"/>
      <a:buChar char="•"/>
      <a:defRPr sz="1200" kern="1200">
        <a:solidFill>
          <a:schemeClr val="tx1"/>
        </a:solidFill>
        <a:latin typeface="+mn-lt"/>
        <a:ea typeface="+mn-ea"/>
        <a:cs typeface="Arial" pitchFamily="34" charset="0"/>
      </a:defRPr>
    </a:lvl1pPr>
    <a:lvl2pPr marL="285718" indent="-112700" algn="l" defTabSz="914298" rtl="0" eaLnBrk="1" latinLnBrk="0" hangingPunct="1">
      <a:spcBef>
        <a:spcPts val="200"/>
      </a:spcBef>
      <a:buFont typeface="Arial" pitchFamily="34" charset="0"/>
      <a:buChar char="•"/>
      <a:defRPr sz="1100" kern="1200">
        <a:solidFill>
          <a:schemeClr val="tx1"/>
        </a:solidFill>
        <a:latin typeface="+mn-lt"/>
        <a:ea typeface="+mn-ea"/>
        <a:cs typeface="Arial" pitchFamily="34" charset="0"/>
      </a:defRPr>
    </a:lvl2pPr>
    <a:lvl3pPr marL="403180" indent="-117462" algn="l" defTabSz="914298" rtl="0" eaLnBrk="1" latinLnBrk="0" hangingPunct="1">
      <a:spcBef>
        <a:spcPts val="200"/>
      </a:spcBef>
      <a:buFont typeface="Arial" pitchFamily="34" charset="0"/>
      <a:buChar char="•"/>
      <a:defRPr sz="1000" kern="1200">
        <a:solidFill>
          <a:schemeClr val="tx1"/>
        </a:solidFill>
        <a:latin typeface="+mn-lt"/>
        <a:ea typeface="+mn-ea"/>
        <a:cs typeface="Arial" pitchFamily="34" charset="0"/>
      </a:defRPr>
    </a:lvl3pPr>
    <a:lvl4pPr marL="569849" indent="-112700" algn="l" defTabSz="914298" rtl="0" eaLnBrk="1" latinLnBrk="0" hangingPunct="1">
      <a:spcBef>
        <a:spcPts val="200"/>
      </a:spcBef>
      <a:buFont typeface="Arial" pitchFamily="34" charset="0"/>
      <a:buChar char="•"/>
      <a:defRPr sz="1000" kern="1200">
        <a:solidFill>
          <a:schemeClr val="tx1"/>
        </a:solidFill>
        <a:latin typeface="+mn-lt"/>
        <a:ea typeface="+mn-ea"/>
        <a:cs typeface="Arial" pitchFamily="34" charset="0"/>
      </a:defRPr>
    </a:lvl4pPr>
    <a:lvl5pPr marL="457149" indent="114287" algn="l" defTabSz="914298" rtl="0" eaLnBrk="1" latinLnBrk="0" hangingPunct="1">
      <a:buFont typeface="Arial" pitchFamily="34" charset="0"/>
      <a:buChar char="•"/>
      <a:defRPr sz="1000" kern="1200">
        <a:solidFill>
          <a:schemeClr val="tx1"/>
        </a:solidFill>
        <a:latin typeface="+mn-lt"/>
        <a:ea typeface="+mn-ea"/>
        <a:cs typeface="Arial" pitchFamily="34" charset="0"/>
      </a:defRPr>
    </a:lvl5pPr>
    <a:lvl6pPr marL="2285744" algn="l" defTabSz="914298" rtl="0" eaLnBrk="1" latinLnBrk="0" hangingPunct="1">
      <a:defRPr sz="1200" kern="1200">
        <a:solidFill>
          <a:schemeClr val="tx1"/>
        </a:solidFill>
        <a:latin typeface="+mn-lt"/>
        <a:ea typeface="+mn-ea"/>
        <a:cs typeface="+mn-cs"/>
      </a:defRPr>
    </a:lvl6pPr>
    <a:lvl7pPr marL="2742893" algn="l" defTabSz="914298" rtl="0" eaLnBrk="1" latinLnBrk="0" hangingPunct="1">
      <a:defRPr sz="1200" kern="1200">
        <a:solidFill>
          <a:schemeClr val="tx1"/>
        </a:solidFill>
        <a:latin typeface="+mn-lt"/>
        <a:ea typeface="+mn-ea"/>
        <a:cs typeface="+mn-cs"/>
      </a:defRPr>
    </a:lvl7pPr>
    <a:lvl8pPr marL="3200042" algn="l" defTabSz="914298" rtl="0" eaLnBrk="1" latinLnBrk="0" hangingPunct="1">
      <a:defRPr sz="1200" kern="1200">
        <a:solidFill>
          <a:schemeClr val="tx1"/>
        </a:solidFill>
        <a:latin typeface="+mn-lt"/>
        <a:ea typeface="+mn-ea"/>
        <a:cs typeface="+mn-cs"/>
      </a:defRPr>
    </a:lvl8pPr>
    <a:lvl9pPr marL="3657190" algn="l" defTabSz="914298"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Date Placeholder 7"/>
          <p:cNvSpPr>
            <a:spLocks noGrp="1"/>
          </p:cNvSpPr>
          <p:nvPr>
            <p:ph type="dt" idx="10"/>
          </p:nvPr>
        </p:nvSpPr>
        <p:spPr/>
        <p:txBody>
          <a:bodyPr/>
          <a:lstStyle/>
          <a:p>
            <a:endParaRPr lang="en-US" dirty="0"/>
          </a:p>
        </p:txBody>
      </p:sp>
      <p:sp>
        <p:nvSpPr>
          <p:cNvPr id="9" name="Slide Number Placeholder 8"/>
          <p:cNvSpPr>
            <a:spLocks noGrp="1"/>
          </p:cNvSpPr>
          <p:nvPr>
            <p:ph type="sldNum" sz="quarter" idx="11"/>
          </p:nvPr>
        </p:nvSpPr>
        <p:spPr/>
        <p:txBody>
          <a:bodyPr/>
          <a:lstStyle/>
          <a:p>
            <a:r>
              <a:rPr lang="en-US" dirty="0" smtClean="0"/>
              <a:t>Page </a:t>
            </a:r>
            <a:fld id="{111E5896-917A-4035-A860-408E1EC3CD51}" type="slidenum">
              <a:rPr lang="en-US" smtClean="0"/>
              <a:pPr/>
              <a:t>1</a:t>
            </a:fld>
            <a:endParaRPr lang="en-US" dirty="0"/>
          </a:p>
        </p:txBody>
      </p:sp>
      <p:sp>
        <p:nvSpPr>
          <p:cNvPr id="10" name="Footer Placeholder 9"/>
          <p:cNvSpPr>
            <a:spLocks noGrp="1"/>
          </p:cNvSpPr>
          <p:nvPr>
            <p:ph type="ftr" sz="quarter" idx="12"/>
          </p:nvPr>
        </p:nvSpPr>
        <p:spPr/>
        <p:txBody>
          <a:bodyPr/>
          <a:lstStyle/>
          <a:p>
            <a:r>
              <a:rPr lang="en-US" dirty="0" smtClean="0"/>
              <a:t>© 2013 Brocade Communications Systems, Inc. CONFIDENTIAL—For Internal Use Only</a:t>
            </a:r>
            <a:endParaRPr lang="en-US" dirty="0"/>
          </a:p>
        </p:txBody>
      </p:sp>
      <p:sp>
        <p:nvSpPr>
          <p:cNvPr id="11" name="Header Placeholder 10"/>
          <p:cNvSpPr>
            <a:spLocks noGrp="1"/>
          </p:cNvSpPr>
          <p:nvPr>
            <p:ph type="hdr" sz="quarter" idx="13"/>
          </p:nvPr>
        </p:nvSpPr>
        <p:spPr/>
        <p:txBody>
          <a:bodyPr/>
          <a:lstStyle/>
          <a:p>
            <a:r>
              <a:rPr lang="en-US" dirty="0" smtClean="0"/>
              <a:t>[Add Presentation Title: Insert tab &gt; Header &amp; Footer &gt; Notes and Handouts]</a:t>
            </a:r>
          </a:p>
        </p:txBody>
      </p:sp>
      <p:sp>
        <p:nvSpPr>
          <p:cNvPr id="20" name="Notes Placeholder 19"/>
          <p:cNvSpPr>
            <a:spLocks noGrp="1"/>
          </p:cNvSpPr>
          <p:nvPr>
            <p:ph type="body" idx="1"/>
          </p:nvPr>
        </p:nvSpPr>
        <p:spPr/>
        <p:txBody>
          <a:bodyPr>
            <a:normAutofit/>
          </a:bodyPr>
          <a:lstStyle/>
          <a:p>
            <a:endParaRPr lang="en-US" dirty="0" smtClean="0"/>
          </a:p>
        </p:txBody>
      </p:sp>
      <p:sp>
        <p:nvSpPr>
          <p:cNvPr id="17" name="Slide Image Placeholder 16"/>
          <p:cNvSpPr>
            <a:spLocks noGrp="1" noRot="1" noChangeAspect="1"/>
          </p:cNvSpPr>
          <p:nvPr>
            <p:ph type="sldImg"/>
          </p:nvPr>
        </p:nvSpPr>
        <p:spPr>
          <a:xfrm>
            <a:off x="412750" y="400050"/>
            <a:ext cx="6197600" cy="3486150"/>
          </a:xfr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Date Placeholder 7"/>
          <p:cNvSpPr>
            <a:spLocks noGrp="1"/>
          </p:cNvSpPr>
          <p:nvPr>
            <p:ph type="dt" idx="10"/>
          </p:nvPr>
        </p:nvSpPr>
        <p:spPr/>
        <p:txBody>
          <a:bodyPr/>
          <a:lstStyle/>
          <a:p>
            <a:endParaRPr lang="en-US"/>
          </a:p>
        </p:txBody>
      </p:sp>
      <p:sp>
        <p:nvSpPr>
          <p:cNvPr id="9" name="Slide Number Placeholder 8"/>
          <p:cNvSpPr>
            <a:spLocks noGrp="1"/>
          </p:cNvSpPr>
          <p:nvPr>
            <p:ph type="sldNum" sz="quarter" idx="11"/>
          </p:nvPr>
        </p:nvSpPr>
        <p:spPr/>
        <p:txBody>
          <a:bodyPr/>
          <a:lstStyle/>
          <a:p>
            <a:r>
              <a:rPr lang="en-US" smtClean="0"/>
              <a:t>Page </a:t>
            </a:r>
            <a:fld id="{111E5896-917A-4035-A860-408E1EC3CD51}" type="slidenum">
              <a:rPr lang="en-US" smtClean="0"/>
              <a:pPr/>
              <a:t>13</a:t>
            </a:fld>
            <a:endParaRPr lang="en-US" dirty="0"/>
          </a:p>
        </p:txBody>
      </p:sp>
      <p:sp>
        <p:nvSpPr>
          <p:cNvPr id="10" name="Footer Placeholder 9"/>
          <p:cNvSpPr>
            <a:spLocks noGrp="1"/>
          </p:cNvSpPr>
          <p:nvPr>
            <p:ph type="ftr" sz="quarter" idx="12"/>
          </p:nvPr>
        </p:nvSpPr>
        <p:spPr/>
        <p:txBody>
          <a:bodyPr/>
          <a:lstStyle/>
          <a:p>
            <a:r>
              <a:rPr lang="en-US" smtClean="0"/>
              <a:t>© 2013 Brocade Communications Systems, Inc. CONFIDENTIAL—For Internal Use Only</a:t>
            </a:r>
            <a:endParaRPr lang="en-US" dirty="0"/>
          </a:p>
        </p:txBody>
      </p:sp>
      <p:sp>
        <p:nvSpPr>
          <p:cNvPr id="11" name="Header Placeholder 10"/>
          <p:cNvSpPr>
            <a:spLocks noGrp="1"/>
          </p:cNvSpPr>
          <p:nvPr>
            <p:ph type="hdr" sz="quarter" idx="13"/>
          </p:nvPr>
        </p:nvSpPr>
        <p:spPr/>
        <p:txBody>
          <a:bodyPr/>
          <a:lstStyle/>
          <a:p>
            <a:r>
              <a:rPr lang="en-US" smtClean="0"/>
              <a:t>[Add Presentation Title: Insert tab &gt; Header &amp; Footer &gt; Notes and Handouts]</a:t>
            </a:r>
            <a:endParaRPr lang="en-US" dirty="0" smtClean="0"/>
          </a:p>
        </p:txBody>
      </p:sp>
      <p:sp>
        <p:nvSpPr>
          <p:cNvPr id="24" name="Slide Image Placeholder 23"/>
          <p:cNvSpPr>
            <a:spLocks noGrp="1" noRot="1" noChangeAspect="1"/>
          </p:cNvSpPr>
          <p:nvPr>
            <p:ph type="sldImg"/>
          </p:nvPr>
        </p:nvSpPr>
        <p:spPr>
          <a:xfrm>
            <a:off x="412750" y="400050"/>
            <a:ext cx="6197600" cy="3486150"/>
          </a:xfrm>
        </p:spPr>
      </p:sp>
      <p:sp>
        <p:nvSpPr>
          <p:cNvPr id="25" name="Notes Placeholder 24"/>
          <p:cNvSpPr>
            <a:spLocks noGrp="1"/>
          </p:cNvSpPr>
          <p:nvPr>
            <p:ph type="body" idx="1"/>
          </p:nvPr>
        </p:nvSpPr>
        <p:spPr/>
        <p:txBody>
          <a:bodyPr>
            <a:normAutofit/>
          </a:bodyPr>
          <a:lstStyle/>
          <a:p>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12750" y="400050"/>
            <a:ext cx="6197600" cy="348615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dirty="0" smtClean="0">
                <a:solidFill>
                  <a:prstClr val="black"/>
                </a:solidFill>
              </a:rPr>
              <a:t>[Add Presentation Title: Insert tab &gt; Header &amp; Footer &gt; Notes and Handouts]</a:t>
            </a:r>
          </a:p>
        </p:txBody>
      </p:sp>
      <p:sp>
        <p:nvSpPr>
          <p:cNvPr id="5" name="Date Placeholder 4"/>
          <p:cNvSpPr>
            <a:spLocks noGrp="1"/>
          </p:cNvSpPr>
          <p:nvPr>
            <p:ph type="dt" idx="11"/>
          </p:nvPr>
        </p:nvSpPr>
        <p:spPr/>
        <p:txBody>
          <a:bodyPr/>
          <a:lstStyle/>
          <a:p>
            <a:r>
              <a:rPr lang="en-US" smtClean="0">
                <a:solidFill>
                  <a:prstClr val="black"/>
                </a:solidFill>
              </a:rPr>
              <a:t>AUG 17 2011</a:t>
            </a:r>
            <a:endParaRPr lang="en-US" dirty="0">
              <a:solidFill>
                <a:prstClr val="black"/>
              </a:solidFill>
            </a:endParaRPr>
          </a:p>
        </p:txBody>
      </p:sp>
      <p:sp>
        <p:nvSpPr>
          <p:cNvPr id="6" name="Slide Number Placeholder 5"/>
          <p:cNvSpPr>
            <a:spLocks noGrp="1"/>
          </p:cNvSpPr>
          <p:nvPr>
            <p:ph type="sldNum" sz="quarter" idx="12"/>
          </p:nvPr>
        </p:nvSpPr>
        <p:spPr/>
        <p:txBody>
          <a:bodyPr/>
          <a:lstStyle/>
          <a:p>
            <a:r>
              <a:rPr lang="en-US" dirty="0" smtClean="0">
                <a:solidFill>
                  <a:prstClr val="black"/>
                </a:solidFill>
              </a:rPr>
              <a:t>Page </a:t>
            </a:r>
            <a:fld id="{111E5896-917A-4035-A860-408E1EC3CD51}" type="slidenum">
              <a:rPr lang="en-US" smtClean="0">
                <a:solidFill>
                  <a:prstClr val="black"/>
                </a:solidFill>
              </a:rPr>
              <a:pPr/>
              <a:t>14</a:t>
            </a:fld>
            <a:endParaRPr lang="en-US" dirty="0">
              <a:solidFill>
                <a:prstClr val="black"/>
              </a:solidFill>
            </a:endParaRPr>
          </a:p>
        </p:txBody>
      </p:sp>
      <p:sp>
        <p:nvSpPr>
          <p:cNvPr id="7" name="Footer Placeholder 6"/>
          <p:cNvSpPr>
            <a:spLocks noGrp="1"/>
          </p:cNvSpPr>
          <p:nvPr>
            <p:ph type="ftr" sz="quarter" idx="13"/>
          </p:nvPr>
        </p:nvSpPr>
        <p:spPr/>
        <p:txBody>
          <a:bodyPr/>
          <a:lstStyle/>
          <a:p>
            <a:r>
              <a:rPr lang="en-US" smtClean="0">
                <a:solidFill>
                  <a:prstClr val="black"/>
                </a:solidFill>
              </a:rPr>
              <a:t>© 2010 Brocade Communications Systems, Inc. PROPRIETARY — EBC presented to TorreyPoint NDA</a:t>
            </a:r>
            <a:endParaRPr lang="en-US" dirty="0">
              <a:solidFill>
                <a:prstClr val="black"/>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TextEdit="1"/>
          </p:cNvSpPr>
          <p:nvPr>
            <p:ph type="sldImg"/>
          </p:nvPr>
        </p:nvSpPr>
        <p:spPr bwMode="auto">
          <a:xfrm>
            <a:off x="330200" y="695325"/>
            <a:ext cx="6197600" cy="348773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dirty="0" smtClean="0"/>
          </a:p>
        </p:txBody>
      </p:sp>
      <p:sp>
        <p:nvSpPr>
          <p:cNvPr id="8196"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67034EDE-BCAB-4691-A18E-80BE752474D8}" type="slidenum">
              <a:rPr lang="en-US" smtClean="0"/>
              <a:pPr fontAlgn="base">
                <a:spcBef>
                  <a:spcPct val="0"/>
                </a:spcBef>
                <a:spcAft>
                  <a:spcPct val="0"/>
                </a:spcAft>
                <a:defRPr/>
              </a:pPr>
              <a:t>15</a:t>
            </a:fld>
            <a:endParaRPr lang="en-US" dirty="0" smtClean="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p:cNvSpPr>
            <a:spLocks noGrp="1" noRot="1" noChangeAspect="1" noTextEdit="1"/>
          </p:cNvSpPr>
          <p:nvPr>
            <p:ph type="sldImg"/>
          </p:nvPr>
        </p:nvSpPr>
        <p:spPr bwMode="auto">
          <a:xfrm>
            <a:off x="331788" y="698500"/>
            <a:ext cx="6194425" cy="3484563"/>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94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dirty="0">
                <a:latin typeface="Calibri" charset="0"/>
              </a:rPr>
              <a:t>Vyatta provides a new </a:t>
            </a:r>
            <a:r>
              <a:rPr lang="en-US" dirty="0" smtClean="0">
                <a:latin typeface="Calibri" charset="0"/>
              </a:rPr>
              <a:t>paradigm </a:t>
            </a:r>
            <a:r>
              <a:rPr lang="en-US" dirty="0">
                <a:latin typeface="Calibri" charset="0"/>
              </a:rPr>
              <a:t>for true network virtualization, </a:t>
            </a:r>
            <a:r>
              <a:rPr lang="en-US" dirty="0" smtClean="0">
                <a:latin typeface="Calibri" charset="0"/>
              </a:rPr>
              <a:t>providing</a:t>
            </a:r>
            <a:r>
              <a:rPr lang="en-US" baseline="0" dirty="0" smtClean="0">
                <a:latin typeface="Calibri" charset="0"/>
              </a:rPr>
              <a:t> robust routing, VPN and firewall functionality within and between hypervisors.  The Vyatta approach provides</a:t>
            </a:r>
            <a:endParaRPr lang="en-US" dirty="0">
              <a:latin typeface="Calibri" charset="0"/>
            </a:endParaRPr>
          </a:p>
          <a:p>
            <a:pPr eaLnBrk="1" hangingPunct="1">
              <a:spcBef>
                <a:spcPct val="0"/>
              </a:spcBef>
            </a:pPr>
            <a:endParaRPr lang="en-US" dirty="0">
              <a:latin typeface="Calibri" charset="0"/>
            </a:endParaRPr>
          </a:p>
          <a:p>
            <a:pPr lvl="1" eaLnBrk="1" hangingPunct="1">
              <a:spcBef>
                <a:spcPct val="0"/>
              </a:spcBef>
              <a:buFontTx/>
              <a:buChar char="•"/>
            </a:pPr>
            <a:r>
              <a:rPr lang="en-US" sz="1000" dirty="0">
                <a:latin typeface="Calibri" charset="0"/>
              </a:rPr>
              <a:t>Increased throughput</a:t>
            </a:r>
          </a:p>
          <a:p>
            <a:pPr lvl="1" eaLnBrk="1" hangingPunct="1">
              <a:spcBef>
                <a:spcPct val="0"/>
              </a:spcBef>
              <a:buFontTx/>
              <a:buChar char="•"/>
            </a:pPr>
            <a:endParaRPr lang="en-US" sz="1000" dirty="0">
              <a:latin typeface="Calibri" charset="0"/>
            </a:endParaRPr>
          </a:p>
          <a:p>
            <a:pPr lvl="1" eaLnBrk="1" hangingPunct="1">
              <a:spcBef>
                <a:spcPct val="0"/>
              </a:spcBef>
              <a:buFontTx/>
              <a:buChar char="•"/>
            </a:pPr>
            <a:r>
              <a:rPr lang="en-US" sz="1000" dirty="0">
                <a:latin typeface="Calibri" charset="0"/>
              </a:rPr>
              <a:t>Reduced latencies</a:t>
            </a:r>
          </a:p>
          <a:p>
            <a:pPr lvl="1" eaLnBrk="1" hangingPunct="1">
              <a:spcBef>
                <a:spcPct val="0"/>
              </a:spcBef>
              <a:buFontTx/>
              <a:buChar char="•"/>
            </a:pPr>
            <a:endParaRPr lang="en-US" sz="1000" dirty="0">
              <a:latin typeface="Calibri" charset="0"/>
            </a:endParaRPr>
          </a:p>
          <a:p>
            <a:pPr lvl="1" eaLnBrk="1" hangingPunct="1">
              <a:spcBef>
                <a:spcPct val="0"/>
              </a:spcBef>
              <a:buFontTx/>
              <a:buChar char="•"/>
            </a:pPr>
            <a:r>
              <a:rPr lang="en-US" sz="1000" dirty="0">
                <a:latin typeface="Calibri" charset="0"/>
              </a:rPr>
              <a:t>High Availability (through the hypervisor)</a:t>
            </a:r>
          </a:p>
          <a:p>
            <a:pPr lvl="1" eaLnBrk="1" hangingPunct="1">
              <a:spcBef>
                <a:spcPct val="0"/>
              </a:spcBef>
              <a:buFontTx/>
              <a:buChar char="•"/>
            </a:pPr>
            <a:endParaRPr lang="en-US" sz="1000" dirty="0">
              <a:latin typeface="Calibri" charset="0"/>
            </a:endParaRPr>
          </a:p>
          <a:p>
            <a:pPr lvl="1" eaLnBrk="1" hangingPunct="1">
              <a:spcBef>
                <a:spcPct val="0"/>
              </a:spcBef>
              <a:buFontTx/>
              <a:buChar char="•"/>
            </a:pPr>
            <a:r>
              <a:rPr lang="en-US" sz="1000" dirty="0">
                <a:latin typeface="Calibri" charset="0"/>
              </a:rPr>
              <a:t>Increased fault tolerance (through the hypervisor</a:t>
            </a:r>
          </a:p>
          <a:p>
            <a:pPr lvl="1" eaLnBrk="1" hangingPunct="1">
              <a:spcBef>
                <a:spcPct val="0"/>
              </a:spcBef>
              <a:buFontTx/>
              <a:buChar char="•"/>
            </a:pPr>
            <a:endParaRPr lang="en-US" sz="1000" dirty="0">
              <a:latin typeface="Calibri" charset="0"/>
            </a:endParaRPr>
          </a:p>
          <a:p>
            <a:pPr lvl="1" eaLnBrk="1" hangingPunct="1">
              <a:spcBef>
                <a:spcPct val="0"/>
              </a:spcBef>
              <a:buFontTx/>
              <a:buChar char="•"/>
            </a:pPr>
            <a:r>
              <a:rPr lang="en-US" sz="1000" dirty="0">
                <a:latin typeface="Calibri" charset="0"/>
              </a:rPr>
              <a:t>In hypervisor security controls</a:t>
            </a:r>
          </a:p>
          <a:p>
            <a:pPr lvl="1" eaLnBrk="1" hangingPunct="1">
              <a:spcBef>
                <a:spcPct val="0"/>
              </a:spcBef>
              <a:buFontTx/>
              <a:buChar char="•"/>
            </a:pPr>
            <a:endParaRPr lang="en-US" sz="1000" dirty="0">
              <a:latin typeface="Calibri" charset="0"/>
            </a:endParaRPr>
          </a:p>
          <a:p>
            <a:pPr lvl="1" eaLnBrk="1" hangingPunct="1">
              <a:spcBef>
                <a:spcPct val="0"/>
              </a:spcBef>
              <a:buFontTx/>
              <a:buChar char="•"/>
            </a:pPr>
            <a:r>
              <a:rPr lang="en-US" sz="1000" dirty="0">
                <a:latin typeface="Calibri" charset="0"/>
              </a:rPr>
              <a:t>Application Isolation</a:t>
            </a:r>
          </a:p>
          <a:p>
            <a:pPr lvl="1" eaLnBrk="1" hangingPunct="1">
              <a:spcBef>
                <a:spcPct val="0"/>
              </a:spcBef>
              <a:buFontTx/>
              <a:buChar char="•"/>
            </a:pPr>
            <a:endParaRPr lang="en-US" sz="1000" dirty="0">
              <a:latin typeface="Calibri" charset="0"/>
            </a:endParaRPr>
          </a:p>
          <a:p>
            <a:pPr lvl="1" eaLnBrk="1" hangingPunct="1">
              <a:spcBef>
                <a:spcPct val="0"/>
              </a:spcBef>
              <a:buFontTx/>
              <a:buChar char="•"/>
            </a:pPr>
            <a:r>
              <a:rPr lang="en-US" sz="1000" dirty="0">
                <a:latin typeface="Calibri" charset="0"/>
              </a:rPr>
              <a:t>Simplified network topology</a:t>
            </a:r>
          </a:p>
          <a:p>
            <a:pPr lvl="1" eaLnBrk="1" hangingPunct="1">
              <a:spcBef>
                <a:spcPct val="0"/>
              </a:spcBef>
              <a:buFontTx/>
              <a:buChar char="•"/>
            </a:pPr>
            <a:endParaRPr lang="en-US" sz="1000" dirty="0">
              <a:latin typeface="Calibri" charset="0"/>
            </a:endParaRPr>
          </a:p>
          <a:p>
            <a:pPr eaLnBrk="1" hangingPunct="1">
              <a:spcBef>
                <a:spcPct val="0"/>
              </a:spcBef>
            </a:pPr>
            <a:endParaRPr lang="en-US" dirty="0">
              <a:latin typeface="Calibri" charset="0"/>
            </a:endParaRPr>
          </a:p>
          <a:p>
            <a:pPr eaLnBrk="1" hangingPunct="1">
              <a:spcBef>
                <a:spcPct val="0"/>
              </a:spcBef>
            </a:pPr>
            <a:r>
              <a:rPr lang="en-US" dirty="0" smtClean="0">
                <a:latin typeface="Calibri" charset="0"/>
              </a:rPr>
              <a:t>Most of all,</a:t>
            </a:r>
            <a:r>
              <a:rPr lang="en-US" baseline="0" dirty="0" smtClean="0">
                <a:latin typeface="Calibri" charset="0"/>
              </a:rPr>
              <a:t> the Vyatta solution adds agility – allowing system architects to add networking functions that can be deployed with the speed of software.</a:t>
            </a:r>
            <a:endParaRPr lang="en-US" dirty="0">
              <a:latin typeface="Calibri" charset="0"/>
            </a:endParaRPr>
          </a:p>
          <a:p>
            <a:pPr eaLnBrk="1" hangingPunct="1">
              <a:spcBef>
                <a:spcPct val="0"/>
              </a:spcBef>
            </a:pPr>
            <a:endParaRPr lang="en-US" dirty="0">
              <a:latin typeface="Calibri" charset="0"/>
            </a:endParaRPr>
          </a:p>
          <a:p>
            <a:pPr eaLnBrk="1" hangingPunct="1">
              <a:spcBef>
                <a:spcPct val="0"/>
              </a:spcBef>
            </a:pPr>
            <a:endParaRPr lang="en-US" dirty="0">
              <a:latin typeface="Calibri" charset="0"/>
            </a:endParaRPr>
          </a:p>
        </p:txBody>
      </p:sp>
      <p:sp>
        <p:nvSpPr>
          <p:cNvPr id="8196"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charset="0"/>
                <a:ea typeface="ＭＳ Ｐゴシック" charset="0"/>
                <a:cs typeface="Arial" charset="0"/>
              </a:defRPr>
            </a:lvl1pPr>
            <a:lvl2pPr marL="749865" indent="-288409" eaLnBrk="0" hangingPunct="0">
              <a:defRPr>
                <a:solidFill>
                  <a:schemeClr val="tx1"/>
                </a:solidFill>
                <a:latin typeface="Arial" charset="0"/>
                <a:ea typeface="Arial" charset="0"/>
                <a:cs typeface="Arial" charset="0"/>
              </a:defRPr>
            </a:lvl2pPr>
            <a:lvl3pPr marL="1153638" indent="-230727" eaLnBrk="0" hangingPunct="0">
              <a:defRPr>
                <a:solidFill>
                  <a:schemeClr val="tx1"/>
                </a:solidFill>
                <a:latin typeface="Arial" charset="0"/>
                <a:ea typeface="Arial" charset="0"/>
                <a:cs typeface="Arial" charset="0"/>
              </a:defRPr>
            </a:lvl3pPr>
            <a:lvl4pPr marL="1615095" indent="-230727" eaLnBrk="0" hangingPunct="0">
              <a:defRPr>
                <a:solidFill>
                  <a:schemeClr val="tx1"/>
                </a:solidFill>
                <a:latin typeface="Arial" charset="0"/>
                <a:ea typeface="Arial" charset="0"/>
                <a:cs typeface="Arial" charset="0"/>
              </a:defRPr>
            </a:lvl4pPr>
            <a:lvl5pPr marL="2076550" indent="-230727" eaLnBrk="0" hangingPunct="0">
              <a:defRPr>
                <a:solidFill>
                  <a:schemeClr val="tx1"/>
                </a:solidFill>
                <a:latin typeface="Arial" charset="0"/>
                <a:ea typeface="Arial" charset="0"/>
                <a:cs typeface="Arial" charset="0"/>
              </a:defRPr>
            </a:lvl5pPr>
            <a:lvl6pPr marL="2538005" indent="-230727" eaLnBrk="0" fontAlgn="base" hangingPunct="0">
              <a:spcBef>
                <a:spcPct val="0"/>
              </a:spcBef>
              <a:spcAft>
                <a:spcPct val="0"/>
              </a:spcAft>
              <a:defRPr>
                <a:solidFill>
                  <a:schemeClr val="tx1"/>
                </a:solidFill>
                <a:latin typeface="Arial" charset="0"/>
                <a:ea typeface="Arial" charset="0"/>
                <a:cs typeface="Arial" charset="0"/>
              </a:defRPr>
            </a:lvl6pPr>
            <a:lvl7pPr marL="2999460" indent="-230727" eaLnBrk="0" fontAlgn="base" hangingPunct="0">
              <a:spcBef>
                <a:spcPct val="0"/>
              </a:spcBef>
              <a:spcAft>
                <a:spcPct val="0"/>
              </a:spcAft>
              <a:defRPr>
                <a:solidFill>
                  <a:schemeClr val="tx1"/>
                </a:solidFill>
                <a:latin typeface="Arial" charset="0"/>
                <a:ea typeface="Arial" charset="0"/>
                <a:cs typeface="Arial" charset="0"/>
              </a:defRPr>
            </a:lvl7pPr>
            <a:lvl8pPr marL="3460916" indent="-230727" eaLnBrk="0" fontAlgn="base" hangingPunct="0">
              <a:spcBef>
                <a:spcPct val="0"/>
              </a:spcBef>
              <a:spcAft>
                <a:spcPct val="0"/>
              </a:spcAft>
              <a:defRPr>
                <a:solidFill>
                  <a:schemeClr val="tx1"/>
                </a:solidFill>
                <a:latin typeface="Arial" charset="0"/>
                <a:ea typeface="Arial" charset="0"/>
                <a:cs typeface="Arial" charset="0"/>
              </a:defRPr>
            </a:lvl8pPr>
            <a:lvl9pPr marL="3922371" indent="-230727"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fld id="{53FD458A-9F72-BE4F-8142-E591D2326BB5}" type="slidenum">
              <a:rPr lang="en-US">
                <a:solidFill>
                  <a:prstClr val="black"/>
                </a:solidFill>
                <a:latin typeface="Calibri" charset="0"/>
              </a:rPr>
              <a:pPr eaLnBrk="1" hangingPunct="1"/>
              <a:t>16</a:t>
            </a:fld>
            <a:endParaRPr lang="en-US">
              <a:solidFill>
                <a:prstClr val="black"/>
              </a:solidFill>
              <a:latin typeface="Calibri"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Image Placeholder 1"/>
          <p:cNvSpPr>
            <a:spLocks noGrp="1" noRot="1" noChangeAspect="1" noTextEdit="1"/>
          </p:cNvSpPr>
          <p:nvPr>
            <p:ph type="sldImg"/>
          </p:nvPr>
        </p:nvSpPr>
        <p:spPr bwMode="auto">
          <a:xfrm>
            <a:off x="412750" y="400050"/>
            <a:ext cx="6197600" cy="348615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Notes Placeholder 2"/>
          <p:cNvSpPr>
            <a:spLocks noGrp="1"/>
          </p:cNvSpPr>
          <p:nvPr>
            <p:ph type="body" idx="1"/>
          </p:nvPr>
        </p:nvSpPr>
        <p:spPr/>
        <p:txBody>
          <a:bodyPr>
            <a:normAutofit fontScale="77500" lnSpcReduction="20000"/>
          </a:bodyPr>
          <a:lstStyle/>
          <a:p>
            <a:pPr>
              <a:defRPr/>
            </a:pPr>
            <a:endParaRPr lang="en-US" sz="1000" dirty="0"/>
          </a:p>
        </p:txBody>
      </p:sp>
      <p:sp>
        <p:nvSpPr>
          <p:cNvPr id="4" name="Slide Number Placeholder 3"/>
          <p:cNvSpPr>
            <a:spLocks noGrp="1"/>
          </p:cNvSpPr>
          <p:nvPr>
            <p:ph type="sldNum" sz="quarter" idx="5"/>
          </p:nvPr>
        </p:nvSpPr>
        <p:spPr/>
        <p:txBody>
          <a:bodyPr/>
          <a:lstStyle/>
          <a:p>
            <a:pPr>
              <a:defRPr/>
            </a:pPr>
            <a:fld id="{14E6473C-09A8-4C82-8013-938F924928F3}" type="slidenum">
              <a:rPr lang="en-US" smtClean="0"/>
              <a:pPr>
                <a:defRPr/>
              </a:pPr>
              <a:t>19</a:t>
            </a:fld>
            <a:endParaRPr 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Image Placeholder 1"/>
          <p:cNvSpPr>
            <a:spLocks noGrp="1" noRot="1" noChangeAspect="1" noTextEdit="1"/>
          </p:cNvSpPr>
          <p:nvPr>
            <p:ph type="sldImg"/>
          </p:nvPr>
        </p:nvSpPr>
        <p:spPr bwMode="auto">
          <a:xfrm>
            <a:off x="412750" y="400050"/>
            <a:ext cx="6197600" cy="348615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Notes Placeholder 2"/>
          <p:cNvSpPr>
            <a:spLocks noGrp="1"/>
          </p:cNvSpPr>
          <p:nvPr>
            <p:ph type="body" idx="1"/>
          </p:nvPr>
        </p:nvSpPr>
        <p:spPr/>
        <p:txBody>
          <a:bodyPr>
            <a:normAutofit fontScale="77500" lnSpcReduction="20000"/>
          </a:bodyPr>
          <a:lstStyle/>
          <a:p>
            <a:pPr>
              <a:defRPr/>
            </a:pPr>
            <a:endParaRPr lang="en-US" sz="1000" dirty="0"/>
          </a:p>
        </p:txBody>
      </p:sp>
      <p:sp>
        <p:nvSpPr>
          <p:cNvPr id="4" name="Slide Number Placeholder 3"/>
          <p:cNvSpPr>
            <a:spLocks noGrp="1"/>
          </p:cNvSpPr>
          <p:nvPr>
            <p:ph type="sldNum" sz="quarter" idx="5"/>
          </p:nvPr>
        </p:nvSpPr>
        <p:spPr/>
        <p:txBody>
          <a:bodyPr/>
          <a:lstStyle/>
          <a:p>
            <a:pPr>
              <a:defRPr/>
            </a:pPr>
            <a:fld id="{14E6473C-09A8-4C82-8013-938F924928F3}" type="slidenum">
              <a:rPr lang="en-US" smtClean="0"/>
              <a:pPr>
                <a:defRPr/>
              </a:pPr>
              <a:t>20</a:t>
            </a:fld>
            <a:endParaRPr 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Slide Image Placeholder 1"/>
          <p:cNvSpPr>
            <a:spLocks noGrp="1" noRot="1" noChangeAspect="1" noTextEdit="1"/>
          </p:cNvSpPr>
          <p:nvPr>
            <p:ph type="sldImg"/>
          </p:nvPr>
        </p:nvSpPr>
        <p:spPr>
          <a:xfrm>
            <a:off x="412750" y="400050"/>
            <a:ext cx="6197600" cy="3486150"/>
          </a:xfrm>
          <a:ln/>
        </p:spPr>
      </p:sp>
      <p:sp>
        <p:nvSpPr>
          <p:cNvPr id="20483" name="Notes Placeholder 2"/>
          <p:cNvSpPr>
            <a:spLocks noGrp="1"/>
          </p:cNvSpPr>
          <p:nvPr>
            <p:ph type="body" idx="1"/>
          </p:nvPr>
        </p:nvSpPr>
        <p:spPr/>
        <p:txBody>
          <a:bodyPr>
            <a:normAutofit lnSpcReduction="10000"/>
          </a:bodyPr>
          <a:lstStyle/>
          <a:p>
            <a:pPr eaLnBrk="1" hangingPunct="1">
              <a:spcBef>
                <a:spcPct val="0"/>
              </a:spcBef>
              <a:defRPr/>
            </a:pPr>
            <a:r>
              <a:rPr lang="en-US" dirty="0" smtClean="0"/>
              <a:t>Here is the same network laid out in a 30,000 sq. ft.  data center – or the same </a:t>
            </a:r>
          </a:p>
          <a:p>
            <a:pPr eaLnBrk="1" hangingPunct="1">
              <a:spcBef>
                <a:spcPct val="0"/>
              </a:spcBef>
              <a:defRPr/>
            </a:pPr>
            <a:endParaRPr lang="en-US" dirty="0" smtClean="0"/>
          </a:p>
          <a:p>
            <a:pPr eaLnBrk="1" hangingPunct="1">
              <a:spcBef>
                <a:spcPct val="0"/>
              </a:spcBef>
              <a:defRPr/>
            </a:pPr>
            <a:r>
              <a:rPr lang="en-US" dirty="0" smtClean="0"/>
              <a:t>Datacenter - virtualized</a:t>
            </a:r>
          </a:p>
          <a:p>
            <a:pPr eaLnBrk="1" hangingPunct="1">
              <a:spcBef>
                <a:spcPct val="0"/>
              </a:spcBef>
              <a:defRPr/>
            </a:pPr>
            <a:endParaRPr lang="en-US" dirty="0" smtClean="0"/>
          </a:p>
          <a:p>
            <a:pPr eaLnBrk="1" hangingPunct="1">
              <a:spcBef>
                <a:spcPct val="0"/>
              </a:spcBef>
              <a:defRPr/>
            </a:pPr>
            <a:r>
              <a:rPr lang="en-US" dirty="0" smtClean="0"/>
              <a:t>Solution was architected with blade chassis to provide optimal</a:t>
            </a:r>
          </a:p>
          <a:p>
            <a:pPr marL="465681" lvl="1">
              <a:spcBef>
                <a:spcPct val="0"/>
              </a:spcBef>
              <a:defRPr/>
            </a:pPr>
            <a:r>
              <a:rPr lang="en-US" dirty="0" smtClean="0"/>
              <a:t>Performance</a:t>
            </a:r>
          </a:p>
          <a:p>
            <a:pPr marL="465681" lvl="1">
              <a:spcBef>
                <a:spcPct val="0"/>
              </a:spcBef>
              <a:defRPr/>
            </a:pPr>
            <a:r>
              <a:rPr lang="en-US" dirty="0" smtClean="0"/>
              <a:t>Latency</a:t>
            </a:r>
          </a:p>
          <a:p>
            <a:pPr marL="465681" lvl="1">
              <a:spcBef>
                <a:spcPct val="0"/>
              </a:spcBef>
              <a:defRPr/>
            </a:pPr>
            <a:r>
              <a:rPr lang="en-US" dirty="0" smtClean="0"/>
              <a:t>Redundancy</a:t>
            </a:r>
          </a:p>
          <a:p>
            <a:pPr eaLnBrk="1" hangingPunct="1">
              <a:spcBef>
                <a:spcPct val="0"/>
              </a:spcBef>
              <a:defRPr/>
            </a:pPr>
            <a:endParaRPr lang="en-US" dirty="0" smtClean="0"/>
          </a:p>
          <a:p>
            <a:pPr eaLnBrk="1" hangingPunct="1">
              <a:spcBef>
                <a:spcPct val="0"/>
              </a:spcBef>
              <a:defRPr/>
            </a:pPr>
            <a:r>
              <a:rPr lang="en-US" dirty="0" smtClean="0"/>
              <a:t>Blade chassis configured with 4 10G switches for connectivity to backup system and SAN, 2 stacked 1G switches for internet connectivity, 3 half-height blades</a:t>
            </a:r>
          </a:p>
          <a:p>
            <a:pPr eaLnBrk="1" hangingPunct="1">
              <a:spcBef>
                <a:spcPct val="0"/>
              </a:spcBef>
              <a:defRPr/>
            </a:pPr>
            <a:endParaRPr lang="en-US" dirty="0" smtClean="0"/>
          </a:p>
          <a:p>
            <a:pPr eaLnBrk="1" hangingPunct="1">
              <a:spcBef>
                <a:spcPct val="0"/>
              </a:spcBef>
              <a:defRPr/>
            </a:pPr>
            <a:r>
              <a:rPr lang="en-US" dirty="0" smtClean="0"/>
              <a:t>Majority of blade traffic travels across chassis backplane.</a:t>
            </a:r>
          </a:p>
          <a:p>
            <a:pPr eaLnBrk="1" hangingPunct="1">
              <a:spcBef>
                <a:spcPct val="0"/>
              </a:spcBef>
              <a:defRPr/>
            </a:pPr>
            <a:endParaRPr lang="en-US" dirty="0" smtClean="0"/>
          </a:p>
          <a:p>
            <a:pPr eaLnBrk="1" hangingPunct="1">
              <a:spcBef>
                <a:spcPct val="0"/>
              </a:spcBef>
              <a:defRPr/>
            </a:pPr>
            <a:r>
              <a:rPr lang="en-US" dirty="0" smtClean="0"/>
              <a:t>On average running ~250 VM’s across 3 half-height blades (dual processor dual core 32MB of memory each) for 8 customers and the internal business.</a:t>
            </a:r>
          </a:p>
          <a:p>
            <a:pPr eaLnBrk="1" hangingPunct="1">
              <a:spcBef>
                <a:spcPct val="0"/>
              </a:spcBef>
              <a:defRPr/>
            </a:pPr>
            <a:endParaRPr lang="en-US" dirty="0" smtClean="0"/>
          </a:p>
          <a:p>
            <a:pPr eaLnBrk="1" hangingPunct="1">
              <a:spcBef>
                <a:spcPct val="0"/>
              </a:spcBef>
              <a:defRPr/>
            </a:pPr>
            <a:r>
              <a:rPr lang="en-US" dirty="0" smtClean="0"/>
              <a:t>Applications ranges from financial packages, inventory management systems, BI and BPM systems.  Largest footprint of VMs were Oracle databases.</a:t>
            </a:r>
          </a:p>
          <a:p>
            <a:pPr eaLnBrk="1" hangingPunct="1">
              <a:spcBef>
                <a:spcPct val="0"/>
              </a:spcBef>
              <a:defRPr/>
            </a:pPr>
            <a:endParaRPr lang="en-US" dirty="0" smtClean="0"/>
          </a:p>
          <a:p>
            <a:pPr eaLnBrk="1" hangingPunct="1">
              <a:spcBef>
                <a:spcPct val="0"/>
              </a:spcBef>
              <a:defRPr/>
            </a:pPr>
            <a:r>
              <a:rPr lang="en-US" dirty="0" smtClean="0"/>
              <a:t>At peak average utilization did not exceed 60% across 3 node cluster.</a:t>
            </a:r>
          </a:p>
          <a:p>
            <a:pPr eaLnBrk="1" hangingPunct="1">
              <a:spcBef>
                <a:spcPct val="0"/>
              </a:spcBef>
              <a:defRPr/>
            </a:pPr>
            <a:endParaRPr lang="en-US" dirty="0" smtClean="0"/>
          </a:p>
          <a:p>
            <a:pPr eaLnBrk="1" hangingPunct="1">
              <a:spcBef>
                <a:spcPct val="0"/>
              </a:spcBef>
              <a:defRPr/>
            </a:pPr>
            <a:r>
              <a:rPr lang="en-US" dirty="0" smtClean="0"/>
              <a:t>Average ping response 1ms or less.</a:t>
            </a:r>
          </a:p>
          <a:p>
            <a:pPr eaLnBrk="1" hangingPunct="1">
              <a:spcBef>
                <a:spcPct val="0"/>
              </a:spcBef>
              <a:defRPr/>
            </a:pPr>
            <a:endParaRPr lang="en-US" dirty="0" smtClean="0"/>
          </a:p>
          <a:p>
            <a:pPr marL="465681" lvl="1">
              <a:spcBef>
                <a:spcPct val="0"/>
              </a:spcBef>
              <a:defRPr/>
            </a:pPr>
            <a:endParaRPr lang="en-US" dirty="0" smtClean="0"/>
          </a:p>
          <a:p>
            <a:pPr marL="465681" lvl="1">
              <a:spcBef>
                <a:spcPct val="0"/>
              </a:spcBef>
              <a:defRPr/>
            </a:pPr>
            <a:endParaRPr lang="en-US" dirty="0" smtClean="0"/>
          </a:p>
          <a:p>
            <a:pPr marL="465681" lvl="1">
              <a:spcBef>
                <a:spcPct val="0"/>
              </a:spcBef>
              <a:defRPr/>
            </a:pPr>
            <a:endParaRPr lang="en-US" dirty="0" smtClean="0"/>
          </a:p>
          <a:p>
            <a:pPr marL="465681" lvl="1">
              <a:spcBef>
                <a:spcPct val="0"/>
              </a:spcBef>
              <a:defRPr/>
            </a:pPr>
            <a:endParaRPr lang="en-US" dirty="0" smtClean="0"/>
          </a:p>
          <a:p>
            <a:pPr marL="465681" lvl="1">
              <a:spcBef>
                <a:spcPct val="0"/>
              </a:spcBef>
              <a:defRPr/>
            </a:pPr>
            <a:endParaRPr lang="en-US" dirty="0" smtClean="0"/>
          </a:p>
        </p:txBody>
      </p:sp>
      <p:sp>
        <p:nvSpPr>
          <p:cNvPr id="6144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620" eaLnBrk="0" hangingPunct="0">
              <a:defRPr sz="1600">
                <a:solidFill>
                  <a:schemeClr val="tx1"/>
                </a:solidFill>
                <a:latin typeface="Arial" pitchFamily="34" charset="0"/>
                <a:ea typeface="ＭＳ Ｐゴシック" pitchFamily="34" charset="-128"/>
              </a:defRPr>
            </a:lvl1pPr>
            <a:lvl2pPr marL="741959" indent="-285369" defTabSz="930620" eaLnBrk="0" hangingPunct="0">
              <a:defRPr sz="1600">
                <a:solidFill>
                  <a:schemeClr val="tx1"/>
                </a:solidFill>
                <a:latin typeface="Arial" pitchFamily="34" charset="0"/>
                <a:ea typeface="ＭＳ Ｐゴシック" pitchFamily="34" charset="-128"/>
              </a:defRPr>
            </a:lvl2pPr>
            <a:lvl3pPr marL="1141476" indent="-228296" defTabSz="930620" eaLnBrk="0" hangingPunct="0">
              <a:defRPr sz="1600">
                <a:solidFill>
                  <a:schemeClr val="tx1"/>
                </a:solidFill>
                <a:latin typeface="Arial" pitchFamily="34" charset="0"/>
                <a:ea typeface="ＭＳ Ｐゴシック" pitchFamily="34" charset="-128"/>
              </a:defRPr>
            </a:lvl3pPr>
            <a:lvl4pPr marL="1598067" indent="-228296" defTabSz="930620" eaLnBrk="0" hangingPunct="0">
              <a:defRPr sz="1600">
                <a:solidFill>
                  <a:schemeClr val="tx1"/>
                </a:solidFill>
                <a:latin typeface="Arial" pitchFamily="34" charset="0"/>
                <a:ea typeface="ＭＳ Ｐゴシック" pitchFamily="34" charset="-128"/>
              </a:defRPr>
            </a:lvl4pPr>
            <a:lvl5pPr marL="2054658" indent="-228296" defTabSz="930620" eaLnBrk="0" hangingPunct="0">
              <a:defRPr sz="1600">
                <a:solidFill>
                  <a:schemeClr val="tx1"/>
                </a:solidFill>
                <a:latin typeface="Arial" pitchFamily="34" charset="0"/>
                <a:ea typeface="ＭＳ Ｐゴシック" pitchFamily="34" charset="-128"/>
              </a:defRPr>
            </a:lvl5pPr>
            <a:lvl6pPr marL="2511247" indent="-228296" defTabSz="930620" eaLnBrk="0" fontAlgn="base" hangingPunct="0">
              <a:spcBef>
                <a:spcPct val="0"/>
              </a:spcBef>
              <a:spcAft>
                <a:spcPct val="0"/>
              </a:spcAft>
              <a:defRPr sz="1600">
                <a:solidFill>
                  <a:schemeClr val="tx1"/>
                </a:solidFill>
                <a:latin typeface="Arial" pitchFamily="34" charset="0"/>
                <a:ea typeface="ＭＳ Ｐゴシック" pitchFamily="34" charset="-128"/>
              </a:defRPr>
            </a:lvl6pPr>
            <a:lvl7pPr marL="2967838" indent="-228296" defTabSz="930620" eaLnBrk="0" fontAlgn="base" hangingPunct="0">
              <a:spcBef>
                <a:spcPct val="0"/>
              </a:spcBef>
              <a:spcAft>
                <a:spcPct val="0"/>
              </a:spcAft>
              <a:defRPr sz="1600">
                <a:solidFill>
                  <a:schemeClr val="tx1"/>
                </a:solidFill>
                <a:latin typeface="Arial" pitchFamily="34" charset="0"/>
                <a:ea typeface="ＭＳ Ｐゴシック" pitchFamily="34" charset="-128"/>
              </a:defRPr>
            </a:lvl7pPr>
            <a:lvl8pPr marL="3424428" indent="-228296" defTabSz="930620" eaLnBrk="0" fontAlgn="base" hangingPunct="0">
              <a:spcBef>
                <a:spcPct val="0"/>
              </a:spcBef>
              <a:spcAft>
                <a:spcPct val="0"/>
              </a:spcAft>
              <a:defRPr sz="1600">
                <a:solidFill>
                  <a:schemeClr val="tx1"/>
                </a:solidFill>
                <a:latin typeface="Arial" pitchFamily="34" charset="0"/>
                <a:ea typeface="ＭＳ Ｐゴシック" pitchFamily="34" charset="-128"/>
              </a:defRPr>
            </a:lvl8pPr>
            <a:lvl9pPr marL="3881018" indent="-228296" defTabSz="930620" eaLnBrk="0" fontAlgn="base" hangingPunct="0">
              <a:spcBef>
                <a:spcPct val="0"/>
              </a:spcBef>
              <a:spcAft>
                <a:spcPct val="0"/>
              </a:spcAft>
              <a:defRPr sz="1600">
                <a:solidFill>
                  <a:schemeClr val="tx1"/>
                </a:solidFill>
                <a:latin typeface="Arial" pitchFamily="34" charset="0"/>
                <a:ea typeface="ＭＳ Ｐゴシック" pitchFamily="34" charset="-128"/>
              </a:defRPr>
            </a:lvl9pPr>
          </a:lstStyle>
          <a:p>
            <a:pPr eaLnBrk="1" hangingPunct="1"/>
            <a:fld id="{32D8DDA9-3172-4490-9DFA-D8B3A42E72AA}" type="slidenum">
              <a:rPr lang="en-US" sz="1200"/>
              <a:pPr eaLnBrk="1" hangingPunct="1"/>
              <a:t>21</a:t>
            </a:fld>
            <a:endParaRPr lang="en-US" sz="1200"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12750" y="400050"/>
            <a:ext cx="6197600" cy="3486150"/>
          </a:xfrm>
        </p:spPr>
      </p:sp>
      <p:sp>
        <p:nvSpPr>
          <p:cNvPr id="3" name="Notes Placeholder 2"/>
          <p:cNvSpPr>
            <a:spLocks noGrp="1"/>
          </p:cNvSpPr>
          <p:nvPr>
            <p:ph type="body" idx="1"/>
          </p:nvPr>
        </p:nvSpPr>
        <p:spPr/>
        <p:txBody>
          <a:bodyPr/>
          <a:lstStyle/>
          <a:p>
            <a:r>
              <a:rPr lang="en-US" dirty="0" smtClean="0"/>
              <a:t>Brocade</a:t>
            </a:r>
            <a:r>
              <a:rPr lang="en-US" baseline="0" dirty="0" smtClean="0"/>
              <a:t> is making strong moves in SDN, including:</a:t>
            </a:r>
          </a:p>
          <a:p>
            <a:pPr lvl="1"/>
            <a:r>
              <a:rPr lang="en-US" baseline="0" dirty="0" smtClean="0"/>
              <a:t>Enabling </a:t>
            </a:r>
            <a:r>
              <a:rPr lang="en-US" baseline="0" dirty="0" err="1" smtClean="0"/>
              <a:t>OpenFlow</a:t>
            </a:r>
            <a:r>
              <a:rPr lang="en-US" baseline="0" dirty="0" smtClean="0"/>
              <a:t> on 100GbE interfaces on </a:t>
            </a:r>
            <a:r>
              <a:rPr lang="en-US" baseline="0" dirty="0" err="1" smtClean="0"/>
              <a:t>MLXe</a:t>
            </a:r>
            <a:r>
              <a:rPr lang="en-US" baseline="0" dirty="0" smtClean="0"/>
              <a:t>, and across many other products</a:t>
            </a:r>
          </a:p>
          <a:p>
            <a:pPr lvl="1"/>
            <a:r>
              <a:rPr lang="en-US" baseline="0" dirty="0" smtClean="0"/>
              <a:t>Partnering with leading SDN controller partners</a:t>
            </a:r>
          </a:p>
          <a:p>
            <a:pPr lvl="1"/>
            <a:r>
              <a:rPr lang="en-US" baseline="0" dirty="0" smtClean="0"/>
              <a:t>Hiring David Meyer, a leading voice on SDN, as SP CTO</a:t>
            </a:r>
          </a:p>
          <a:p>
            <a:pPr lvl="1"/>
            <a:r>
              <a:rPr lang="en-US" baseline="0" dirty="0" smtClean="0"/>
              <a:t>Adding Vyatta virtual routers to the product line</a:t>
            </a:r>
          </a:p>
          <a:p>
            <a:pPr lvl="1"/>
            <a:endParaRPr lang="en-US" baseline="0" dirty="0" smtClean="0"/>
          </a:p>
          <a:p>
            <a:pPr lvl="0"/>
            <a:r>
              <a:rPr lang="en-US" baseline="0" dirty="0" smtClean="0"/>
              <a:t>Vyatta fits the strategy in two ways:</a:t>
            </a:r>
          </a:p>
          <a:p>
            <a:pPr lvl="1"/>
            <a:r>
              <a:rPr lang="en-US" baseline="0" dirty="0" smtClean="0"/>
              <a:t>Leading advanced router with firewall and VPN, operating as a Virtual Machine</a:t>
            </a:r>
          </a:p>
          <a:p>
            <a:pPr lvl="1"/>
            <a:r>
              <a:rPr lang="en-US" baseline="0" dirty="0" err="1" smtClean="0"/>
              <a:t>RESTful</a:t>
            </a:r>
            <a:r>
              <a:rPr lang="en-US" baseline="0" dirty="0" smtClean="0"/>
              <a:t> API enables orchestration under </a:t>
            </a:r>
            <a:r>
              <a:rPr lang="en-US" baseline="0" dirty="0" err="1" smtClean="0"/>
              <a:t>OpenStack</a:t>
            </a:r>
            <a:r>
              <a:rPr lang="en-US" baseline="0" dirty="0" smtClean="0"/>
              <a:t> and other cloud environments</a:t>
            </a:r>
          </a:p>
          <a:p>
            <a:pPr marL="173037" lvl="1" indent="0">
              <a:buNone/>
            </a:pPr>
            <a:endParaRPr lang="en-US" baseline="0" dirty="0" smtClean="0"/>
          </a:p>
        </p:txBody>
      </p:sp>
      <p:sp>
        <p:nvSpPr>
          <p:cNvPr id="4" name="Header Placeholder 3"/>
          <p:cNvSpPr>
            <a:spLocks noGrp="1"/>
          </p:cNvSpPr>
          <p:nvPr>
            <p:ph type="hdr" sz="quarter" idx="10"/>
          </p:nvPr>
        </p:nvSpPr>
        <p:spPr/>
        <p:txBody>
          <a:bodyPr/>
          <a:lstStyle/>
          <a:p>
            <a:r>
              <a:rPr lang="en-US" smtClean="0"/>
              <a:t>[Add Presentation Title: Insert tab &gt; Header &amp; Footer &gt; Notes and Handouts]</a:t>
            </a:r>
            <a:endParaRPr lang="en-US" dirty="0" smtClean="0"/>
          </a:p>
        </p:txBody>
      </p:sp>
      <p:sp>
        <p:nvSpPr>
          <p:cNvPr id="5" name="Date Placeholder 4"/>
          <p:cNvSpPr>
            <a:spLocks noGrp="1"/>
          </p:cNvSpPr>
          <p:nvPr>
            <p:ph type="dt" idx="11"/>
          </p:nvPr>
        </p:nvSpPr>
        <p:spPr/>
        <p:txBody>
          <a:bodyPr/>
          <a:lstStyle/>
          <a:p>
            <a:fld id="{9535A4AE-AB74-4BDA-B84A-019528CC2B4D}" type="datetimeFigureOut">
              <a:rPr lang="en-US" smtClean="0"/>
              <a:pPr/>
              <a:t>3/21/2013</a:t>
            </a:fld>
            <a:endParaRPr lang="en-US" dirty="0"/>
          </a:p>
        </p:txBody>
      </p:sp>
      <p:sp>
        <p:nvSpPr>
          <p:cNvPr id="6" name="Slide Number Placeholder 5"/>
          <p:cNvSpPr>
            <a:spLocks noGrp="1"/>
          </p:cNvSpPr>
          <p:nvPr>
            <p:ph type="sldNum" sz="quarter" idx="12"/>
          </p:nvPr>
        </p:nvSpPr>
        <p:spPr/>
        <p:txBody>
          <a:bodyPr/>
          <a:lstStyle/>
          <a:p>
            <a:r>
              <a:rPr lang="en-US" smtClean="0"/>
              <a:t>Page </a:t>
            </a:r>
            <a:fld id="{111E5896-917A-4035-A860-408E1EC3CD51}" type="slidenum">
              <a:rPr lang="en-US" smtClean="0"/>
              <a:pPr/>
              <a:t>22</a:t>
            </a:fld>
            <a:endParaRPr lang="en-US" dirty="0"/>
          </a:p>
        </p:txBody>
      </p:sp>
      <p:sp>
        <p:nvSpPr>
          <p:cNvPr id="7" name="Footer Placeholder 6"/>
          <p:cNvSpPr>
            <a:spLocks noGrp="1"/>
          </p:cNvSpPr>
          <p:nvPr>
            <p:ph type="ftr" sz="quarter" idx="13"/>
          </p:nvPr>
        </p:nvSpPr>
        <p:spPr/>
        <p:txBody>
          <a:bodyPr/>
          <a:lstStyle/>
          <a:p>
            <a:r>
              <a:rPr lang="en-US" smtClean="0"/>
              <a:t>© 2010 Brocade Communications Systems, Inc. CONFIDENTIAL—For Internal Use Only</a:t>
            </a:r>
            <a:endParaRPr lang="en-US" dirty="0"/>
          </a:p>
        </p:txBody>
      </p:sp>
    </p:spTree>
    <p:extLst>
      <p:ext uri="{BB962C8B-B14F-4D97-AF65-F5344CB8AC3E}">
        <p14:creationId xmlns:p14="http://schemas.microsoft.com/office/powerpoint/2010/main" val="429297202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12750" y="400050"/>
            <a:ext cx="6197600" cy="3486150"/>
          </a:xfrm>
        </p:spPr>
      </p:sp>
      <p:sp>
        <p:nvSpPr>
          <p:cNvPr id="3" name="Notes Placeholder 2"/>
          <p:cNvSpPr>
            <a:spLocks noGrp="1"/>
          </p:cNvSpPr>
          <p:nvPr>
            <p:ph type="body" idx="1"/>
          </p:nvPr>
        </p:nvSpPr>
        <p:spPr/>
        <p:txBody>
          <a:bodyPr/>
          <a:lstStyle/>
          <a:p>
            <a:pPr>
              <a:spcBef>
                <a:spcPts val="1719"/>
              </a:spcBef>
            </a:pPr>
            <a:endParaRPr lang="en-US" dirty="0"/>
          </a:p>
        </p:txBody>
      </p:sp>
      <p:sp>
        <p:nvSpPr>
          <p:cNvPr id="6" name="Date Placeholder 5"/>
          <p:cNvSpPr>
            <a:spLocks noGrp="1"/>
          </p:cNvSpPr>
          <p:nvPr>
            <p:ph type="dt" idx="10"/>
          </p:nvPr>
        </p:nvSpPr>
        <p:spPr/>
        <p:txBody>
          <a:bodyPr/>
          <a:lstStyle/>
          <a:p>
            <a:fld id="{DFE9D578-2C0B-4C4B-8605-38F092DB3859}" type="datetime1">
              <a:rPr lang="en-US" smtClean="0"/>
              <a:pPr/>
              <a:t>3/21/2013</a:t>
            </a:fld>
            <a:endParaRPr lang="en-US" dirty="0"/>
          </a:p>
        </p:txBody>
      </p:sp>
      <p:sp>
        <p:nvSpPr>
          <p:cNvPr id="7" name="Slide Number Placeholder 6"/>
          <p:cNvSpPr>
            <a:spLocks noGrp="1"/>
          </p:cNvSpPr>
          <p:nvPr>
            <p:ph type="sldNum" sz="quarter" idx="11"/>
          </p:nvPr>
        </p:nvSpPr>
        <p:spPr/>
        <p:txBody>
          <a:bodyPr/>
          <a:lstStyle/>
          <a:p>
            <a:fld id="{896E0605-5A07-41FC-970D-0301630541A7}" type="slidenum">
              <a:rPr lang="en-US" smtClean="0"/>
              <a:pPr/>
              <a:t>23</a:t>
            </a:fld>
            <a:endParaRPr lang="en-US" dirty="0"/>
          </a:p>
        </p:txBody>
      </p:sp>
      <p:sp>
        <p:nvSpPr>
          <p:cNvPr id="8" name="Footer Placeholder 7"/>
          <p:cNvSpPr>
            <a:spLocks noGrp="1"/>
          </p:cNvSpPr>
          <p:nvPr>
            <p:ph type="ftr" sz="quarter" idx="12"/>
          </p:nvPr>
        </p:nvSpPr>
        <p:spPr/>
        <p:txBody>
          <a:bodyPr/>
          <a:lstStyle/>
          <a:p>
            <a:r>
              <a:rPr lang="en-US" dirty="0" smtClean="0"/>
              <a:t>© 2012 Brocade Communications Systems, Inc. CONFIDENTIAL—For Internal Use Only</a:t>
            </a:r>
            <a:endParaRPr lang="en-US" dirty="0"/>
          </a:p>
        </p:txBody>
      </p:sp>
      <p:sp>
        <p:nvSpPr>
          <p:cNvPr id="9" name="Header Placeholder 8"/>
          <p:cNvSpPr>
            <a:spLocks noGrp="1"/>
          </p:cNvSpPr>
          <p:nvPr>
            <p:ph type="hdr" sz="quarter" idx="13"/>
          </p:nvPr>
        </p:nvSpPr>
        <p:spPr/>
        <p:txBody>
          <a:bodyPr/>
          <a:lstStyle/>
          <a:p>
            <a:r>
              <a:rPr lang="en-US" dirty="0" smtClean="0"/>
              <a:t>FY13 Brocade Sales Leadership Summit</a:t>
            </a:r>
            <a:endParaRPr lang="en-US" dirty="0"/>
          </a:p>
        </p:txBody>
      </p:sp>
    </p:spTree>
    <p:extLst>
      <p:ext uri="{BB962C8B-B14F-4D97-AF65-F5344CB8AC3E}">
        <p14:creationId xmlns:p14="http://schemas.microsoft.com/office/powerpoint/2010/main" val="41325806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200" y="696913"/>
            <a:ext cx="6197600" cy="3486150"/>
          </a:xfrm>
        </p:spPr>
      </p:sp>
      <p:sp>
        <p:nvSpPr>
          <p:cNvPr id="3" name="Notes Placeholder 2"/>
          <p:cNvSpPr>
            <a:spLocks noGrp="1"/>
          </p:cNvSpPr>
          <p:nvPr>
            <p:ph type="body" idx="1"/>
          </p:nvPr>
        </p:nvSpPr>
        <p:spPr/>
        <p:txBody>
          <a:bodyPr/>
          <a:lstStyle/>
          <a:p>
            <a:endParaRPr lang="en-US" dirty="0"/>
          </a:p>
        </p:txBody>
      </p:sp>
      <p:sp>
        <p:nvSpPr>
          <p:cNvPr id="8" name="Date Placeholder 7"/>
          <p:cNvSpPr>
            <a:spLocks noGrp="1"/>
          </p:cNvSpPr>
          <p:nvPr>
            <p:ph type="dt" idx="10"/>
          </p:nvPr>
        </p:nvSpPr>
        <p:spPr/>
        <p:txBody>
          <a:bodyPr/>
          <a:lstStyle/>
          <a:p>
            <a:fld id="{DFE9D578-2C0B-4C4B-8605-38F092DB3859}" type="datetime1">
              <a:rPr lang="en-US" smtClean="0">
                <a:solidFill>
                  <a:prstClr val="black"/>
                </a:solidFill>
                <a:latin typeface="Calibri"/>
              </a:rPr>
              <a:pPr/>
              <a:t>3/21/2013</a:t>
            </a:fld>
            <a:endParaRPr lang="en-US" dirty="0">
              <a:solidFill>
                <a:prstClr val="black"/>
              </a:solidFill>
              <a:latin typeface="Calibri"/>
            </a:endParaRPr>
          </a:p>
        </p:txBody>
      </p:sp>
      <p:sp>
        <p:nvSpPr>
          <p:cNvPr id="9" name="Slide Number Placeholder 8"/>
          <p:cNvSpPr>
            <a:spLocks noGrp="1"/>
          </p:cNvSpPr>
          <p:nvPr>
            <p:ph type="sldNum" sz="quarter" idx="11"/>
          </p:nvPr>
        </p:nvSpPr>
        <p:spPr/>
        <p:txBody>
          <a:bodyPr/>
          <a:lstStyle/>
          <a:p>
            <a:fld id="{896E0605-5A07-41FC-970D-0301630541A7}" type="slidenum">
              <a:rPr lang="en-US" smtClean="0">
                <a:solidFill>
                  <a:prstClr val="black"/>
                </a:solidFill>
                <a:latin typeface="Calibri"/>
              </a:rPr>
              <a:pPr/>
              <a:t>2</a:t>
            </a:fld>
            <a:endParaRPr lang="en-US" dirty="0">
              <a:solidFill>
                <a:prstClr val="black"/>
              </a:solidFill>
              <a:latin typeface="Calibri"/>
            </a:endParaRPr>
          </a:p>
        </p:txBody>
      </p:sp>
      <p:sp>
        <p:nvSpPr>
          <p:cNvPr id="10" name="Footer Placeholder 9"/>
          <p:cNvSpPr>
            <a:spLocks noGrp="1"/>
          </p:cNvSpPr>
          <p:nvPr>
            <p:ph type="ftr" sz="quarter" idx="12"/>
          </p:nvPr>
        </p:nvSpPr>
        <p:spPr/>
        <p:txBody>
          <a:bodyPr/>
          <a:lstStyle/>
          <a:p>
            <a:r>
              <a:rPr lang="en-US" dirty="0" smtClean="0">
                <a:solidFill>
                  <a:prstClr val="black"/>
                </a:solidFill>
                <a:latin typeface="Calibri"/>
              </a:rPr>
              <a:t>© 2012 Brocade Communications Systems, Inc. CONFIDENTIAL—For Internal Use Only</a:t>
            </a:r>
            <a:endParaRPr lang="en-US" dirty="0">
              <a:solidFill>
                <a:prstClr val="black"/>
              </a:solidFill>
              <a:latin typeface="Calibri"/>
            </a:endParaRPr>
          </a:p>
        </p:txBody>
      </p:sp>
      <p:sp>
        <p:nvSpPr>
          <p:cNvPr id="11" name="Header Placeholder 10"/>
          <p:cNvSpPr>
            <a:spLocks noGrp="1"/>
          </p:cNvSpPr>
          <p:nvPr>
            <p:ph type="hdr" sz="quarter" idx="13"/>
          </p:nvPr>
        </p:nvSpPr>
        <p:spPr/>
        <p:txBody>
          <a:bodyPr/>
          <a:lstStyle/>
          <a:p>
            <a:r>
              <a:rPr lang="en-US" dirty="0" smtClean="0">
                <a:solidFill>
                  <a:prstClr val="black"/>
                </a:solidFill>
                <a:latin typeface="Calibri"/>
              </a:rPr>
              <a:t>FY13 Brocade Sales Leadership Summit</a:t>
            </a:r>
            <a:endParaRPr lang="en-US" dirty="0">
              <a:solidFill>
                <a:prstClr val="black"/>
              </a:solidFill>
              <a:latin typeface="Calibri"/>
            </a:endParaRPr>
          </a:p>
        </p:txBody>
      </p:sp>
    </p:spTree>
    <p:extLst>
      <p:ext uri="{BB962C8B-B14F-4D97-AF65-F5344CB8AC3E}">
        <p14:creationId xmlns:p14="http://schemas.microsoft.com/office/powerpoint/2010/main" val="28544422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12750" y="400050"/>
            <a:ext cx="6197600" cy="3486150"/>
          </a:xfrm>
        </p:spPr>
      </p:sp>
      <p:sp>
        <p:nvSpPr>
          <p:cNvPr id="3" name="Notes Placeholder 2"/>
          <p:cNvSpPr>
            <a:spLocks noGrp="1"/>
          </p:cNvSpPr>
          <p:nvPr>
            <p:ph type="body" idx="1"/>
          </p:nvPr>
        </p:nvSpPr>
        <p:spPr/>
        <p:txBody>
          <a:bodyPr/>
          <a:lstStyle/>
          <a:p>
            <a:r>
              <a:rPr lang="en-US" dirty="0" smtClean="0"/>
              <a:t>Vyatta</a:t>
            </a:r>
            <a:r>
              <a:rPr lang="en-US" baseline="0" dirty="0" smtClean="0"/>
              <a:t> was based on the vision that networking should be easier . . .  that you shouldn’t require 100’s of thousands of dollars or more in hardware to build a robust, enterprise-class network.  </a:t>
            </a:r>
          </a:p>
          <a:p>
            <a:endParaRPr lang="en-US" baseline="0" dirty="0" smtClean="0"/>
          </a:p>
          <a:p>
            <a:r>
              <a:rPr lang="en-US" baseline="0" dirty="0" smtClean="0"/>
              <a:t>Harnessing the power of PROGRAMABLE SOFTWARE, Vyatta assembled a software-based solution delivering unified network operating system that delivers networking, firewall and VPN services</a:t>
            </a:r>
          </a:p>
          <a:p>
            <a:endParaRPr lang="en-US" baseline="0" dirty="0" smtClean="0"/>
          </a:p>
          <a:p>
            <a:r>
              <a:rPr lang="en-US" baseline="0" dirty="0" smtClean="0"/>
              <a:t>In 2006, when virtualization was still mostly a tool used by QA organizations, Vyatta focused on offering its Network OS as software to be installed on standard x86 servers.  As virtualization has gone mainstream, so has use of Vyatta in virtual environments, sometimes as a bridge to other systems, sometimes are a remote edge device, but most often to provide East West layer 3 routing and firewall functionality – building virtual networks within virtual environments.</a:t>
            </a:r>
          </a:p>
          <a:p>
            <a:endParaRPr lang="en-US" baseline="0"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FB830435-7EB1-424F-926D-A0EF7BBD1671}" type="slidenum">
              <a:rPr lang="en-US" smtClean="0"/>
              <a:t>4</a:t>
            </a:fld>
            <a:endParaRPr lang="en-US" dirty="0"/>
          </a:p>
        </p:txBody>
      </p:sp>
    </p:spTree>
    <p:extLst>
      <p:ext uri="{BB962C8B-B14F-4D97-AF65-F5344CB8AC3E}">
        <p14:creationId xmlns:p14="http://schemas.microsoft.com/office/powerpoint/2010/main" val="21413585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Slide Image Placeholder 1"/>
          <p:cNvSpPr>
            <a:spLocks noGrp="1" noRot="1" noChangeAspect="1"/>
          </p:cNvSpPr>
          <p:nvPr>
            <p:ph type="sldImg"/>
          </p:nvPr>
        </p:nvSpPr>
        <p:spPr bwMode="auto">
          <a:xfrm>
            <a:off x="412750" y="400050"/>
            <a:ext cx="6197600" cy="348615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3" name="Notes Placeholder 2"/>
          <p:cNvSpPr>
            <a:spLocks noGrp="1"/>
          </p:cNvSpPr>
          <p:nvPr>
            <p:ph type="body" idx="1"/>
          </p:nvPr>
        </p:nvSpPr>
        <p:spPr/>
        <p:txBody>
          <a:bodyPr/>
          <a:lstStyle/>
          <a:p>
            <a:pPr marL="0" indent="0">
              <a:buFont typeface="Arial" charset="0"/>
              <a:buNone/>
              <a:defRPr/>
            </a:pPr>
            <a:r>
              <a:rPr lang="en-US" dirty="0" smtClean="0">
                <a:ea typeface="+mn-ea"/>
              </a:rPr>
              <a:t>Vyatta</a:t>
            </a:r>
            <a:r>
              <a:rPr lang="en-US" baseline="0" dirty="0" smtClean="0">
                <a:ea typeface="+mn-ea"/>
              </a:rPr>
              <a:t> was founded on the belief that the future of networking is software.</a:t>
            </a:r>
          </a:p>
          <a:p>
            <a:pPr marL="0" indent="0">
              <a:buFont typeface="Arial" charset="0"/>
              <a:buNone/>
              <a:defRPr/>
            </a:pPr>
            <a:endParaRPr lang="en-US" baseline="0" dirty="0" smtClean="0">
              <a:ea typeface="+mn-ea"/>
            </a:endParaRPr>
          </a:p>
          <a:p>
            <a:pPr marL="0" indent="0">
              <a:buFont typeface="Arial" charset="0"/>
              <a:buNone/>
              <a:defRPr/>
            </a:pPr>
            <a:r>
              <a:rPr lang="en-US" baseline="0" dirty="0" smtClean="0">
                <a:ea typeface="+mn-ea"/>
              </a:rPr>
              <a:t>In 2006 we launched our first Network OS – a version of Linux custom built to provide routing and firewalling functions along with the Vyatta open source community. Since then we have continued to enhance our vision through over 40 software releases while strongly supporting our open-source roots.</a:t>
            </a:r>
          </a:p>
          <a:p>
            <a:pPr marL="0" indent="0">
              <a:buFont typeface="Arial" charset="0"/>
              <a:buNone/>
              <a:defRPr/>
            </a:pPr>
            <a:endParaRPr lang="en-US" baseline="0" dirty="0" smtClean="0">
              <a:ea typeface="+mn-ea"/>
            </a:endParaRPr>
          </a:p>
          <a:p>
            <a:pPr marL="0" indent="0">
              <a:buFont typeface="Arial" charset="0"/>
              <a:buNone/>
              <a:defRPr/>
            </a:pPr>
            <a:r>
              <a:rPr lang="en-US" baseline="0" dirty="0" smtClean="0">
                <a:ea typeface="+mn-ea"/>
              </a:rPr>
              <a:t>In 2008 we were first to market with a version of our Network OS designed to run as a virtual machine.</a:t>
            </a:r>
          </a:p>
          <a:p>
            <a:pPr marL="0" indent="0">
              <a:buFont typeface="Arial" charset="0"/>
              <a:buNone/>
              <a:defRPr/>
            </a:pPr>
            <a:endParaRPr lang="en-US" baseline="0" dirty="0" smtClean="0">
              <a:ea typeface="+mn-ea"/>
            </a:endParaRPr>
          </a:p>
          <a:p>
            <a:pPr marL="0" indent="0">
              <a:buFont typeface="Arial" charset="0"/>
              <a:buNone/>
              <a:defRPr/>
            </a:pPr>
            <a:r>
              <a:rPr lang="en-US" baseline="0" dirty="0" smtClean="0">
                <a:ea typeface="+mn-ea"/>
              </a:rPr>
              <a:t>By 2010 the Vyatta community had reached 50,000 developers and networking professionals</a:t>
            </a:r>
          </a:p>
          <a:p>
            <a:pPr marL="0" indent="0">
              <a:buFont typeface="Arial" charset="0"/>
              <a:buNone/>
              <a:defRPr/>
            </a:pPr>
            <a:endParaRPr lang="en-US" baseline="0" dirty="0" smtClean="0">
              <a:ea typeface="+mn-ea"/>
            </a:endParaRPr>
          </a:p>
          <a:p>
            <a:pPr marL="0" indent="0">
              <a:buFont typeface="Arial" charset="0"/>
              <a:buNone/>
              <a:defRPr/>
            </a:pPr>
            <a:r>
              <a:rPr lang="en-US" baseline="0" dirty="0" smtClean="0">
                <a:ea typeface="+mn-ea"/>
              </a:rPr>
              <a:t>In 2011 we had our first major deployments as part of cloud infrastructures – including L3 Networks, Cloud Central, </a:t>
            </a:r>
            <a:r>
              <a:rPr lang="en-US" sz="1200" b="0" i="0" kern="1200" dirty="0" smtClean="0">
                <a:solidFill>
                  <a:schemeClr val="tx1"/>
                </a:solidFill>
                <a:effectLst/>
                <a:latin typeface="+mn-lt"/>
                <a:ea typeface="+mn-ea"/>
                <a:cs typeface="Arial" pitchFamily="34" charset="0"/>
              </a:rPr>
              <a:t>Integral Networks, Data Dimensions, </a:t>
            </a:r>
            <a:r>
              <a:rPr lang="en-US" sz="1200" b="0" i="0" kern="1200" baseline="0" dirty="0" smtClean="0">
                <a:solidFill>
                  <a:schemeClr val="tx1"/>
                </a:solidFill>
                <a:effectLst/>
                <a:latin typeface="+mn-lt"/>
                <a:ea typeface="+mn-ea"/>
                <a:cs typeface="Arial" pitchFamily="34" charset="0"/>
              </a:rPr>
              <a:t>and more.</a:t>
            </a:r>
          </a:p>
          <a:p>
            <a:pPr marL="0" indent="0">
              <a:buFont typeface="Arial" charset="0"/>
              <a:buNone/>
              <a:defRPr/>
            </a:pPr>
            <a:endParaRPr lang="en-US" sz="1200" b="0" i="0" kern="1200" baseline="0" dirty="0" smtClean="0">
              <a:solidFill>
                <a:schemeClr val="tx1"/>
              </a:solidFill>
              <a:effectLst/>
              <a:latin typeface="+mn-lt"/>
              <a:ea typeface="+mn-ea"/>
              <a:cs typeface="Arial" pitchFamily="34" charset="0"/>
            </a:endParaRPr>
          </a:p>
          <a:p>
            <a:pPr marL="0" indent="0">
              <a:buFont typeface="Arial" charset="0"/>
              <a:buNone/>
              <a:defRPr/>
            </a:pPr>
            <a:r>
              <a:rPr lang="en-US" sz="1200" b="0" i="0" kern="1200" baseline="0" dirty="0" smtClean="0">
                <a:solidFill>
                  <a:schemeClr val="tx1"/>
                </a:solidFill>
                <a:effectLst/>
                <a:latin typeface="+mn-lt"/>
                <a:ea typeface="+mn-ea"/>
                <a:cs typeface="Arial" pitchFamily="34" charset="0"/>
              </a:rPr>
              <a:t>Last year, not only did Brocade purchase us to help position Brocade as the leader in software-based networking, but we helped spawn a movement, no, two, tightly intertwined movements – Software Defined Networking and Network Function Virtualization.</a:t>
            </a:r>
          </a:p>
          <a:p>
            <a:pPr marL="0" indent="0">
              <a:buFont typeface="Arial" charset="0"/>
              <a:buNone/>
              <a:defRPr/>
            </a:pPr>
            <a:endParaRPr lang="en-US" sz="1200" b="0" i="0" kern="1200" baseline="0" dirty="0" smtClean="0">
              <a:solidFill>
                <a:schemeClr val="tx1"/>
              </a:solidFill>
              <a:effectLst/>
              <a:latin typeface="+mn-lt"/>
              <a:ea typeface="+mn-ea"/>
              <a:cs typeface="Arial" pitchFamily="34" charset="0"/>
            </a:endParaRPr>
          </a:p>
          <a:p>
            <a:pPr marL="0" indent="0">
              <a:buFont typeface="Arial" charset="0"/>
              <a:buNone/>
              <a:defRPr/>
            </a:pPr>
            <a:r>
              <a:rPr lang="en-US" sz="1200" b="0" i="0" kern="1200" baseline="0" dirty="0" smtClean="0">
                <a:solidFill>
                  <a:schemeClr val="tx1"/>
                </a:solidFill>
                <a:effectLst/>
                <a:latin typeface="+mn-lt"/>
                <a:ea typeface="+mn-ea"/>
                <a:cs typeface="Arial" pitchFamily="34" charset="0"/>
              </a:rPr>
              <a:t>The goal of both of which is to replace functions that until now had been bound to hardware with software based solutions – confirming what we long held – that the future of networking is software.</a:t>
            </a:r>
            <a:endParaRPr lang="en-US" dirty="0" smtClean="0">
              <a:ea typeface="+mn-ea"/>
            </a:endParaRPr>
          </a:p>
        </p:txBody>
      </p:sp>
      <p:sp>
        <p:nvSpPr>
          <p:cNvPr id="4" name="Header Placeholder 3"/>
          <p:cNvSpPr>
            <a:spLocks noGrp="1"/>
          </p:cNvSpPr>
          <p:nvPr>
            <p:ph type="hdr" sz="quarter"/>
          </p:nvPr>
        </p:nvSpPr>
        <p:spPr/>
        <p:txBody>
          <a:bodyPr/>
          <a:lstStyle/>
          <a:p>
            <a:pPr>
              <a:defRPr/>
            </a:pPr>
            <a:r>
              <a:rPr lang="en-US" smtClean="0"/>
              <a:t>Brocade Analyst and Technology Day 2012</a:t>
            </a:r>
            <a:endParaRPr lang="en-US" dirty="0" smtClean="0"/>
          </a:p>
        </p:txBody>
      </p:sp>
      <p:sp>
        <p:nvSpPr>
          <p:cNvPr id="5" name="Date Placeholder 4"/>
          <p:cNvSpPr>
            <a:spLocks noGrp="1"/>
          </p:cNvSpPr>
          <p:nvPr>
            <p:ph type="dt" sz="quarter" idx="1"/>
          </p:nvPr>
        </p:nvSpPr>
        <p:spPr/>
        <p:txBody>
          <a:bodyPr/>
          <a:lstStyle/>
          <a:p>
            <a:pPr>
              <a:defRPr/>
            </a:pPr>
            <a:r>
              <a:rPr lang="en-US" smtClean="0"/>
              <a:t>9/12/2012</a:t>
            </a:r>
            <a:endParaRPr lang="en-US"/>
          </a:p>
        </p:txBody>
      </p:sp>
      <p:sp>
        <p:nvSpPr>
          <p:cNvPr id="6" name="Slide Number Placeholder 5"/>
          <p:cNvSpPr>
            <a:spLocks noGrp="1"/>
          </p:cNvSpPr>
          <p:nvPr>
            <p:ph type="sldNum" sz="quarter" idx="5"/>
          </p:nvPr>
        </p:nvSpPr>
        <p:spPr/>
        <p:txBody>
          <a:bodyPr/>
          <a:lstStyle/>
          <a:p>
            <a:pPr>
              <a:defRPr/>
            </a:pPr>
            <a:r>
              <a:rPr smtClean="0"/>
              <a:t>Page </a:t>
            </a:r>
            <a:fld id="{6158E3DB-14D9-9D49-8C8C-72945B5157E9}" type="slidenum">
              <a:rPr smtClean="0"/>
              <a:pPr>
                <a:defRPr/>
              </a:pPr>
              <a:t>5</a:t>
            </a:fld>
            <a:endParaRPr dirty="0"/>
          </a:p>
        </p:txBody>
      </p:sp>
      <p:sp>
        <p:nvSpPr>
          <p:cNvPr id="7" name="Footer Placeholder 6"/>
          <p:cNvSpPr>
            <a:spLocks noGrp="1"/>
          </p:cNvSpPr>
          <p:nvPr>
            <p:ph type="ftr" sz="quarter" idx="4"/>
          </p:nvPr>
        </p:nvSpPr>
        <p:spPr/>
        <p:txBody>
          <a:bodyPr/>
          <a:lstStyle/>
          <a:p>
            <a:pPr>
              <a:defRPr/>
            </a:pPr>
            <a:r>
              <a:rPr smtClean="0"/>
              <a:t>© 2012 Brocade Communications Systems, Inc. Proprietary Information</a:t>
            </a: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12750" y="400050"/>
            <a:ext cx="6197600" cy="3486150"/>
          </a:xfrm>
        </p:spPr>
      </p:sp>
      <p:sp>
        <p:nvSpPr>
          <p:cNvPr id="3" name="Notes Placeholder 2"/>
          <p:cNvSpPr>
            <a:spLocks noGrp="1"/>
          </p:cNvSpPr>
          <p:nvPr>
            <p:ph type="body" idx="1"/>
          </p:nvPr>
        </p:nvSpPr>
        <p:spPr/>
        <p:txBody>
          <a:bodyPr/>
          <a:lstStyle/>
          <a:p>
            <a:r>
              <a:rPr lang="en-US" dirty="0" smtClean="0"/>
              <a:t>Acceleration of delivery of apps:  Describe that app developers are the</a:t>
            </a:r>
            <a:r>
              <a:rPr lang="en-US" baseline="0" dirty="0" smtClean="0"/>
              <a:t> driving force. New software development technology has dramatically increased the pace of application development.  We now see extreme increases in Application VELOCITY and accelerates the development cycle as </a:t>
            </a:r>
            <a:r>
              <a:rPr lang="en-US" baseline="0" dirty="0" err="1" smtClean="0"/>
              <a:t>as</a:t>
            </a:r>
            <a:r>
              <a:rPr lang="en-US" baseline="0" dirty="0" smtClean="0"/>
              <a:t> organizations struggle to adjust to ever faster changed to business needs.</a:t>
            </a:r>
          </a:p>
          <a:p>
            <a:endParaRPr lang="en-US" baseline="0" dirty="0" smtClean="0"/>
          </a:p>
          <a:p>
            <a:r>
              <a:rPr lang="en-US" baseline="0" dirty="0" smtClean="0"/>
              <a:t>To keep up in terms of both speed and cost, </a:t>
            </a:r>
            <a:r>
              <a:rPr lang="en-US" dirty="0" smtClean="0"/>
              <a:t>Infrastructure architects</a:t>
            </a:r>
            <a:r>
              <a:rPr lang="en-US" baseline="0" dirty="0" smtClean="0"/>
              <a:t> </a:t>
            </a:r>
            <a:r>
              <a:rPr lang="en-US" dirty="0" smtClean="0"/>
              <a:t>are responding by moving to the cloud and by trying to eliminate dependency on hardware</a:t>
            </a:r>
            <a:endParaRPr lang="en-US" baseline="0" dirty="0" smtClean="0"/>
          </a:p>
          <a:p>
            <a:endParaRPr lang="en-US" dirty="0" smtClean="0"/>
          </a:p>
          <a:p>
            <a:r>
              <a:rPr lang="en-US" dirty="0" smtClean="0"/>
              <a:t>The</a:t>
            </a:r>
            <a:r>
              <a:rPr lang="en-US" baseline="0" dirty="0" smtClean="0"/>
              <a:t> Network &amp; S</a:t>
            </a:r>
            <a:r>
              <a:rPr lang="en-US" dirty="0" smtClean="0"/>
              <a:t>ecurity team has been left behind.  Example:  Gartner claims 50% of x86 is virtualized, but only 5% of enterprise security is</a:t>
            </a:r>
            <a:r>
              <a:rPr lang="en-US" baseline="0" dirty="0" smtClean="0"/>
              <a:t> virtualized.</a:t>
            </a:r>
          </a:p>
          <a:p>
            <a:pPr marL="0" indent="0">
              <a:buNone/>
            </a:pPr>
            <a:endParaRPr lang="en-US" baseline="0" dirty="0" smtClean="0"/>
          </a:p>
          <a:p>
            <a:r>
              <a:rPr lang="en-US" baseline="0" dirty="0" smtClean="0"/>
              <a:t>The network needs to catch up, but at a cost level that matches the low-cost model of virtualized application delivery.  They FACE three new challenges:  Cost (dramatic increase in packets based on application density), Multitenancy ( challenge of isolating application in a virtualized deployment) and Complexity.; let us continue….</a:t>
            </a:r>
            <a:endParaRPr lang="en-US" dirty="0" smtClean="0"/>
          </a:p>
        </p:txBody>
      </p:sp>
      <p:sp>
        <p:nvSpPr>
          <p:cNvPr id="4" name="Slide Number Placeholder 3"/>
          <p:cNvSpPr>
            <a:spLocks noGrp="1"/>
          </p:cNvSpPr>
          <p:nvPr>
            <p:ph type="sldNum" sz="quarter" idx="10"/>
          </p:nvPr>
        </p:nvSpPr>
        <p:spPr/>
        <p:txBody>
          <a:bodyPr/>
          <a:lstStyle/>
          <a:p>
            <a:fld id="{FB830435-7EB1-424F-926D-A0EF7BBD1671}" type="slidenum">
              <a:rPr lang="en-US" smtClean="0"/>
              <a:t>6</a:t>
            </a:fld>
            <a:endParaRPr lang="en-US" dirty="0"/>
          </a:p>
        </p:txBody>
      </p:sp>
    </p:spTree>
    <p:extLst>
      <p:ext uri="{BB962C8B-B14F-4D97-AF65-F5344CB8AC3E}">
        <p14:creationId xmlns:p14="http://schemas.microsoft.com/office/powerpoint/2010/main" val="17875699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12750" y="400050"/>
            <a:ext cx="6197600" cy="3486150"/>
          </a:xfrm>
        </p:spPr>
      </p:sp>
      <p:sp>
        <p:nvSpPr>
          <p:cNvPr id="3" name="Notes Placeholder 2"/>
          <p:cNvSpPr>
            <a:spLocks noGrp="1"/>
          </p:cNvSpPr>
          <p:nvPr>
            <p:ph type="body" idx="1"/>
          </p:nvPr>
        </p:nvSpPr>
        <p:spPr/>
        <p:txBody>
          <a:bodyPr/>
          <a:lstStyle/>
          <a:p>
            <a:r>
              <a:rPr lang="en-US" dirty="0" smtClean="0"/>
              <a:t>In fact, by 2014,</a:t>
            </a:r>
            <a:r>
              <a:rPr lang="en-US" baseline="0" dirty="0" smtClean="0"/>
              <a:t> 80</a:t>
            </a:r>
            <a:endParaRPr lang="en-US" dirty="0"/>
          </a:p>
        </p:txBody>
      </p:sp>
      <p:sp>
        <p:nvSpPr>
          <p:cNvPr id="4" name="Header Placeholder 3"/>
          <p:cNvSpPr>
            <a:spLocks noGrp="1"/>
          </p:cNvSpPr>
          <p:nvPr>
            <p:ph type="hdr" sz="quarter" idx="10"/>
          </p:nvPr>
        </p:nvSpPr>
        <p:spPr/>
        <p:txBody>
          <a:bodyPr/>
          <a:lstStyle/>
          <a:p>
            <a:r>
              <a:rPr lang="en-US" smtClean="0"/>
              <a:t>[Add Presentation Title: Insert tab &gt; Header &amp; Footer &gt; Notes and Handouts]</a:t>
            </a:r>
            <a:endParaRPr lang="en-US" dirty="0" smtClean="0"/>
          </a:p>
        </p:txBody>
      </p:sp>
      <p:sp>
        <p:nvSpPr>
          <p:cNvPr id="5" name="Date Placeholder 4"/>
          <p:cNvSpPr>
            <a:spLocks noGrp="1"/>
          </p:cNvSpPr>
          <p:nvPr>
            <p:ph type="dt" idx="11"/>
          </p:nvPr>
        </p:nvSpPr>
        <p:spPr/>
        <p:txBody>
          <a:bodyPr/>
          <a:lstStyle/>
          <a:p>
            <a:endParaRPr lang="en-US" dirty="0"/>
          </a:p>
        </p:txBody>
      </p:sp>
      <p:sp>
        <p:nvSpPr>
          <p:cNvPr id="6" name="Slide Number Placeholder 5"/>
          <p:cNvSpPr>
            <a:spLocks noGrp="1"/>
          </p:cNvSpPr>
          <p:nvPr>
            <p:ph type="sldNum" sz="quarter" idx="12"/>
          </p:nvPr>
        </p:nvSpPr>
        <p:spPr/>
        <p:txBody>
          <a:bodyPr/>
          <a:lstStyle/>
          <a:p>
            <a:r>
              <a:rPr lang="en-US" smtClean="0"/>
              <a:t>Page </a:t>
            </a:r>
            <a:fld id="{111E5896-917A-4035-A860-408E1EC3CD51}" type="slidenum">
              <a:rPr lang="en-US" smtClean="0"/>
              <a:pPr/>
              <a:t>7</a:t>
            </a:fld>
            <a:endParaRPr lang="en-US" dirty="0"/>
          </a:p>
        </p:txBody>
      </p:sp>
      <p:sp>
        <p:nvSpPr>
          <p:cNvPr id="7" name="Footer Placeholder 6"/>
          <p:cNvSpPr>
            <a:spLocks noGrp="1"/>
          </p:cNvSpPr>
          <p:nvPr>
            <p:ph type="ftr" sz="quarter" idx="13"/>
          </p:nvPr>
        </p:nvSpPr>
        <p:spPr/>
        <p:txBody>
          <a:bodyPr/>
          <a:lstStyle/>
          <a:p>
            <a:r>
              <a:rPr lang="en-US" smtClean="0"/>
              <a:t>© 2013 Brocade Communications Systems, Inc. CONFIDENTIAL—For Internal Use Only</a:t>
            </a:r>
            <a:endParaRPr lang="en-US" dirty="0"/>
          </a:p>
        </p:txBody>
      </p:sp>
    </p:spTree>
    <p:extLst>
      <p:ext uri="{BB962C8B-B14F-4D97-AF65-F5344CB8AC3E}">
        <p14:creationId xmlns:p14="http://schemas.microsoft.com/office/powerpoint/2010/main" val="662566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Slide Image Placeholder 1"/>
          <p:cNvSpPr>
            <a:spLocks noGrp="1" noRot="1" noChangeAspect="1" noTextEdit="1"/>
          </p:cNvSpPr>
          <p:nvPr>
            <p:ph type="sldImg"/>
          </p:nvPr>
        </p:nvSpPr>
        <p:spPr>
          <a:ln/>
        </p:spPr>
      </p:sp>
      <p:sp>
        <p:nvSpPr>
          <p:cNvPr id="2765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smtClean="0">
                <a:latin typeface="Arial" pitchFamily="34" charset="0"/>
                <a:ea typeface="ＭＳ Ｐゴシック" pitchFamily="34" charset="-128"/>
              </a:rPr>
              <a:t>Software</a:t>
            </a:r>
            <a:r>
              <a:rPr lang="en-US" baseline="0" dirty="0" smtClean="0">
                <a:latin typeface="Arial" pitchFamily="34" charset="0"/>
                <a:ea typeface="ＭＳ Ｐゴシック" pitchFamily="34" charset="-128"/>
              </a:rPr>
              <a:t> Based Networking allows you to delivers networks with the flexibility &amp; economics of software</a:t>
            </a:r>
          </a:p>
          <a:p>
            <a:pPr eaLnBrk="1" hangingPunct="1"/>
            <a:endParaRPr lang="en-US" baseline="0" dirty="0" smtClean="0">
              <a:latin typeface="Arial" pitchFamily="34" charset="0"/>
              <a:ea typeface="ＭＳ Ｐゴシック" pitchFamily="34" charset="-128"/>
            </a:endParaRPr>
          </a:p>
          <a:p>
            <a:pPr eaLnBrk="1" hangingPunct="1"/>
            <a:endParaRPr lang="en-US" baseline="0" dirty="0" smtClean="0">
              <a:latin typeface="Arial" pitchFamily="34" charset="0"/>
              <a:ea typeface="ＭＳ Ｐゴシック" pitchFamily="34" charset="-128"/>
            </a:endParaRPr>
          </a:p>
          <a:p>
            <a:pPr eaLnBrk="1" hangingPunct="1"/>
            <a:r>
              <a:rPr lang="en-US" baseline="0" dirty="0" smtClean="0">
                <a:latin typeface="Arial" pitchFamily="34" charset="0"/>
                <a:ea typeface="ＭＳ Ｐゴシック" pitchFamily="34" charset="-128"/>
              </a:rPr>
              <a:t>With Vyatta you can </a:t>
            </a:r>
          </a:p>
          <a:p>
            <a:pPr eaLnBrk="1" hangingPunct="1"/>
            <a:r>
              <a:rPr lang="en-US" baseline="0" dirty="0" smtClean="0">
                <a:latin typeface="Arial" pitchFamily="34" charset="0"/>
                <a:ea typeface="ＭＳ Ｐゴシック" pitchFamily="34" charset="-128"/>
              </a:rPr>
              <a:t>leverage the low cost and standardizations of x86 based system to build routers, firewalls and VPN devices</a:t>
            </a:r>
          </a:p>
          <a:p>
            <a:pPr eaLnBrk="1" hangingPunct="1"/>
            <a:endParaRPr lang="en-US" baseline="0" dirty="0" smtClean="0">
              <a:latin typeface="Arial" pitchFamily="34" charset="0"/>
              <a:ea typeface="ＭＳ Ｐゴシック" pitchFamily="34" charset="-128"/>
            </a:endParaRPr>
          </a:p>
          <a:p>
            <a:pPr eaLnBrk="1" hangingPunct="1"/>
            <a:r>
              <a:rPr lang="en-US" baseline="0" dirty="0" smtClean="0">
                <a:latin typeface="Arial" pitchFamily="34" charset="0"/>
                <a:ea typeface="ＭＳ Ｐゴシック" pitchFamily="34" charset="-128"/>
              </a:rPr>
              <a:t>To quickly deploy and change networking within your virtual environment</a:t>
            </a:r>
          </a:p>
          <a:p>
            <a:pPr eaLnBrk="1" hangingPunct="1"/>
            <a:endParaRPr lang="en-US" baseline="0" dirty="0" smtClean="0">
              <a:latin typeface="Arial" pitchFamily="34" charset="0"/>
              <a:ea typeface="ＭＳ Ｐゴシック" pitchFamily="34" charset="-128"/>
            </a:endParaRPr>
          </a:p>
          <a:p>
            <a:pPr eaLnBrk="1" hangingPunct="1"/>
            <a:r>
              <a:rPr lang="en-US" baseline="0" dirty="0" smtClean="0">
                <a:latin typeface="Arial" pitchFamily="34" charset="0"/>
                <a:ea typeface="ＭＳ Ｐゴシック" pitchFamily="34" charset="-128"/>
              </a:rPr>
              <a:t>And to scale your network with changing demand – without having piles of extra proprietary hardware sitting in </a:t>
            </a:r>
            <a:r>
              <a:rPr lang="en-US" baseline="0" smtClean="0">
                <a:latin typeface="Arial" pitchFamily="34" charset="0"/>
                <a:ea typeface="ＭＳ Ｐゴシック" pitchFamily="34" charset="-128"/>
              </a:rPr>
              <a:t>a warehouse.</a:t>
            </a:r>
          </a:p>
        </p:txBody>
      </p:sp>
      <p:sp>
        <p:nvSpPr>
          <p:cNvPr id="2765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3340" eaLnBrk="0" hangingPunct="0">
              <a:defRPr sz="1600">
                <a:solidFill>
                  <a:schemeClr val="tx1"/>
                </a:solidFill>
                <a:latin typeface="Arial" pitchFamily="34" charset="0"/>
                <a:ea typeface="ＭＳ Ｐゴシック" pitchFamily="34" charset="-128"/>
              </a:defRPr>
            </a:lvl1pPr>
            <a:lvl2pPr marL="37177735" indent="-36729623" defTabSz="913340" eaLnBrk="0" hangingPunct="0">
              <a:defRPr sz="1600">
                <a:solidFill>
                  <a:schemeClr val="tx1"/>
                </a:solidFill>
                <a:latin typeface="Arial" pitchFamily="34" charset="0"/>
                <a:ea typeface="ＭＳ Ｐゴシック" pitchFamily="34" charset="-128"/>
              </a:defRPr>
            </a:lvl2pPr>
            <a:lvl3pPr eaLnBrk="0" hangingPunct="0">
              <a:defRPr sz="1600">
                <a:solidFill>
                  <a:schemeClr val="tx1"/>
                </a:solidFill>
                <a:latin typeface="Arial" pitchFamily="34" charset="0"/>
                <a:ea typeface="ＭＳ Ｐゴシック" pitchFamily="34" charset="-128"/>
              </a:defRPr>
            </a:lvl3pPr>
            <a:lvl4pPr eaLnBrk="0" hangingPunct="0">
              <a:defRPr sz="1600">
                <a:solidFill>
                  <a:schemeClr val="tx1"/>
                </a:solidFill>
                <a:latin typeface="Arial" pitchFamily="34" charset="0"/>
                <a:ea typeface="ＭＳ Ｐゴシック" pitchFamily="34" charset="-128"/>
              </a:defRPr>
            </a:lvl4pPr>
            <a:lvl5pPr eaLnBrk="0" hangingPunct="0">
              <a:defRPr sz="1600">
                <a:solidFill>
                  <a:schemeClr val="tx1"/>
                </a:solidFill>
                <a:latin typeface="Arial" pitchFamily="34" charset="0"/>
                <a:ea typeface="ＭＳ Ｐゴシック" pitchFamily="34" charset="-128"/>
              </a:defRPr>
            </a:lvl5pPr>
            <a:lvl6pPr marL="448112" eaLnBrk="0" fontAlgn="base" hangingPunct="0">
              <a:spcBef>
                <a:spcPct val="0"/>
              </a:spcBef>
              <a:spcAft>
                <a:spcPct val="0"/>
              </a:spcAft>
              <a:defRPr sz="1600">
                <a:solidFill>
                  <a:schemeClr val="tx1"/>
                </a:solidFill>
                <a:latin typeface="Arial" pitchFamily="34" charset="0"/>
                <a:ea typeface="ＭＳ Ｐゴシック" pitchFamily="34" charset="-128"/>
              </a:defRPr>
            </a:lvl6pPr>
            <a:lvl7pPr marL="896224" eaLnBrk="0" fontAlgn="base" hangingPunct="0">
              <a:spcBef>
                <a:spcPct val="0"/>
              </a:spcBef>
              <a:spcAft>
                <a:spcPct val="0"/>
              </a:spcAft>
              <a:defRPr sz="1600">
                <a:solidFill>
                  <a:schemeClr val="tx1"/>
                </a:solidFill>
                <a:latin typeface="Arial" pitchFamily="34" charset="0"/>
                <a:ea typeface="ＭＳ Ｐゴシック" pitchFamily="34" charset="-128"/>
              </a:defRPr>
            </a:lvl7pPr>
            <a:lvl8pPr marL="1344336" eaLnBrk="0" fontAlgn="base" hangingPunct="0">
              <a:spcBef>
                <a:spcPct val="0"/>
              </a:spcBef>
              <a:spcAft>
                <a:spcPct val="0"/>
              </a:spcAft>
              <a:defRPr sz="1600">
                <a:solidFill>
                  <a:schemeClr val="tx1"/>
                </a:solidFill>
                <a:latin typeface="Arial" pitchFamily="34" charset="0"/>
                <a:ea typeface="ＭＳ Ｐゴシック" pitchFamily="34" charset="-128"/>
              </a:defRPr>
            </a:lvl8pPr>
            <a:lvl9pPr marL="1792447" eaLnBrk="0" fontAlgn="base" hangingPunct="0">
              <a:spcBef>
                <a:spcPct val="0"/>
              </a:spcBef>
              <a:spcAft>
                <a:spcPct val="0"/>
              </a:spcAft>
              <a:defRPr sz="1600">
                <a:solidFill>
                  <a:schemeClr val="tx1"/>
                </a:solidFill>
                <a:latin typeface="Arial" pitchFamily="34" charset="0"/>
                <a:ea typeface="ＭＳ Ｐゴシック" pitchFamily="34" charset="-128"/>
              </a:defRPr>
            </a:lvl9pPr>
          </a:lstStyle>
          <a:p>
            <a:pPr eaLnBrk="1" hangingPunct="1"/>
            <a:fld id="{9C12CBBE-7189-48E2-8E63-116A23EC6CCB}" type="slidenum">
              <a:rPr lang="en-US" sz="1200">
                <a:cs typeface="Arial" pitchFamily="34" charset="0"/>
              </a:rPr>
              <a:pPr eaLnBrk="1" hangingPunct="1"/>
              <a:t>8</a:t>
            </a:fld>
            <a:endParaRPr lang="en-US" sz="1200">
              <a:cs typeface="Arial" pitchFamily="34"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12750" y="400050"/>
            <a:ext cx="6197600" cy="3486150"/>
          </a:xfrm>
        </p:spPr>
      </p:sp>
      <p:sp>
        <p:nvSpPr>
          <p:cNvPr id="3" name="Notes Placeholder 2"/>
          <p:cNvSpPr>
            <a:spLocks noGrp="1"/>
          </p:cNvSpPr>
          <p:nvPr>
            <p:ph type="body" idx="1"/>
          </p:nvPr>
        </p:nvSpPr>
        <p:spPr/>
        <p:txBody>
          <a:bodyPr/>
          <a:lstStyle/>
          <a:p>
            <a:r>
              <a:rPr lang="en-US" dirty="0" smtClean="0">
                <a:latin typeface="Arial" pitchFamily="34" charset="0"/>
                <a:ea typeface="ＭＳ Ｐゴシック" pitchFamily="34" charset="-128"/>
              </a:rPr>
              <a:t>From the bottom up, Vyatta provides a standards based OS whereby, Vyatta’s many years of development has uniquely integrated over 400 network and security software packages to deliver a fully featured operating system.  We have developed a data model that translates this packaging into a single, unified presentation layer, taking many individual packages and providing a Vyatta interface that allows our CLI (Command-Line Interface), GUI (Graphical User Interface) and Remote Access API (RESTful/JSON) to interface using a simple, Juniper (JUNOS) like syntax to command and control your Vyatta solution…</a:t>
            </a:r>
          </a:p>
          <a:p>
            <a:endParaRPr lang="en-US" dirty="0"/>
          </a:p>
        </p:txBody>
      </p:sp>
      <p:sp>
        <p:nvSpPr>
          <p:cNvPr id="4" name="Slide Number Placeholder 3"/>
          <p:cNvSpPr>
            <a:spLocks noGrp="1"/>
          </p:cNvSpPr>
          <p:nvPr>
            <p:ph type="sldNum" sz="quarter" idx="10"/>
          </p:nvPr>
        </p:nvSpPr>
        <p:spPr/>
        <p:txBody>
          <a:bodyPr/>
          <a:lstStyle/>
          <a:p>
            <a:fld id="{FB830435-7EB1-424F-926D-A0EF7BBD1671}" type="slidenum">
              <a:rPr lang="en-US" smtClean="0"/>
              <a:t>10</a:t>
            </a:fld>
            <a:endParaRPr lang="en-US" dirty="0"/>
          </a:p>
        </p:txBody>
      </p:sp>
    </p:spTree>
    <p:extLst>
      <p:ext uri="{BB962C8B-B14F-4D97-AF65-F5344CB8AC3E}">
        <p14:creationId xmlns:p14="http://schemas.microsoft.com/office/powerpoint/2010/main" val="19763641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12750" y="400050"/>
            <a:ext cx="6197600" cy="3486150"/>
          </a:xfrm>
        </p:spPr>
      </p:sp>
      <p:sp>
        <p:nvSpPr>
          <p:cNvPr id="3" name="Notes Placeholder 2"/>
          <p:cNvSpPr>
            <a:spLocks noGrp="1"/>
          </p:cNvSpPr>
          <p:nvPr>
            <p:ph type="body" idx="1"/>
          </p:nvPr>
        </p:nvSpPr>
        <p:spPr/>
        <p:txBody>
          <a:bodyPr/>
          <a:lstStyle/>
          <a:p>
            <a:r>
              <a:rPr lang="en-US" dirty="0" smtClean="0">
                <a:latin typeface="Arial" pitchFamily="34" charset="0"/>
                <a:ea typeface="ＭＳ Ｐゴシック" pitchFamily="34" charset="-128"/>
              </a:rPr>
              <a:t>Read through each block:  To highlight Vyatta’s breadth, this slide reflects our standards based approach to provide routing (protocols such as BGP, OSPF, RIP…), from a security perspective, we provide stateful firewall, VPN (IPSEC and OPENVPN); threat protection (traffic and web filtering), system management, IP Services in high availability across standard platforms…</a:t>
            </a:r>
          </a:p>
          <a:p>
            <a:endParaRPr lang="en-US" dirty="0" smtClean="0">
              <a:latin typeface="Arial" pitchFamily="34" charset="0"/>
              <a:ea typeface="ＭＳ Ｐゴシック" pitchFamily="34" charset="-128"/>
            </a:endParaRPr>
          </a:p>
          <a:p>
            <a:r>
              <a:rPr lang="en-US" dirty="0" smtClean="0">
                <a:latin typeface="Arial" pitchFamily="34" charset="0"/>
                <a:ea typeface="ＭＳ Ｐゴシック" pitchFamily="34" charset="-128"/>
              </a:rPr>
              <a:t>(SALES FOLKS:  this slide is features and benefits, it is a high level representation of our system, just highlight the ones you know or that make your presentation flow, do not read this slide!)….</a:t>
            </a:r>
          </a:p>
          <a:p>
            <a:endParaRPr lang="en-US" dirty="0"/>
          </a:p>
        </p:txBody>
      </p:sp>
      <p:sp>
        <p:nvSpPr>
          <p:cNvPr id="4" name="Slide Number Placeholder 3"/>
          <p:cNvSpPr>
            <a:spLocks noGrp="1"/>
          </p:cNvSpPr>
          <p:nvPr>
            <p:ph type="sldNum" sz="quarter" idx="10"/>
          </p:nvPr>
        </p:nvSpPr>
        <p:spPr/>
        <p:txBody>
          <a:bodyPr/>
          <a:lstStyle/>
          <a:p>
            <a:fld id="{FB830435-7EB1-424F-926D-A0EF7BBD1671}" type="slidenum">
              <a:rPr lang="en-US" smtClean="0"/>
              <a:t>12</a:t>
            </a:fld>
            <a:endParaRPr lang="en-US" dirty="0"/>
          </a:p>
        </p:txBody>
      </p:sp>
    </p:spTree>
    <p:extLst>
      <p:ext uri="{BB962C8B-B14F-4D97-AF65-F5344CB8AC3E}">
        <p14:creationId xmlns:p14="http://schemas.microsoft.com/office/powerpoint/2010/main" val="225721954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026" name="Picture 2"/>
          <p:cNvPicPr>
            <a:picLocks noChangeAspect="1" noChangeArrowheads="1"/>
          </p:cNvPicPr>
          <p:nvPr userDrawn="1"/>
        </p:nvPicPr>
        <p:blipFill>
          <a:blip r:embed="rId2"/>
          <a:srcRect/>
          <a:stretch>
            <a:fillRect/>
          </a:stretch>
        </p:blipFill>
        <p:spPr bwMode="auto">
          <a:xfrm>
            <a:off x="0" y="3143944"/>
            <a:ext cx="2286000" cy="1933575"/>
          </a:xfrm>
          <a:prstGeom prst="rect">
            <a:avLst/>
          </a:prstGeom>
          <a:noFill/>
          <a:ln w="9525">
            <a:noFill/>
            <a:miter lim="800000"/>
            <a:headEnd/>
            <a:tailEnd/>
          </a:ln>
        </p:spPr>
      </p:pic>
      <p:sp>
        <p:nvSpPr>
          <p:cNvPr id="35" name="Title 34"/>
          <p:cNvSpPr>
            <a:spLocks noGrp="1"/>
          </p:cNvSpPr>
          <p:nvPr>
            <p:ph type="title" hasCustomPrompt="1"/>
          </p:nvPr>
        </p:nvSpPr>
        <p:spPr>
          <a:xfrm>
            <a:off x="2401331" y="2722556"/>
            <a:ext cx="5230813" cy="480119"/>
          </a:xfrm>
        </p:spPr>
        <p:txBody>
          <a:bodyPr vert="horz" wrap="square" lIns="91430" tIns="45714" rIns="91430" bIns="45714" rtlCol="0" anchor="b">
            <a:spAutoFit/>
          </a:bodyPr>
          <a:lstStyle>
            <a:lvl1pPr>
              <a:lnSpc>
                <a:spcPct val="95000"/>
              </a:lnSpc>
              <a:defRPr kumimoji="0" lang="en-US" sz="2800" b="0" i="0" u="none" strike="noStrike" kern="1200" cap="all" spc="0" normalizeH="0" baseline="0" noProof="0" dirty="0">
                <a:ln>
                  <a:noFill/>
                </a:ln>
                <a:solidFill>
                  <a:schemeClr val="bg2"/>
                </a:solidFill>
                <a:effectLst/>
                <a:uLnTx/>
                <a:uFillTx/>
                <a:latin typeface="+mj-lt"/>
                <a:ea typeface="+mj-ea"/>
                <a:cs typeface="+mj-cs"/>
              </a:defRPr>
            </a:lvl1pPr>
          </a:lstStyle>
          <a:p>
            <a:pPr marL="0" marR="0" lvl="0" indent="0" algn="l" defTabSz="914298" rtl="0" eaLnBrk="1" fontAlgn="auto" latinLnBrk="0" hangingPunct="1">
              <a:lnSpc>
                <a:spcPct val="90000"/>
              </a:lnSpc>
              <a:spcBef>
                <a:spcPct val="0"/>
              </a:spcBef>
              <a:spcAft>
                <a:spcPts val="0"/>
              </a:spcAft>
              <a:buClrTx/>
              <a:buSzTx/>
              <a:buFontTx/>
              <a:buNone/>
              <a:tabLst/>
              <a:defRPr/>
            </a:pPr>
            <a:r>
              <a:rPr lang="en-US" dirty="0" smtClean="0"/>
              <a:t>HEAD</a:t>
            </a:r>
            <a:endParaRPr lang="en-US" dirty="0"/>
          </a:p>
        </p:txBody>
      </p:sp>
      <p:sp>
        <p:nvSpPr>
          <p:cNvPr id="38" name="Text Placeholder 2"/>
          <p:cNvSpPr>
            <a:spLocks noGrp="1"/>
          </p:cNvSpPr>
          <p:nvPr>
            <p:ph type="body" idx="1" hasCustomPrompt="1"/>
          </p:nvPr>
        </p:nvSpPr>
        <p:spPr>
          <a:xfrm>
            <a:off x="2401331" y="3266677"/>
            <a:ext cx="5230813" cy="323153"/>
          </a:xfrm>
        </p:spPr>
        <p:txBody>
          <a:bodyPr anchor="t" anchorCtr="0"/>
          <a:lstStyle>
            <a:lvl1pPr marL="0" indent="0" algn="l" defTabSz="914298" rtl="0" eaLnBrk="1" latinLnBrk="0" hangingPunct="1">
              <a:lnSpc>
                <a:spcPct val="95000"/>
              </a:lnSpc>
              <a:spcBef>
                <a:spcPts val="1200"/>
              </a:spcBef>
              <a:buFont typeface="Arial" pitchFamily="34" charset="0"/>
              <a:buNone/>
              <a:defRPr sz="2000">
                <a:solidFill>
                  <a:schemeClr val="tx1"/>
                </a:solidFill>
                <a:latin typeface="+mn-lt"/>
              </a:defRPr>
            </a:lvl1pPr>
            <a:lvl2pPr marL="457149" indent="0">
              <a:buNone/>
              <a:defRPr sz="1800">
                <a:solidFill>
                  <a:schemeClr val="tx1">
                    <a:tint val="75000"/>
                  </a:schemeClr>
                </a:solidFill>
              </a:defRPr>
            </a:lvl2pPr>
            <a:lvl3pPr marL="914298" indent="0">
              <a:buNone/>
              <a:defRPr sz="1600">
                <a:solidFill>
                  <a:schemeClr val="tx1">
                    <a:tint val="75000"/>
                  </a:schemeClr>
                </a:solidFill>
              </a:defRPr>
            </a:lvl3pPr>
            <a:lvl4pPr marL="1371446" indent="0">
              <a:buNone/>
              <a:defRPr sz="1400">
                <a:solidFill>
                  <a:schemeClr val="tx1">
                    <a:tint val="75000"/>
                  </a:schemeClr>
                </a:solidFill>
              </a:defRPr>
            </a:lvl4pPr>
            <a:lvl5pPr marL="1828595" indent="0">
              <a:buNone/>
              <a:defRPr sz="1400">
                <a:solidFill>
                  <a:schemeClr val="tx1">
                    <a:tint val="75000"/>
                  </a:schemeClr>
                </a:solidFill>
              </a:defRPr>
            </a:lvl5pPr>
            <a:lvl6pPr marL="2285744" indent="0">
              <a:buNone/>
              <a:defRPr sz="1400">
                <a:solidFill>
                  <a:schemeClr val="tx1">
                    <a:tint val="75000"/>
                  </a:schemeClr>
                </a:solidFill>
              </a:defRPr>
            </a:lvl6pPr>
            <a:lvl7pPr marL="2742893" indent="0">
              <a:buNone/>
              <a:defRPr sz="1400">
                <a:solidFill>
                  <a:schemeClr val="tx1">
                    <a:tint val="75000"/>
                  </a:schemeClr>
                </a:solidFill>
              </a:defRPr>
            </a:lvl7pPr>
            <a:lvl8pPr marL="3200042" indent="0">
              <a:buNone/>
              <a:defRPr sz="1400">
                <a:solidFill>
                  <a:schemeClr val="tx1">
                    <a:tint val="75000"/>
                  </a:schemeClr>
                </a:solidFill>
              </a:defRPr>
            </a:lvl8pPr>
            <a:lvl9pPr marL="3657190" indent="0">
              <a:buNone/>
              <a:defRPr sz="1400">
                <a:solidFill>
                  <a:schemeClr val="tx1">
                    <a:tint val="75000"/>
                  </a:schemeClr>
                </a:solidFill>
              </a:defRPr>
            </a:lvl9pPr>
          </a:lstStyle>
          <a:p>
            <a:pPr marL="0" lvl="0" indent="0" algn="l" defTabSz="914298" rtl="0" eaLnBrk="1" latinLnBrk="0" hangingPunct="1">
              <a:lnSpc>
                <a:spcPct val="75000"/>
              </a:lnSpc>
              <a:spcBef>
                <a:spcPts val="1400"/>
              </a:spcBef>
              <a:buFont typeface="Arial" pitchFamily="34" charset="0"/>
              <a:buNone/>
            </a:pPr>
            <a:r>
              <a:rPr lang="en-US" dirty="0" smtClean="0"/>
              <a:t>Subhead</a:t>
            </a:r>
          </a:p>
        </p:txBody>
      </p:sp>
      <p:sp>
        <p:nvSpPr>
          <p:cNvPr id="30" name="Rectangle 20"/>
          <p:cNvSpPr>
            <a:spLocks noChangeArrowheads="1"/>
          </p:cNvSpPr>
          <p:nvPr userDrawn="1"/>
        </p:nvSpPr>
        <p:spPr bwMode="gray">
          <a:xfrm>
            <a:off x="4" y="-1114"/>
            <a:ext cx="2287585" cy="3077689"/>
          </a:xfrm>
          <a:prstGeom prst="rect">
            <a:avLst/>
          </a:prstGeom>
          <a:gradFill flip="none" rotWithShape="1">
            <a:gsLst>
              <a:gs pos="0">
                <a:srgbClr val="DA5800"/>
              </a:gs>
              <a:gs pos="50000">
                <a:srgbClr val="FF6600"/>
              </a:gs>
              <a:gs pos="100000">
                <a:srgbClr val="FF9933"/>
              </a:gs>
            </a:gsLst>
            <a:lin ang="18900000" scaled="1"/>
            <a:tileRect/>
          </a:gradFill>
          <a:ln w="9525">
            <a:noFill/>
            <a:miter lim="800000"/>
            <a:headEnd/>
            <a:tailEnd/>
          </a:ln>
        </p:spPr>
        <p:txBody>
          <a:bodyPr vert="horz" wrap="square" lIns="91430" tIns="45714" rIns="91430" bIns="45714" numCol="1" anchor="t" anchorCtr="0" compatLnSpc="1">
            <a:prstTxWarp prst="textNoShape">
              <a:avLst/>
            </a:prstTxWarp>
          </a:bodyPr>
          <a:lstStyle/>
          <a:p>
            <a:pPr lvl="0"/>
            <a:endParaRPr lang="en-US" dirty="0"/>
          </a:p>
        </p:txBody>
      </p:sp>
      <p:sp>
        <p:nvSpPr>
          <p:cNvPr id="19" name="Footer Placeholder 5"/>
          <p:cNvSpPr>
            <a:spLocks noGrp="1"/>
          </p:cNvSpPr>
          <p:nvPr>
            <p:ph type="ftr" sz="quarter" idx="3"/>
          </p:nvPr>
        </p:nvSpPr>
        <p:spPr>
          <a:xfrm>
            <a:off x="2517257" y="4987786"/>
            <a:ext cx="3990646" cy="103485"/>
          </a:xfrm>
          <a:prstGeom prst="rect">
            <a:avLst/>
          </a:prstGeom>
        </p:spPr>
        <p:txBody>
          <a:bodyPr vert="horz" wrap="square" lIns="0" tIns="0" rIns="0" bIns="0" rtlCol="0" anchor="b" anchorCtr="0"/>
          <a:lstStyle>
            <a:lvl1pPr algn="l">
              <a:defRPr sz="700">
                <a:solidFill>
                  <a:schemeClr val="tx1">
                    <a:tint val="75000"/>
                  </a:schemeClr>
                </a:solidFill>
                <a:latin typeface="+mn-lt"/>
              </a:defRPr>
            </a:lvl1pPr>
          </a:lstStyle>
          <a:p>
            <a:r>
              <a:rPr lang="en-US" dirty="0" smtClean="0"/>
              <a:t>© 2013 Brocade Communications Systems, Inc. Company Proprietary Information</a:t>
            </a:r>
            <a:endParaRPr lang="en-US" dirty="0"/>
          </a:p>
        </p:txBody>
      </p:sp>
      <p:pic>
        <p:nvPicPr>
          <p:cNvPr id="10" name="Picture 3" descr="C:\Users\jheuser\Desktop\VyattaPowerPoint\Vyatta-Logos\Vyatta-1c-white wBrocade.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52550" y="332522"/>
            <a:ext cx="1621531" cy="455804"/>
          </a:xfrm>
          <a:prstGeom prst="rect">
            <a:avLst/>
          </a:prstGeom>
          <a:noFill/>
          <a:extLst>
            <a:ext uri="{909E8E84-426E-40DD-AFC4-6F175D3DCCD1}">
              <a14:hiddenFill xmlns:a14="http://schemas.microsoft.com/office/drawing/2010/main">
                <a:solidFill>
                  <a:srgbClr val="FFFFFF"/>
                </a:solidFill>
              </a14:hiddenFill>
            </a:ext>
          </a:extLst>
        </p:spPr>
      </p:pic>
      <p:sp>
        <p:nvSpPr>
          <p:cNvPr id="9" name="Slide Number Placeholder 6"/>
          <p:cNvSpPr>
            <a:spLocks noGrp="1"/>
          </p:cNvSpPr>
          <p:nvPr>
            <p:ph type="sldNum" sz="quarter" idx="4"/>
          </p:nvPr>
        </p:nvSpPr>
        <p:spPr>
          <a:xfrm>
            <a:off x="7766743" y="4979473"/>
            <a:ext cx="256801" cy="116425"/>
          </a:xfrm>
          <a:prstGeom prst="rect">
            <a:avLst/>
          </a:prstGeom>
        </p:spPr>
        <p:txBody>
          <a:bodyPr vert="horz" wrap="square" lIns="0" tIns="0" rIns="0" bIns="0" rtlCol="0" anchor="b" anchorCtr="0"/>
          <a:lstStyle>
            <a:lvl1pPr algn="r">
              <a:defRPr sz="800">
                <a:solidFill>
                  <a:schemeClr val="tx1">
                    <a:tint val="75000"/>
                  </a:schemeClr>
                </a:solidFill>
                <a:latin typeface="+mn-lt"/>
              </a:defRPr>
            </a:lvl1pPr>
          </a:lstStyle>
          <a:p>
            <a:fld id="{7BCC8D0D-EAEC-449D-9161-023DFF90F2E2}" type="slidenum">
              <a:rPr lang="en-US" smtClean="0"/>
              <a:pPr/>
              <a:t>‹#›</a:t>
            </a:fld>
            <a:endParaRPr lang="en-US" dirty="0"/>
          </a:p>
        </p:txBody>
      </p:sp>
    </p:spTree>
  </p:cSld>
  <p:clrMapOvr>
    <a:masterClrMapping/>
  </p:clrMapOvr>
  <p:transition>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Head and Content w/ Landscape Photo">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41262" y="1336675"/>
            <a:ext cx="4088645" cy="1620944"/>
          </a:xfrm>
        </p:spPr>
        <p:txBody>
          <a:bodyPr/>
          <a:lstStyle>
            <a:lvl1pPr>
              <a:lnSpc>
                <a:spcPct val="95000"/>
              </a:lnSpc>
              <a:defRPr sz="2000">
                <a:solidFill>
                  <a:schemeClr val="tx1"/>
                </a:solidFill>
                <a:latin typeface="+mn-lt"/>
              </a:defRPr>
            </a:lvl1pPr>
            <a:lvl2pPr>
              <a:lnSpc>
                <a:spcPct val="95000"/>
              </a:lnSpc>
              <a:defRPr sz="1800" b="0">
                <a:solidFill>
                  <a:schemeClr val="tx1"/>
                </a:solidFill>
                <a:latin typeface="+mn-lt"/>
              </a:defRPr>
            </a:lvl2pPr>
            <a:lvl3pPr>
              <a:lnSpc>
                <a:spcPct val="95000"/>
              </a:lnSpc>
              <a:defRPr sz="1400" b="0">
                <a:solidFill>
                  <a:schemeClr val="tx1"/>
                </a:solidFill>
                <a:latin typeface="+mn-lt"/>
              </a:defRPr>
            </a:lvl3pPr>
            <a:lvl4pPr>
              <a:lnSpc>
                <a:spcPct val="95000"/>
              </a:lnSpc>
              <a:defRPr sz="1400" b="0">
                <a:solidFill>
                  <a:schemeClr val="tx1"/>
                </a:solidFill>
                <a:latin typeface="+mn-lt"/>
              </a:defRPr>
            </a:lvl4pPr>
            <a:lvl5pPr>
              <a:lnSpc>
                <a:spcPct val="95000"/>
              </a:lnSpc>
              <a:defRPr sz="1400" b="0">
                <a:solidFill>
                  <a:schemeClr val="tx1"/>
                </a:solidFill>
                <a:latin typeface="+mn-lt"/>
              </a:defRPr>
            </a:lvl5pPr>
          </a:lstStyle>
          <a:p>
            <a:pPr lvl="0"/>
            <a:r>
              <a:rPr lang="en-US" dirty="0" smtClean="0"/>
              <a:t>Click to edit bullet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4" name="Picture Placeholder 13"/>
          <p:cNvSpPr>
            <a:spLocks noGrp="1"/>
          </p:cNvSpPr>
          <p:nvPr>
            <p:ph type="pic" sz="quarter" idx="11" hasCustomPrompt="1"/>
          </p:nvPr>
        </p:nvSpPr>
        <p:spPr bwMode="gray">
          <a:xfrm>
            <a:off x="4479926" y="1439863"/>
            <a:ext cx="4664075" cy="384709"/>
          </a:xfrm>
          <a:solidFill>
            <a:schemeClr val="tx2">
              <a:lumMod val="20000"/>
              <a:lumOff val="80000"/>
            </a:schemeClr>
          </a:solidFill>
        </p:spPr>
        <p:txBody>
          <a:bodyPr/>
          <a:lstStyle>
            <a:lvl1pPr>
              <a:defRPr sz="2000"/>
            </a:lvl1pPr>
          </a:lstStyle>
          <a:p>
            <a:r>
              <a:rPr lang="en-US" dirty="0" smtClean="0"/>
              <a:t>Click icon to add photo</a:t>
            </a:r>
            <a:endParaRPr lang="en-US" dirty="0"/>
          </a:p>
        </p:txBody>
      </p:sp>
      <p:sp>
        <p:nvSpPr>
          <p:cNvPr id="33" name="Rectangle 35"/>
          <p:cNvSpPr>
            <a:spLocks noChangeArrowheads="1"/>
          </p:cNvSpPr>
          <p:nvPr userDrawn="1"/>
        </p:nvSpPr>
        <p:spPr bwMode="gray">
          <a:xfrm>
            <a:off x="4479926" y="4146550"/>
            <a:ext cx="3970338" cy="506413"/>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8900000" scaled="1"/>
            <a:tileRect/>
          </a:gradFill>
          <a:ln w="9525">
            <a:noFill/>
            <a:miter lim="800000"/>
            <a:headEnd/>
            <a:tailEnd/>
          </a:ln>
        </p:spPr>
        <p:txBody>
          <a:bodyPr vert="horz" wrap="square" lIns="91430" tIns="45714" rIns="91430" bIns="45714" numCol="1" anchor="t" anchorCtr="0" compatLnSpc="1">
            <a:prstTxWarp prst="textNoShape">
              <a:avLst/>
            </a:prstTxWarp>
          </a:bodyPr>
          <a:lstStyle/>
          <a:p>
            <a:pPr marL="0" algn="l" defTabSz="914298" rtl="0" eaLnBrk="1" latinLnBrk="0" hangingPunct="1"/>
            <a:endParaRPr lang="en-US" sz="1800" kern="1200" dirty="0">
              <a:solidFill>
                <a:schemeClr val="tx1"/>
              </a:solidFill>
              <a:latin typeface="+mn-lt"/>
              <a:ea typeface="+mn-ea"/>
              <a:cs typeface="+mn-cs"/>
            </a:endParaRPr>
          </a:p>
        </p:txBody>
      </p:sp>
      <p:sp>
        <p:nvSpPr>
          <p:cNvPr id="20" name="Date Placeholder 4"/>
          <p:cNvSpPr>
            <a:spLocks noGrp="1"/>
          </p:cNvSpPr>
          <p:nvPr>
            <p:ph type="dt" sz="half" idx="2"/>
          </p:nvPr>
        </p:nvSpPr>
        <p:spPr>
          <a:xfrm>
            <a:off x="4479926" y="4973341"/>
            <a:ext cx="1089323" cy="116426"/>
          </a:xfrm>
          <a:prstGeom prst="rect">
            <a:avLst/>
          </a:prstGeom>
        </p:spPr>
        <p:txBody>
          <a:bodyPr vert="horz" wrap="square" lIns="0" tIns="0" rIns="0" bIns="0" rtlCol="0" anchor="b" anchorCtr="0"/>
          <a:lstStyle>
            <a:lvl1pPr algn="l">
              <a:defRPr sz="700">
                <a:solidFill>
                  <a:schemeClr val="tx1">
                    <a:tint val="75000"/>
                  </a:schemeClr>
                </a:solidFill>
                <a:latin typeface="+mn-lt"/>
              </a:defRPr>
            </a:lvl1pPr>
          </a:lstStyle>
          <a:p>
            <a:endParaRPr lang="en-US" dirty="0"/>
          </a:p>
        </p:txBody>
      </p:sp>
      <p:sp>
        <p:nvSpPr>
          <p:cNvPr id="21" name="Footer Placeholder 5"/>
          <p:cNvSpPr>
            <a:spLocks noGrp="1"/>
          </p:cNvSpPr>
          <p:nvPr>
            <p:ph type="ftr" sz="quarter" idx="3"/>
          </p:nvPr>
        </p:nvSpPr>
        <p:spPr>
          <a:xfrm>
            <a:off x="336880" y="4987786"/>
            <a:ext cx="3990646" cy="103485"/>
          </a:xfrm>
          <a:prstGeom prst="rect">
            <a:avLst/>
          </a:prstGeom>
        </p:spPr>
        <p:txBody>
          <a:bodyPr vert="horz" wrap="square" lIns="0" tIns="0" rIns="0" bIns="0" rtlCol="0" anchor="b" anchorCtr="0"/>
          <a:lstStyle>
            <a:lvl1pPr algn="l">
              <a:defRPr sz="700">
                <a:solidFill>
                  <a:schemeClr val="tx1">
                    <a:tint val="75000"/>
                  </a:schemeClr>
                </a:solidFill>
                <a:latin typeface="+mn-lt"/>
              </a:defRPr>
            </a:lvl1pPr>
          </a:lstStyle>
          <a:p>
            <a:r>
              <a:rPr lang="en-US" dirty="0" smtClean="0"/>
              <a:t>© 2013 Brocade Communications Systems, Inc. Company Proprietary Information</a:t>
            </a:r>
            <a:endParaRPr lang="en-US" dirty="0"/>
          </a:p>
        </p:txBody>
      </p:sp>
      <p:sp>
        <p:nvSpPr>
          <p:cNvPr id="23" name="Title 1"/>
          <p:cNvSpPr>
            <a:spLocks noGrp="1"/>
          </p:cNvSpPr>
          <p:nvPr>
            <p:ph type="title" hasCustomPrompt="1"/>
          </p:nvPr>
        </p:nvSpPr>
        <p:spPr>
          <a:xfrm>
            <a:off x="241430" y="458402"/>
            <a:ext cx="8208875" cy="472425"/>
          </a:xfrm>
        </p:spPr>
        <p:txBody>
          <a:bodyPr/>
          <a:lstStyle>
            <a:lvl1pPr>
              <a:lnSpc>
                <a:spcPct val="95000"/>
              </a:lnSpc>
              <a:defRPr sz="2600" cap="none" baseline="0">
                <a:solidFill>
                  <a:schemeClr val="bg2"/>
                </a:solidFill>
              </a:defRPr>
            </a:lvl1pPr>
          </a:lstStyle>
          <a:p>
            <a:r>
              <a:rPr lang="en-US" dirty="0" smtClean="0"/>
              <a:t>Head</a:t>
            </a:r>
            <a:endParaRPr lang="en-US" dirty="0"/>
          </a:p>
        </p:txBody>
      </p:sp>
      <p:grpSp>
        <p:nvGrpSpPr>
          <p:cNvPr id="19" name="Group 18"/>
          <p:cNvGrpSpPr/>
          <p:nvPr userDrawn="1"/>
        </p:nvGrpSpPr>
        <p:grpSpPr>
          <a:xfrm>
            <a:off x="3" y="-1"/>
            <a:ext cx="136523" cy="5076827"/>
            <a:chOff x="2" y="-1"/>
            <a:chExt cx="136523" cy="5076827"/>
          </a:xfrm>
        </p:grpSpPr>
        <p:sp>
          <p:nvSpPr>
            <p:cNvPr id="22" name="Rectangle 7"/>
            <p:cNvSpPr>
              <a:spLocks noChangeArrowheads="1"/>
            </p:cNvSpPr>
            <p:nvPr userDrawn="1"/>
          </p:nvSpPr>
          <p:spPr bwMode="gray">
            <a:xfrm>
              <a:off x="2" y="-1"/>
              <a:ext cx="136523" cy="1135064"/>
            </a:xfrm>
            <a:prstGeom prst="rect">
              <a:avLst/>
            </a:prstGeom>
            <a:gradFill flip="none" rotWithShape="1">
              <a:gsLst>
                <a:gs pos="0">
                  <a:srgbClr val="DA5800"/>
                </a:gs>
                <a:gs pos="50000">
                  <a:srgbClr val="FF6600"/>
                </a:gs>
                <a:gs pos="100000">
                  <a:srgbClr val="FF9933"/>
                </a:gs>
              </a:gsLst>
              <a:lin ang="18900000" scaled="1"/>
              <a:tileRect/>
            </a:gradFill>
            <a:ln w="9525">
              <a:noFill/>
              <a:miter lim="800000"/>
              <a:headEnd/>
              <a:tailEnd/>
            </a:ln>
          </p:spPr>
          <p:txBody>
            <a:bodyPr vert="horz" wrap="square" lIns="91440" tIns="45720" rIns="91440" bIns="45720" numCol="1" anchor="t" anchorCtr="0" compatLnSpc="1">
              <a:prstTxWarp prst="textNoShape">
                <a:avLst/>
              </a:prstTxWarp>
            </a:bodyPr>
            <a:lstStyle/>
            <a:p>
              <a:pPr lvl="0"/>
              <a:endParaRPr lang="en-US" dirty="0"/>
            </a:p>
          </p:txBody>
        </p:sp>
        <p:sp>
          <p:nvSpPr>
            <p:cNvPr id="29" name="Rectangle 16"/>
            <p:cNvSpPr>
              <a:spLocks noChangeArrowheads="1"/>
            </p:cNvSpPr>
            <p:nvPr userDrawn="1"/>
          </p:nvSpPr>
          <p:spPr bwMode="gray">
            <a:xfrm>
              <a:off x="1146" y="1201738"/>
              <a:ext cx="135379" cy="3875088"/>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298" rtl="0" eaLnBrk="1" latinLnBrk="0" hangingPunct="1">
                <a:lnSpc>
                  <a:spcPct val="75000"/>
                </a:lnSpc>
              </a:pPr>
              <a:endParaRPr lang="en-US" sz="1800" kern="1200" dirty="0">
                <a:solidFill>
                  <a:schemeClr val="bg1"/>
                </a:solidFill>
                <a:latin typeface="+mn-lt"/>
                <a:ea typeface="+mn-ea"/>
                <a:cs typeface="+mn-cs"/>
              </a:endParaRPr>
            </a:p>
          </p:txBody>
        </p:sp>
      </p:grpSp>
      <p:sp>
        <p:nvSpPr>
          <p:cNvPr id="30" name="Rectangle 20"/>
          <p:cNvSpPr>
            <a:spLocks noChangeArrowheads="1"/>
          </p:cNvSpPr>
          <p:nvPr userDrawn="1"/>
        </p:nvSpPr>
        <p:spPr bwMode="gray">
          <a:xfrm flipH="1">
            <a:off x="8507413" y="4146550"/>
            <a:ext cx="636586" cy="506413"/>
          </a:xfrm>
          <a:prstGeom prst="rect">
            <a:avLst/>
          </a:prstGeom>
          <a:gradFill flip="none" rotWithShape="1">
            <a:gsLst>
              <a:gs pos="0">
                <a:srgbClr val="DA5800"/>
              </a:gs>
              <a:gs pos="50000">
                <a:srgbClr val="FF6600"/>
              </a:gs>
              <a:gs pos="100000">
                <a:srgbClr val="FF9933"/>
              </a:gs>
            </a:gsLst>
            <a:lin ang="18900000" scaled="1"/>
            <a:tileRect/>
          </a:gradFill>
          <a:ln w="9525">
            <a:noFill/>
            <a:miter lim="800000"/>
            <a:headEnd/>
            <a:tailEnd/>
          </a:ln>
        </p:spPr>
        <p:txBody>
          <a:bodyPr vert="horz" wrap="square" lIns="91430" tIns="45714" rIns="91430" bIns="45714" numCol="1" anchor="t" anchorCtr="0" compatLnSpc="1">
            <a:prstTxWarp prst="textNoShape">
              <a:avLst/>
            </a:prstTxWarp>
          </a:bodyPr>
          <a:lstStyle/>
          <a:p>
            <a:pPr marL="0" algn="l" defTabSz="914298" rtl="0" eaLnBrk="1" latinLnBrk="0" hangingPunct="1"/>
            <a:endParaRPr lang="en-US" sz="1800" kern="1200" dirty="0">
              <a:solidFill>
                <a:schemeClr val="tx1"/>
              </a:solidFill>
              <a:latin typeface="+mn-lt"/>
              <a:ea typeface="+mn-ea"/>
              <a:cs typeface="+mn-cs"/>
            </a:endParaRPr>
          </a:p>
        </p:txBody>
      </p:sp>
      <p:sp>
        <p:nvSpPr>
          <p:cNvPr id="26" name="Slide Number Placeholder 6"/>
          <p:cNvSpPr>
            <a:spLocks noGrp="1"/>
          </p:cNvSpPr>
          <p:nvPr>
            <p:ph type="sldNum" sz="quarter" idx="4"/>
          </p:nvPr>
        </p:nvSpPr>
        <p:spPr>
          <a:xfrm>
            <a:off x="7766743" y="4979473"/>
            <a:ext cx="256801" cy="116425"/>
          </a:xfrm>
          <a:prstGeom prst="rect">
            <a:avLst/>
          </a:prstGeom>
        </p:spPr>
        <p:txBody>
          <a:bodyPr vert="horz" wrap="square" lIns="0" tIns="0" rIns="0" bIns="0" rtlCol="0" anchor="b" anchorCtr="0"/>
          <a:lstStyle>
            <a:lvl1pPr algn="r">
              <a:defRPr sz="800">
                <a:solidFill>
                  <a:schemeClr val="tx1">
                    <a:tint val="75000"/>
                  </a:schemeClr>
                </a:solidFill>
                <a:latin typeface="+mn-lt"/>
              </a:defRPr>
            </a:lvl1pPr>
          </a:lstStyle>
          <a:p>
            <a:fld id="{7BCC8D0D-EAEC-449D-9161-023DFF90F2E2}" type="slidenum">
              <a:rPr lang="en-US" smtClean="0"/>
              <a:pPr/>
              <a:t>‹#›</a:t>
            </a:fld>
            <a:endParaRPr lang="en-US" dirty="0"/>
          </a:p>
        </p:txBody>
      </p:sp>
      <p:pic>
        <p:nvPicPr>
          <p:cNvPr id="27" name="Picture 2" descr="C:\Users\jheuser\Desktop\VyattaPowerPoint\Vyatta-Logos\Vyatta-4c-wBrocade.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237220" y="4851696"/>
            <a:ext cx="861836" cy="2441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5016417"/>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Head and Content w/ Landscape Photo">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41262" y="1336675"/>
            <a:ext cx="4088645" cy="1620944"/>
          </a:xfrm>
        </p:spPr>
        <p:txBody>
          <a:bodyPr/>
          <a:lstStyle>
            <a:lvl1pPr>
              <a:lnSpc>
                <a:spcPct val="95000"/>
              </a:lnSpc>
              <a:defRPr sz="2000">
                <a:solidFill>
                  <a:schemeClr val="tx1"/>
                </a:solidFill>
                <a:latin typeface="+mn-lt"/>
              </a:defRPr>
            </a:lvl1pPr>
            <a:lvl2pPr>
              <a:lnSpc>
                <a:spcPct val="95000"/>
              </a:lnSpc>
              <a:defRPr sz="1800" b="0">
                <a:solidFill>
                  <a:schemeClr val="tx1"/>
                </a:solidFill>
                <a:latin typeface="+mn-lt"/>
              </a:defRPr>
            </a:lvl2pPr>
            <a:lvl3pPr>
              <a:lnSpc>
                <a:spcPct val="95000"/>
              </a:lnSpc>
              <a:defRPr sz="1400" b="0">
                <a:solidFill>
                  <a:schemeClr val="tx1"/>
                </a:solidFill>
                <a:latin typeface="+mn-lt"/>
              </a:defRPr>
            </a:lvl3pPr>
            <a:lvl4pPr>
              <a:lnSpc>
                <a:spcPct val="95000"/>
              </a:lnSpc>
              <a:defRPr sz="1400" b="0">
                <a:solidFill>
                  <a:schemeClr val="tx1"/>
                </a:solidFill>
                <a:latin typeface="+mn-lt"/>
              </a:defRPr>
            </a:lvl4pPr>
            <a:lvl5pPr>
              <a:lnSpc>
                <a:spcPct val="95000"/>
              </a:lnSpc>
              <a:defRPr sz="1400" b="0">
                <a:solidFill>
                  <a:schemeClr val="tx1"/>
                </a:solidFill>
                <a:latin typeface="+mn-lt"/>
              </a:defRPr>
            </a:lvl5pPr>
          </a:lstStyle>
          <a:p>
            <a:pPr lvl="0"/>
            <a:r>
              <a:rPr lang="en-US" dirty="0" smtClean="0"/>
              <a:t>Click to edit bullet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4" name="Picture Placeholder 13"/>
          <p:cNvSpPr>
            <a:spLocks noGrp="1"/>
          </p:cNvSpPr>
          <p:nvPr>
            <p:ph type="pic" sz="quarter" idx="11" hasCustomPrompt="1"/>
          </p:nvPr>
        </p:nvSpPr>
        <p:spPr bwMode="gray">
          <a:xfrm>
            <a:off x="4479926" y="1439863"/>
            <a:ext cx="4664075" cy="384709"/>
          </a:xfrm>
          <a:solidFill>
            <a:schemeClr val="tx2">
              <a:lumMod val="20000"/>
              <a:lumOff val="80000"/>
            </a:schemeClr>
          </a:solidFill>
        </p:spPr>
        <p:txBody>
          <a:bodyPr/>
          <a:lstStyle>
            <a:lvl1pPr>
              <a:defRPr sz="2000"/>
            </a:lvl1pPr>
          </a:lstStyle>
          <a:p>
            <a:r>
              <a:rPr lang="en-US" dirty="0" smtClean="0"/>
              <a:t>Click icon to add photo</a:t>
            </a:r>
            <a:endParaRPr lang="en-US" dirty="0"/>
          </a:p>
        </p:txBody>
      </p:sp>
      <p:sp>
        <p:nvSpPr>
          <p:cNvPr id="33" name="Rectangle 35"/>
          <p:cNvSpPr>
            <a:spLocks noChangeArrowheads="1"/>
          </p:cNvSpPr>
          <p:nvPr userDrawn="1"/>
        </p:nvSpPr>
        <p:spPr bwMode="gray">
          <a:xfrm>
            <a:off x="4479926" y="4146550"/>
            <a:ext cx="3970338" cy="506413"/>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8900000" scaled="1"/>
            <a:tileRect/>
          </a:gradFill>
          <a:ln w="9525">
            <a:noFill/>
            <a:miter lim="800000"/>
            <a:headEnd/>
            <a:tailEnd/>
          </a:ln>
        </p:spPr>
        <p:txBody>
          <a:bodyPr vert="horz" wrap="square" lIns="91430" tIns="45714" rIns="91430" bIns="45714" numCol="1" anchor="t" anchorCtr="0" compatLnSpc="1">
            <a:prstTxWarp prst="textNoShape">
              <a:avLst/>
            </a:prstTxWarp>
          </a:bodyPr>
          <a:lstStyle/>
          <a:p>
            <a:pPr marL="0" algn="l" defTabSz="914298" rtl="0" eaLnBrk="1" latinLnBrk="0" hangingPunct="1"/>
            <a:endParaRPr lang="en-US" sz="1800" kern="1200" dirty="0">
              <a:solidFill>
                <a:schemeClr val="tx1"/>
              </a:solidFill>
              <a:latin typeface="+mn-lt"/>
              <a:ea typeface="+mn-ea"/>
              <a:cs typeface="+mn-cs"/>
            </a:endParaRPr>
          </a:p>
        </p:txBody>
      </p:sp>
      <p:sp>
        <p:nvSpPr>
          <p:cNvPr id="20" name="Date Placeholder 4"/>
          <p:cNvSpPr>
            <a:spLocks noGrp="1"/>
          </p:cNvSpPr>
          <p:nvPr>
            <p:ph type="dt" sz="half" idx="2"/>
          </p:nvPr>
        </p:nvSpPr>
        <p:spPr>
          <a:xfrm>
            <a:off x="4479926" y="4973341"/>
            <a:ext cx="1089323" cy="116426"/>
          </a:xfrm>
          <a:prstGeom prst="rect">
            <a:avLst/>
          </a:prstGeom>
        </p:spPr>
        <p:txBody>
          <a:bodyPr vert="horz" wrap="square" lIns="0" tIns="0" rIns="0" bIns="0" rtlCol="0" anchor="b" anchorCtr="0"/>
          <a:lstStyle>
            <a:lvl1pPr algn="l">
              <a:defRPr sz="700">
                <a:solidFill>
                  <a:schemeClr val="tx1">
                    <a:tint val="75000"/>
                  </a:schemeClr>
                </a:solidFill>
                <a:latin typeface="+mn-lt"/>
              </a:defRPr>
            </a:lvl1pPr>
          </a:lstStyle>
          <a:p>
            <a:endParaRPr lang="en-US" dirty="0"/>
          </a:p>
        </p:txBody>
      </p:sp>
      <p:sp>
        <p:nvSpPr>
          <p:cNvPr id="21" name="Footer Placeholder 5"/>
          <p:cNvSpPr>
            <a:spLocks noGrp="1"/>
          </p:cNvSpPr>
          <p:nvPr>
            <p:ph type="ftr" sz="quarter" idx="3"/>
          </p:nvPr>
        </p:nvSpPr>
        <p:spPr>
          <a:xfrm>
            <a:off x="336880" y="4987786"/>
            <a:ext cx="3990646" cy="103485"/>
          </a:xfrm>
          <a:prstGeom prst="rect">
            <a:avLst/>
          </a:prstGeom>
        </p:spPr>
        <p:txBody>
          <a:bodyPr vert="horz" wrap="square" lIns="0" tIns="0" rIns="0" bIns="0" rtlCol="0" anchor="b" anchorCtr="0"/>
          <a:lstStyle>
            <a:lvl1pPr algn="l">
              <a:defRPr sz="700">
                <a:solidFill>
                  <a:schemeClr val="tx1">
                    <a:tint val="75000"/>
                  </a:schemeClr>
                </a:solidFill>
                <a:latin typeface="+mn-lt"/>
              </a:defRPr>
            </a:lvl1pPr>
          </a:lstStyle>
          <a:p>
            <a:r>
              <a:rPr lang="en-US" dirty="0" smtClean="0"/>
              <a:t>© 2013 Brocade Communications Systems, Inc. Company Proprietary Information</a:t>
            </a:r>
            <a:endParaRPr lang="en-US" dirty="0"/>
          </a:p>
        </p:txBody>
      </p:sp>
      <p:sp>
        <p:nvSpPr>
          <p:cNvPr id="23" name="Title 1"/>
          <p:cNvSpPr>
            <a:spLocks noGrp="1"/>
          </p:cNvSpPr>
          <p:nvPr>
            <p:ph type="title" hasCustomPrompt="1"/>
          </p:nvPr>
        </p:nvSpPr>
        <p:spPr>
          <a:xfrm>
            <a:off x="241430" y="458402"/>
            <a:ext cx="8208875" cy="472425"/>
          </a:xfrm>
        </p:spPr>
        <p:txBody>
          <a:bodyPr/>
          <a:lstStyle>
            <a:lvl1pPr>
              <a:lnSpc>
                <a:spcPct val="95000"/>
              </a:lnSpc>
              <a:defRPr sz="2600" cap="none" baseline="0">
                <a:solidFill>
                  <a:schemeClr val="bg2"/>
                </a:solidFill>
              </a:defRPr>
            </a:lvl1pPr>
          </a:lstStyle>
          <a:p>
            <a:r>
              <a:rPr lang="en-US" dirty="0" smtClean="0"/>
              <a:t>Head</a:t>
            </a:r>
            <a:endParaRPr lang="en-US" dirty="0"/>
          </a:p>
        </p:txBody>
      </p:sp>
      <p:sp>
        <p:nvSpPr>
          <p:cNvPr id="25" name="Text Placeholder 2"/>
          <p:cNvSpPr>
            <a:spLocks noGrp="1"/>
          </p:cNvSpPr>
          <p:nvPr>
            <p:ph type="body" idx="10" hasCustomPrompt="1"/>
          </p:nvPr>
        </p:nvSpPr>
        <p:spPr>
          <a:xfrm>
            <a:off x="240282" y="853799"/>
            <a:ext cx="8206105" cy="384709"/>
          </a:xfrm>
        </p:spPr>
        <p:txBody>
          <a:bodyPr anchor="t"/>
          <a:lstStyle>
            <a:lvl1pPr marL="0" indent="0">
              <a:buNone/>
              <a:defRPr sz="2000">
                <a:solidFill>
                  <a:schemeClr val="tx1"/>
                </a:solidFill>
                <a:latin typeface="+mn-lt"/>
              </a:defRPr>
            </a:lvl1pPr>
            <a:lvl2pPr marL="457149" indent="0">
              <a:buNone/>
              <a:defRPr sz="1800">
                <a:solidFill>
                  <a:schemeClr val="tx1">
                    <a:tint val="75000"/>
                  </a:schemeClr>
                </a:solidFill>
              </a:defRPr>
            </a:lvl2pPr>
            <a:lvl3pPr marL="914298" indent="0">
              <a:buNone/>
              <a:defRPr sz="1600">
                <a:solidFill>
                  <a:schemeClr val="tx1">
                    <a:tint val="75000"/>
                  </a:schemeClr>
                </a:solidFill>
              </a:defRPr>
            </a:lvl3pPr>
            <a:lvl4pPr marL="1371446" indent="0">
              <a:buNone/>
              <a:defRPr sz="1400">
                <a:solidFill>
                  <a:schemeClr val="tx1">
                    <a:tint val="75000"/>
                  </a:schemeClr>
                </a:solidFill>
              </a:defRPr>
            </a:lvl4pPr>
            <a:lvl5pPr marL="1828595" indent="0">
              <a:buNone/>
              <a:defRPr sz="1400">
                <a:solidFill>
                  <a:schemeClr val="tx1">
                    <a:tint val="75000"/>
                  </a:schemeClr>
                </a:solidFill>
              </a:defRPr>
            </a:lvl5pPr>
            <a:lvl6pPr marL="2285744" indent="0">
              <a:buNone/>
              <a:defRPr sz="1400">
                <a:solidFill>
                  <a:schemeClr val="tx1">
                    <a:tint val="75000"/>
                  </a:schemeClr>
                </a:solidFill>
              </a:defRPr>
            </a:lvl6pPr>
            <a:lvl7pPr marL="2742893" indent="0">
              <a:buNone/>
              <a:defRPr sz="1400">
                <a:solidFill>
                  <a:schemeClr val="tx1">
                    <a:tint val="75000"/>
                  </a:schemeClr>
                </a:solidFill>
              </a:defRPr>
            </a:lvl7pPr>
            <a:lvl8pPr marL="3200042" indent="0">
              <a:buNone/>
              <a:defRPr sz="1400">
                <a:solidFill>
                  <a:schemeClr val="tx1">
                    <a:tint val="75000"/>
                  </a:schemeClr>
                </a:solidFill>
              </a:defRPr>
            </a:lvl8pPr>
            <a:lvl9pPr marL="3657190" indent="0">
              <a:buNone/>
              <a:defRPr sz="1400">
                <a:solidFill>
                  <a:schemeClr val="tx1">
                    <a:tint val="75000"/>
                  </a:schemeClr>
                </a:solidFill>
              </a:defRPr>
            </a:lvl9pPr>
          </a:lstStyle>
          <a:p>
            <a:pPr lvl="0"/>
            <a:r>
              <a:rPr lang="en-US" dirty="0" smtClean="0"/>
              <a:t>Subhead</a:t>
            </a:r>
          </a:p>
        </p:txBody>
      </p:sp>
      <p:grpSp>
        <p:nvGrpSpPr>
          <p:cNvPr id="19" name="Group 18"/>
          <p:cNvGrpSpPr/>
          <p:nvPr userDrawn="1"/>
        </p:nvGrpSpPr>
        <p:grpSpPr>
          <a:xfrm>
            <a:off x="3" y="-1"/>
            <a:ext cx="136523" cy="5076827"/>
            <a:chOff x="2" y="-1"/>
            <a:chExt cx="136523" cy="5076827"/>
          </a:xfrm>
        </p:grpSpPr>
        <p:sp>
          <p:nvSpPr>
            <p:cNvPr id="22" name="Rectangle 7"/>
            <p:cNvSpPr>
              <a:spLocks noChangeArrowheads="1"/>
            </p:cNvSpPr>
            <p:nvPr userDrawn="1"/>
          </p:nvSpPr>
          <p:spPr bwMode="gray">
            <a:xfrm>
              <a:off x="2" y="-1"/>
              <a:ext cx="136523" cy="1135064"/>
            </a:xfrm>
            <a:prstGeom prst="rect">
              <a:avLst/>
            </a:prstGeom>
            <a:gradFill flip="none" rotWithShape="1">
              <a:gsLst>
                <a:gs pos="0">
                  <a:srgbClr val="DA5800"/>
                </a:gs>
                <a:gs pos="50000">
                  <a:srgbClr val="FF6600"/>
                </a:gs>
                <a:gs pos="100000">
                  <a:srgbClr val="FF9933"/>
                </a:gs>
              </a:gsLst>
              <a:lin ang="18900000" scaled="1"/>
              <a:tileRect/>
            </a:gradFill>
            <a:ln w="9525">
              <a:noFill/>
              <a:miter lim="800000"/>
              <a:headEnd/>
              <a:tailEnd/>
            </a:ln>
          </p:spPr>
          <p:txBody>
            <a:bodyPr vert="horz" wrap="square" lIns="91440" tIns="45720" rIns="91440" bIns="45720" numCol="1" anchor="t" anchorCtr="0" compatLnSpc="1">
              <a:prstTxWarp prst="textNoShape">
                <a:avLst/>
              </a:prstTxWarp>
            </a:bodyPr>
            <a:lstStyle/>
            <a:p>
              <a:pPr lvl="0"/>
              <a:endParaRPr lang="en-US" dirty="0"/>
            </a:p>
          </p:txBody>
        </p:sp>
        <p:sp>
          <p:nvSpPr>
            <p:cNvPr id="29" name="Rectangle 16"/>
            <p:cNvSpPr>
              <a:spLocks noChangeArrowheads="1"/>
            </p:cNvSpPr>
            <p:nvPr userDrawn="1"/>
          </p:nvSpPr>
          <p:spPr bwMode="gray">
            <a:xfrm>
              <a:off x="1146" y="1201738"/>
              <a:ext cx="135379" cy="3875088"/>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298" rtl="0" eaLnBrk="1" latinLnBrk="0" hangingPunct="1">
                <a:lnSpc>
                  <a:spcPct val="75000"/>
                </a:lnSpc>
              </a:pPr>
              <a:endParaRPr lang="en-US" sz="1800" kern="1200" dirty="0">
                <a:solidFill>
                  <a:schemeClr val="bg1"/>
                </a:solidFill>
                <a:latin typeface="+mn-lt"/>
                <a:ea typeface="+mn-ea"/>
                <a:cs typeface="+mn-cs"/>
              </a:endParaRPr>
            </a:p>
          </p:txBody>
        </p:sp>
      </p:grpSp>
      <p:sp>
        <p:nvSpPr>
          <p:cNvPr id="30" name="Rectangle 20"/>
          <p:cNvSpPr>
            <a:spLocks noChangeArrowheads="1"/>
          </p:cNvSpPr>
          <p:nvPr userDrawn="1"/>
        </p:nvSpPr>
        <p:spPr bwMode="gray">
          <a:xfrm flipH="1">
            <a:off x="8507413" y="4146550"/>
            <a:ext cx="636586" cy="506413"/>
          </a:xfrm>
          <a:prstGeom prst="rect">
            <a:avLst/>
          </a:prstGeom>
          <a:gradFill flip="none" rotWithShape="1">
            <a:gsLst>
              <a:gs pos="0">
                <a:srgbClr val="DA5800"/>
              </a:gs>
              <a:gs pos="50000">
                <a:srgbClr val="FF6600"/>
              </a:gs>
              <a:gs pos="100000">
                <a:srgbClr val="FF9933"/>
              </a:gs>
            </a:gsLst>
            <a:lin ang="18900000" scaled="1"/>
            <a:tileRect/>
          </a:gradFill>
          <a:ln w="9525">
            <a:noFill/>
            <a:miter lim="800000"/>
            <a:headEnd/>
            <a:tailEnd/>
          </a:ln>
        </p:spPr>
        <p:txBody>
          <a:bodyPr vert="horz" wrap="square" lIns="91430" tIns="45714" rIns="91430" bIns="45714" numCol="1" anchor="t" anchorCtr="0" compatLnSpc="1">
            <a:prstTxWarp prst="textNoShape">
              <a:avLst/>
            </a:prstTxWarp>
          </a:bodyPr>
          <a:lstStyle/>
          <a:p>
            <a:pPr marL="0" algn="l" defTabSz="914298" rtl="0" eaLnBrk="1" latinLnBrk="0" hangingPunct="1"/>
            <a:endParaRPr lang="en-US" sz="1800" kern="1200" dirty="0">
              <a:solidFill>
                <a:schemeClr val="tx1"/>
              </a:solidFill>
              <a:latin typeface="+mn-lt"/>
              <a:ea typeface="+mn-ea"/>
              <a:cs typeface="+mn-cs"/>
            </a:endParaRPr>
          </a:p>
        </p:txBody>
      </p:sp>
      <p:sp>
        <p:nvSpPr>
          <p:cNvPr id="26" name="Slide Number Placeholder 6"/>
          <p:cNvSpPr>
            <a:spLocks noGrp="1"/>
          </p:cNvSpPr>
          <p:nvPr>
            <p:ph type="sldNum" sz="quarter" idx="4"/>
          </p:nvPr>
        </p:nvSpPr>
        <p:spPr>
          <a:xfrm>
            <a:off x="7766743" y="4979473"/>
            <a:ext cx="256801" cy="116425"/>
          </a:xfrm>
          <a:prstGeom prst="rect">
            <a:avLst/>
          </a:prstGeom>
        </p:spPr>
        <p:txBody>
          <a:bodyPr vert="horz" wrap="square" lIns="0" tIns="0" rIns="0" bIns="0" rtlCol="0" anchor="b" anchorCtr="0"/>
          <a:lstStyle>
            <a:lvl1pPr algn="r">
              <a:defRPr sz="800">
                <a:solidFill>
                  <a:schemeClr val="tx1">
                    <a:tint val="75000"/>
                  </a:schemeClr>
                </a:solidFill>
                <a:latin typeface="+mn-lt"/>
              </a:defRPr>
            </a:lvl1pPr>
          </a:lstStyle>
          <a:p>
            <a:fld id="{7BCC8D0D-EAEC-449D-9161-023DFF90F2E2}" type="slidenum">
              <a:rPr lang="en-US" smtClean="0"/>
              <a:pPr/>
              <a:t>‹#›</a:t>
            </a:fld>
            <a:endParaRPr lang="en-US" dirty="0"/>
          </a:p>
        </p:txBody>
      </p:sp>
      <p:pic>
        <p:nvPicPr>
          <p:cNvPr id="27" name="Picture 2" descr="C:\Users\jheuser\Desktop\VyattaPowerPoint\Vyatta-Logos\Vyatta-4c-wBrocade.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237220" y="4851696"/>
            <a:ext cx="861836" cy="24414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Head and Subhead Only">
    <p:spTree>
      <p:nvGrpSpPr>
        <p:cNvPr id="1" name=""/>
        <p:cNvGrpSpPr/>
        <p:nvPr/>
      </p:nvGrpSpPr>
      <p:grpSpPr>
        <a:xfrm>
          <a:off x="0" y="0"/>
          <a:ext cx="0" cy="0"/>
          <a:chOff x="0" y="0"/>
          <a:chExt cx="0" cy="0"/>
        </a:xfrm>
      </p:grpSpPr>
      <p:sp>
        <p:nvSpPr>
          <p:cNvPr id="12" name="Date Placeholder 4"/>
          <p:cNvSpPr>
            <a:spLocks noGrp="1"/>
          </p:cNvSpPr>
          <p:nvPr>
            <p:ph type="dt" sz="half" idx="2"/>
          </p:nvPr>
        </p:nvSpPr>
        <p:spPr>
          <a:xfrm>
            <a:off x="4479926" y="4973341"/>
            <a:ext cx="1089323" cy="116426"/>
          </a:xfrm>
          <a:prstGeom prst="rect">
            <a:avLst/>
          </a:prstGeom>
        </p:spPr>
        <p:txBody>
          <a:bodyPr vert="horz" wrap="square" lIns="0" tIns="0" rIns="0" bIns="0" rtlCol="0" anchor="b" anchorCtr="0"/>
          <a:lstStyle>
            <a:lvl1pPr algn="l">
              <a:defRPr sz="700">
                <a:solidFill>
                  <a:schemeClr val="tx1">
                    <a:tint val="75000"/>
                  </a:schemeClr>
                </a:solidFill>
                <a:latin typeface="+mn-lt"/>
              </a:defRPr>
            </a:lvl1pPr>
          </a:lstStyle>
          <a:p>
            <a:endParaRPr lang="en-US" dirty="0"/>
          </a:p>
        </p:txBody>
      </p:sp>
      <p:sp>
        <p:nvSpPr>
          <p:cNvPr id="13" name="Footer Placeholder 5"/>
          <p:cNvSpPr>
            <a:spLocks noGrp="1"/>
          </p:cNvSpPr>
          <p:nvPr>
            <p:ph type="ftr" sz="quarter" idx="3"/>
          </p:nvPr>
        </p:nvSpPr>
        <p:spPr>
          <a:xfrm>
            <a:off x="336880" y="4987786"/>
            <a:ext cx="3990646" cy="103485"/>
          </a:xfrm>
          <a:prstGeom prst="rect">
            <a:avLst/>
          </a:prstGeom>
        </p:spPr>
        <p:txBody>
          <a:bodyPr vert="horz" wrap="square" lIns="0" tIns="0" rIns="0" bIns="0" rtlCol="0" anchor="b" anchorCtr="0"/>
          <a:lstStyle>
            <a:lvl1pPr algn="l">
              <a:defRPr sz="700">
                <a:solidFill>
                  <a:schemeClr val="tx1">
                    <a:tint val="75000"/>
                  </a:schemeClr>
                </a:solidFill>
                <a:latin typeface="+mn-lt"/>
              </a:defRPr>
            </a:lvl1pPr>
          </a:lstStyle>
          <a:p>
            <a:r>
              <a:rPr lang="en-US" dirty="0" smtClean="0"/>
              <a:t>© 2013 Brocade Communications Systems, Inc. Company Proprietary Information</a:t>
            </a:r>
            <a:endParaRPr lang="en-US" dirty="0"/>
          </a:p>
        </p:txBody>
      </p:sp>
      <p:sp>
        <p:nvSpPr>
          <p:cNvPr id="14" name="Title 1"/>
          <p:cNvSpPr>
            <a:spLocks noGrp="1"/>
          </p:cNvSpPr>
          <p:nvPr>
            <p:ph type="title" hasCustomPrompt="1"/>
          </p:nvPr>
        </p:nvSpPr>
        <p:spPr>
          <a:xfrm>
            <a:off x="241430" y="458402"/>
            <a:ext cx="8208875" cy="472425"/>
          </a:xfrm>
        </p:spPr>
        <p:txBody>
          <a:bodyPr/>
          <a:lstStyle>
            <a:lvl1pPr>
              <a:lnSpc>
                <a:spcPct val="95000"/>
              </a:lnSpc>
              <a:defRPr sz="2600" cap="none" baseline="0">
                <a:solidFill>
                  <a:schemeClr val="bg2"/>
                </a:solidFill>
              </a:defRPr>
            </a:lvl1pPr>
          </a:lstStyle>
          <a:p>
            <a:r>
              <a:rPr lang="en-US" dirty="0" smtClean="0"/>
              <a:t>Head</a:t>
            </a:r>
            <a:endParaRPr lang="en-US" dirty="0"/>
          </a:p>
        </p:txBody>
      </p:sp>
      <p:grpSp>
        <p:nvGrpSpPr>
          <p:cNvPr id="20" name="Group 19"/>
          <p:cNvGrpSpPr/>
          <p:nvPr userDrawn="1"/>
        </p:nvGrpSpPr>
        <p:grpSpPr>
          <a:xfrm>
            <a:off x="3" y="-1"/>
            <a:ext cx="136523" cy="5076827"/>
            <a:chOff x="2" y="-1"/>
            <a:chExt cx="136523" cy="5076827"/>
          </a:xfrm>
        </p:grpSpPr>
        <p:sp>
          <p:nvSpPr>
            <p:cNvPr id="21" name="Rectangle 7"/>
            <p:cNvSpPr>
              <a:spLocks noChangeArrowheads="1"/>
            </p:cNvSpPr>
            <p:nvPr userDrawn="1"/>
          </p:nvSpPr>
          <p:spPr bwMode="gray">
            <a:xfrm>
              <a:off x="2" y="-1"/>
              <a:ext cx="136523" cy="1135064"/>
            </a:xfrm>
            <a:prstGeom prst="rect">
              <a:avLst/>
            </a:prstGeom>
            <a:gradFill flip="none" rotWithShape="1">
              <a:gsLst>
                <a:gs pos="0">
                  <a:srgbClr val="DA5800"/>
                </a:gs>
                <a:gs pos="50000">
                  <a:srgbClr val="FF6600"/>
                </a:gs>
                <a:gs pos="100000">
                  <a:srgbClr val="FF9933"/>
                </a:gs>
              </a:gsLst>
              <a:lin ang="18900000" scaled="1"/>
              <a:tileRect/>
            </a:gradFill>
            <a:ln w="9525">
              <a:noFill/>
              <a:miter lim="800000"/>
              <a:headEnd/>
              <a:tailEnd/>
            </a:ln>
          </p:spPr>
          <p:txBody>
            <a:bodyPr vert="horz" wrap="square" lIns="91440" tIns="45720" rIns="91440" bIns="45720" numCol="1" anchor="t" anchorCtr="0" compatLnSpc="1">
              <a:prstTxWarp prst="textNoShape">
                <a:avLst/>
              </a:prstTxWarp>
            </a:bodyPr>
            <a:lstStyle/>
            <a:p>
              <a:pPr lvl="0"/>
              <a:endParaRPr lang="en-US" dirty="0"/>
            </a:p>
          </p:txBody>
        </p:sp>
        <p:sp>
          <p:nvSpPr>
            <p:cNvPr id="22" name="Rectangle 16"/>
            <p:cNvSpPr>
              <a:spLocks noChangeArrowheads="1"/>
            </p:cNvSpPr>
            <p:nvPr userDrawn="1"/>
          </p:nvSpPr>
          <p:spPr bwMode="gray">
            <a:xfrm>
              <a:off x="1146" y="1201738"/>
              <a:ext cx="135379" cy="3875088"/>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298" rtl="0" eaLnBrk="1" latinLnBrk="0" hangingPunct="1">
                <a:lnSpc>
                  <a:spcPct val="75000"/>
                </a:lnSpc>
              </a:pPr>
              <a:endParaRPr lang="en-US" sz="1800" kern="1200" dirty="0">
                <a:solidFill>
                  <a:schemeClr val="bg1"/>
                </a:solidFill>
                <a:latin typeface="+mn-lt"/>
                <a:ea typeface="+mn-ea"/>
                <a:cs typeface="+mn-cs"/>
              </a:endParaRPr>
            </a:p>
          </p:txBody>
        </p:sp>
      </p:grpSp>
      <p:sp>
        <p:nvSpPr>
          <p:cNvPr id="17" name="Slide Number Placeholder 6"/>
          <p:cNvSpPr>
            <a:spLocks noGrp="1"/>
          </p:cNvSpPr>
          <p:nvPr>
            <p:ph type="sldNum" sz="quarter" idx="4"/>
          </p:nvPr>
        </p:nvSpPr>
        <p:spPr>
          <a:xfrm>
            <a:off x="7766743" y="4979473"/>
            <a:ext cx="256801" cy="116425"/>
          </a:xfrm>
          <a:prstGeom prst="rect">
            <a:avLst/>
          </a:prstGeom>
        </p:spPr>
        <p:txBody>
          <a:bodyPr vert="horz" wrap="square" lIns="0" tIns="0" rIns="0" bIns="0" rtlCol="0" anchor="b" anchorCtr="0"/>
          <a:lstStyle>
            <a:lvl1pPr algn="r">
              <a:defRPr sz="800">
                <a:solidFill>
                  <a:schemeClr val="tx1">
                    <a:tint val="75000"/>
                  </a:schemeClr>
                </a:solidFill>
                <a:latin typeface="+mn-lt"/>
              </a:defRPr>
            </a:lvl1pPr>
          </a:lstStyle>
          <a:p>
            <a:fld id="{7BCC8D0D-EAEC-449D-9161-023DFF90F2E2}" type="slidenum">
              <a:rPr lang="en-US" smtClean="0"/>
              <a:pPr/>
              <a:t>‹#›</a:t>
            </a:fld>
            <a:endParaRPr lang="en-US" dirty="0"/>
          </a:p>
        </p:txBody>
      </p:sp>
      <p:pic>
        <p:nvPicPr>
          <p:cNvPr id="18" name="Picture 2" descr="C:\Users\jheuser\Desktop\VyattaPowerPoint\Vyatta-Logos\Vyatta-4c-wBrocade.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237220" y="4851696"/>
            <a:ext cx="861836" cy="2441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9112324"/>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Head and Subhead Only">
    <p:spTree>
      <p:nvGrpSpPr>
        <p:cNvPr id="1" name=""/>
        <p:cNvGrpSpPr/>
        <p:nvPr/>
      </p:nvGrpSpPr>
      <p:grpSpPr>
        <a:xfrm>
          <a:off x="0" y="0"/>
          <a:ext cx="0" cy="0"/>
          <a:chOff x="0" y="0"/>
          <a:chExt cx="0" cy="0"/>
        </a:xfrm>
      </p:grpSpPr>
      <p:sp>
        <p:nvSpPr>
          <p:cNvPr id="12" name="Date Placeholder 4"/>
          <p:cNvSpPr>
            <a:spLocks noGrp="1"/>
          </p:cNvSpPr>
          <p:nvPr>
            <p:ph type="dt" sz="half" idx="2"/>
          </p:nvPr>
        </p:nvSpPr>
        <p:spPr>
          <a:xfrm>
            <a:off x="4479926" y="4973341"/>
            <a:ext cx="1089323" cy="116426"/>
          </a:xfrm>
          <a:prstGeom prst="rect">
            <a:avLst/>
          </a:prstGeom>
        </p:spPr>
        <p:txBody>
          <a:bodyPr vert="horz" wrap="square" lIns="0" tIns="0" rIns="0" bIns="0" rtlCol="0" anchor="b" anchorCtr="0"/>
          <a:lstStyle>
            <a:lvl1pPr algn="l">
              <a:defRPr sz="700">
                <a:solidFill>
                  <a:schemeClr val="tx1">
                    <a:tint val="75000"/>
                  </a:schemeClr>
                </a:solidFill>
                <a:latin typeface="+mn-lt"/>
              </a:defRPr>
            </a:lvl1pPr>
          </a:lstStyle>
          <a:p>
            <a:endParaRPr lang="en-US" dirty="0"/>
          </a:p>
        </p:txBody>
      </p:sp>
      <p:sp>
        <p:nvSpPr>
          <p:cNvPr id="13" name="Footer Placeholder 5"/>
          <p:cNvSpPr>
            <a:spLocks noGrp="1"/>
          </p:cNvSpPr>
          <p:nvPr>
            <p:ph type="ftr" sz="quarter" idx="3"/>
          </p:nvPr>
        </p:nvSpPr>
        <p:spPr>
          <a:xfrm>
            <a:off x="336880" y="4987786"/>
            <a:ext cx="3990646" cy="103485"/>
          </a:xfrm>
          <a:prstGeom prst="rect">
            <a:avLst/>
          </a:prstGeom>
        </p:spPr>
        <p:txBody>
          <a:bodyPr vert="horz" wrap="square" lIns="0" tIns="0" rIns="0" bIns="0" rtlCol="0" anchor="b" anchorCtr="0"/>
          <a:lstStyle>
            <a:lvl1pPr algn="l">
              <a:defRPr sz="700">
                <a:solidFill>
                  <a:schemeClr val="tx1">
                    <a:tint val="75000"/>
                  </a:schemeClr>
                </a:solidFill>
                <a:latin typeface="+mn-lt"/>
              </a:defRPr>
            </a:lvl1pPr>
          </a:lstStyle>
          <a:p>
            <a:r>
              <a:rPr lang="en-US" dirty="0" smtClean="0"/>
              <a:t>© 2013 Brocade Communications Systems, Inc. Company Proprietary Information</a:t>
            </a:r>
            <a:endParaRPr lang="en-US" dirty="0"/>
          </a:p>
        </p:txBody>
      </p:sp>
      <p:sp>
        <p:nvSpPr>
          <p:cNvPr id="14" name="Title 1"/>
          <p:cNvSpPr>
            <a:spLocks noGrp="1"/>
          </p:cNvSpPr>
          <p:nvPr>
            <p:ph type="title" hasCustomPrompt="1"/>
          </p:nvPr>
        </p:nvSpPr>
        <p:spPr>
          <a:xfrm>
            <a:off x="241430" y="458402"/>
            <a:ext cx="8208875" cy="472425"/>
          </a:xfrm>
        </p:spPr>
        <p:txBody>
          <a:bodyPr/>
          <a:lstStyle>
            <a:lvl1pPr>
              <a:lnSpc>
                <a:spcPct val="95000"/>
              </a:lnSpc>
              <a:defRPr sz="2600" cap="none" baseline="0">
                <a:solidFill>
                  <a:schemeClr val="bg2"/>
                </a:solidFill>
              </a:defRPr>
            </a:lvl1pPr>
          </a:lstStyle>
          <a:p>
            <a:r>
              <a:rPr lang="en-US" dirty="0" smtClean="0"/>
              <a:t>Head</a:t>
            </a:r>
            <a:endParaRPr lang="en-US" dirty="0"/>
          </a:p>
        </p:txBody>
      </p:sp>
      <p:sp>
        <p:nvSpPr>
          <p:cNvPr id="16" name="Text Placeholder 2"/>
          <p:cNvSpPr>
            <a:spLocks noGrp="1"/>
          </p:cNvSpPr>
          <p:nvPr>
            <p:ph type="body" idx="10" hasCustomPrompt="1"/>
          </p:nvPr>
        </p:nvSpPr>
        <p:spPr>
          <a:xfrm>
            <a:off x="240282" y="853799"/>
            <a:ext cx="8206105" cy="384709"/>
          </a:xfrm>
        </p:spPr>
        <p:txBody>
          <a:bodyPr anchor="t"/>
          <a:lstStyle>
            <a:lvl1pPr marL="0" indent="0">
              <a:buNone/>
              <a:defRPr sz="2000">
                <a:solidFill>
                  <a:schemeClr val="tx1"/>
                </a:solidFill>
                <a:latin typeface="+mn-lt"/>
              </a:defRPr>
            </a:lvl1pPr>
            <a:lvl2pPr marL="457149" indent="0">
              <a:buNone/>
              <a:defRPr sz="1800">
                <a:solidFill>
                  <a:schemeClr val="tx1">
                    <a:tint val="75000"/>
                  </a:schemeClr>
                </a:solidFill>
              </a:defRPr>
            </a:lvl2pPr>
            <a:lvl3pPr marL="914298" indent="0">
              <a:buNone/>
              <a:defRPr sz="1600">
                <a:solidFill>
                  <a:schemeClr val="tx1">
                    <a:tint val="75000"/>
                  </a:schemeClr>
                </a:solidFill>
              </a:defRPr>
            </a:lvl3pPr>
            <a:lvl4pPr marL="1371446" indent="0">
              <a:buNone/>
              <a:defRPr sz="1400">
                <a:solidFill>
                  <a:schemeClr val="tx1">
                    <a:tint val="75000"/>
                  </a:schemeClr>
                </a:solidFill>
              </a:defRPr>
            </a:lvl4pPr>
            <a:lvl5pPr marL="1828595" indent="0">
              <a:buNone/>
              <a:defRPr sz="1400">
                <a:solidFill>
                  <a:schemeClr val="tx1">
                    <a:tint val="75000"/>
                  </a:schemeClr>
                </a:solidFill>
              </a:defRPr>
            </a:lvl5pPr>
            <a:lvl6pPr marL="2285744" indent="0">
              <a:buNone/>
              <a:defRPr sz="1400">
                <a:solidFill>
                  <a:schemeClr val="tx1">
                    <a:tint val="75000"/>
                  </a:schemeClr>
                </a:solidFill>
              </a:defRPr>
            </a:lvl6pPr>
            <a:lvl7pPr marL="2742893" indent="0">
              <a:buNone/>
              <a:defRPr sz="1400">
                <a:solidFill>
                  <a:schemeClr val="tx1">
                    <a:tint val="75000"/>
                  </a:schemeClr>
                </a:solidFill>
              </a:defRPr>
            </a:lvl7pPr>
            <a:lvl8pPr marL="3200042" indent="0">
              <a:buNone/>
              <a:defRPr sz="1400">
                <a:solidFill>
                  <a:schemeClr val="tx1">
                    <a:tint val="75000"/>
                  </a:schemeClr>
                </a:solidFill>
              </a:defRPr>
            </a:lvl8pPr>
            <a:lvl9pPr marL="3657190" indent="0">
              <a:buNone/>
              <a:defRPr sz="1400">
                <a:solidFill>
                  <a:schemeClr val="tx1">
                    <a:tint val="75000"/>
                  </a:schemeClr>
                </a:solidFill>
              </a:defRPr>
            </a:lvl9pPr>
          </a:lstStyle>
          <a:p>
            <a:pPr lvl="0"/>
            <a:r>
              <a:rPr lang="en-US" dirty="0" smtClean="0"/>
              <a:t>Subhead</a:t>
            </a:r>
          </a:p>
        </p:txBody>
      </p:sp>
      <p:grpSp>
        <p:nvGrpSpPr>
          <p:cNvPr id="20" name="Group 19"/>
          <p:cNvGrpSpPr/>
          <p:nvPr userDrawn="1"/>
        </p:nvGrpSpPr>
        <p:grpSpPr>
          <a:xfrm>
            <a:off x="3" y="-1"/>
            <a:ext cx="136523" cy="5076827"/>
            <a:chOff x="2" y="-1"/>
            <a:chExt cx="136523" cy="5076827"/>
          </a:xfrm>
        </p:grpSpPr>
        <p:sp>
          <p:nvSpPr>
            <p:cNvPr id="21" name="Rectangle 7"/>
            <p:cNvSpPr>
              <a:spLocks noChangeArrowheads="1"/>
            </p:cNvSpPr>
            <p:nvPr userDrawn="1"/>
          </p:nvSpPr>
          <p:spPr bwMode="gray">
            <a:xfrm>
              <a:off x="2" y="-1"/>
              <a:ext cx="136523" cy="1135064"/>
            </a:xfrm>
            <a:prstGeom prst="rect">
              <a:avLst/>
            </a:prstGeom>
            <a:gradFill flip="none" rotWithShape="1">
              <a:gsLst>
                <a:gs pos="0">
                  <a:srgbClr val="DA5800"/>
                </a:gs>
                <a:gs pos="50000">
                  <a:srgbClr val="FF6600"/>
                </a:gs>
                <a:gs pos="100000">
                  <a:srgbClr val="FF9933"/>
                </a:gs>
              </a:gsLst>
              <a:lin ang="18900000" scaled="1"/>
              <a:tileRect/>
            </a:gradFill>
            <a:ln w="9525">
              <a:noFill/>
              <a:miter lim="800000"/>
              <a:headEnd/>
              <a:tailEnd/>
            </a:ln>
          </p:spPr>
          <p:txBody>
            <a:bodyPr vert="horz" wrap="square" lIns="91440" tIns="45720" rIns="91440" bIns="45720" numCol="1" anchor="t" anchorCtr="0" compatLnSpc="1">
              <a:prstTxWarp prst="textNoShape">
                <a:avLst/>
              </a:prstTxWarp>
            </a:bodyPr>
            <a:lstStyle/>
            <a:p>
              <a:pPr lvl="0"/>
              <a:endParaRPr lang="en-US" dirty="0"/>
            </a:p>
          </p:txBody>
        </p:sp>
        <p:sp>
          <p:nvSpPr>
            <p:cNvPr id="22" name="Rectangle 16"/>
            <p:cNvSpPr>
              <a:spLocks noChangeArrowheads="1"/>
            </p:cNvSpPr>
            <p:nvPr userDrawn="1"/>
          </p:nvSpPr>
          <p:spPr bwMode="gray">
            <a:xfrm>
              <a:off x="1146" y="1201738"/>
              <a:ext cx="135379" cy="3875088"/>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298" rtl="0" eaLnBrk="1" latinLnBrk="0" hangingPunct="1">
                <a:lnSpc>
                  <a:spcPct val="75000"/>
                </a:lnSpc>
              </a:pPr>
              <a:endParaRPr lang="en-US" sz="1800" kern="1200" dirty="0">
                <a:solidFill>
                  <a:schemeClr val="bg1"/>
                </a:solidFill>
                <a:latin typeface="+mn-lt"/>
                <a:ea typeface="+mn-ea"/>
                <a:cs typeface="+mn-cs"/>
              </a:endParaRPr>
            </a:p>
          </p:txBody>
        </p:sp>
      </p:grpSp>
      <p:sp>
        <p:nvSpPr>
          <p:cNvPr id="17" name="Slide Number Placeholder 6"/>
          <p:cNvSpPr>
            <a:spLocks noGrp="1"/>
          </p:cNvSpPr>
          <p:nvPr>
            <p:ph type="sldNum" sz="quarter" idx="4"/>
          </p:nvPr>
        </p:nvSpPr>
        <p:spPr>
          <a:xfrm>
            <a:off x="7766743" y="4979473"/>
            <a:ext cx="256801" cy="116425"/>
          </a:xfrm>
          <a:prstGeom prst="rect">
            <a:avLst/>
          </a:prstGeom>
        </p:spPr>
        <p:txBody>
          <a:bodyPr vert="horz" wrap="square" lIns="0" tIns="0" rIns="0" bIns="0" rtlCol="0" anchor="b" anchorCtr="0"/>
          <a:lstStyle>
            <a:lvl1pPr algn="r">
              <a:defRPr sz="800">
                <a:solidFill>
                  <a:schemeClr val="tx1">
                    <a:tint val="75000"/>
                  </a:schemeClr>
                </a:solidFill>
                <a:latin typeface="+mn-lt"/>
              </a:defRPr>
            </a:lvl1pPr>
          </a:lstStyle>
          <a:p>
            <a:fld id="{7BCC8D0D-EAEC-449D-9161-023DFF90F2E2}" type="slidenum">
              <a:rPr lang="en-US" smtClean="0"/>
              <a:pPr/>
              <a:t>‹#›</a:t>
            </a:fld>
            <a:endParaRPr lang="en-US" dirty="0"/>
          </a:p>
        </p:txBody>
      </p:sp>
      <p:pic>
        <p:nvPicPr>
          <p:cNvPr id="18" name="Picture 2" descr="C:\Users\jheuser\Desktop\VyattaPowerPoint\Vyatta-Logos\Vyatta-4c-wBrocade.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237220" y="4851696"/>
            <a:ext cx="861836" cy="24414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11" name="Date Placeholder 4"/>
          <p:cNvSpPr>
            <a:spLocks noGrp="1"/>
          </p:cNvSpPr>
          <p:nvPr>
            <p:ph type="dt" sz="half" idx="2"/>
          </p:nvPr>
        </p:nvSpPr>
        <p:spPr>
          <a:xfrm>
            <a:off x="4479926" y="4973341"/>
            <a:ext cx="1089323" cy="116426"/>
          </a:xfrm>
          <a:prstGeom prst="rect">
            <a:avLst/>
          </a:prstGeom>
        </p:spPr>
        <p:txBody>
          <a:bodyPr vert="horz" wrap="square" lIns="0" tIns="0" rIns="0" bIns="0" rtlCol="0" anchor="b" anchorCtr="0"/>
          <a:lstStyle>
            <a:lvl1pPr algn="l">
              <a:defRPr sz="700">
                <a:solidFill>
                  <a:schemeClr val="tx1">
                    <a:tint val="75000"/>
                  </a:schemeClr>
                </a:solidFill>
                <a:latin typeface="+mn-lt"/>
              </a:defRPr>
            </a:lvl1pPr>
          </a:lstStyle>
          <a:p>
            <a:endParaRPr lang="en-US" dirty="0"/>
          </a:p>
        </p:txBody>
      </p:sp>
      <p:sp>
        <p:nvSpPr>
          <p:cNvPr id="12" name="Footer Placeholder 5"/>
          <p:cNvSpPr>
            <a:spLocks noGrp="1"/>
          </p:cNvSpPr>
          <p:nvPr>
            <p:ph type="ftr" sz="quarter" idx="3"/>
          </p:nvPr>
        </p:nvSpPr>
        <p:spPr>
          <a:xfrm>
            <a:off x="336880" y="4987786"/>
            <a:ext cx="3990646" cy="103485"/>
          </a:xfrm>
          <a:prstGeom prst="rect">
            <a:avLst/>
          </a:prstGeom>
        </p:spPr>
        <p:txBody>
          <a:bodyPr vert="horz" wrap="square" lIns="0" tIns="0" rIns="0" bIns="0" rtlCol="0" anchor="b" anchorCtr="0"/>
          <a:lstStyle>
            <a:lvl1pPr algn="l">
              <a:defRPr sz="700">
                <a:solidFill>
                  <a:schemeClr val="tx1">
                    <a:tint val="75000"/>
                  </a:schemeClr>
                </a:solidFill>
                <a:latin typeface="+mn-lt"/>
              </a:defRPr>
            </a:lvl1pPr>
          </a:lstStyle>
          <a:p>
            <a:r>
              <a:rPr lang="en-US" dirty="0" smtClean="0"/>
              <a:t>© 2013 Brocade Communications Systems, Inc. Company Proprietary Information</a:t>
            </a:r>
            <a:endParaRPr lang="en-US" dirty="0"/>
          </a:p>
        </p:txBody>
      </p:sp>
      <p:grpSp>
        <p:nvGrpSpPr>
          <p:cNvPr id="15" name="Group 14"/>
          <p:cNvGrpSpPr/>
          <p:nvPr userDrawn="1"/>
        </p:nvGrpSpPr>
        <p:grpSpPr>
          <a:xfrm>
            <a:off x="3" y="-1"/>
            <a:ext cx="136523" cy="5076827"/>
            <a:chOff x="2" y="-1"/>
            <a:chExt cx="136523" cy="5076827"/>
          </a:xfrm>
        </p:grpSpPr>
        <p:sp>
          <p:nvSpPr>
            <p:cNvPr id="18" name="Rectangle 7"/>
            <p:cNvSpPr>
              <a:spLocks noChangeArrowheads="1"/>
            </p:cNvSpPr>
            <p:nvPr userDrawn="1"/>
          </p:nvSpPr>
          <p:spPr bwMode="gray">
            <a:xfrm>
              <a:off x="2" y="-1"/>
              <a:ext cx="136523" cy="1135064"/>
            </a:xfrm>
            <a:prstGeom prst="rect">
              <a:avLst/>
            </a:prstGeom>
            <a:gradFill flip="none" rotWithShape="1">
              <a:gsLst>
                <a:gs pos="0">
                  <a:srgbClr val="DA5800"/>
                </a:gs>
                <a:gs pos="50000">
                  <a:srgbClr val="FF6600"/>
                </a:gs>
                <a:gs pos="100000">
                  <a:srgbClr val="FF9933"/>
                </a:gs>
              </a:gsLst>
              <a:lin ang="18900000" scaled="1"/>
              <a:tileRect/>
            </a:gradFill>
            <a:ln w="9525">
              <a:noFill/>
              <a:miter lim="800000"/>
              <a:headEnd/>
              <a:tailEnd/>
            </a:ln>
          </p:spPr>
          <p:txBody>
            <a:bodyPr vert="horz" wrap="square" lIns="91440" tIns="45720" rIns="91440" bIns="45720" numCol="1" anchor="t" anchorCtr="0" compatLnSpc="1">
              <a:prstTxWarp prst="textNoShape">
                <a:avLst/>
              </a:prstTxWarp>
            </a:bodyPr>
            <a:lstStyle/>
            <a:p>
              <a:pPr lvl="0"/>
              <a:endParaRPr lang="en-US" dirty="0"/>
            </a:p>
          </p:txBody>
        </p:sp>
        <p:sp>
          <p:nvSpPr>
            <p:cNvPr id="20" name="Rectangle 16"/>
            <p:cNvSpPr>
              <a:spLocks noChangeArrowheads="1"/>
            </p:cNvSpPr>
            <p:nvPr userDrawn="1"/>
          </p:nvSpPr>
          <p:spPr bwMode="gray">
            <a:xfrm>
              <a:off x="1146" y="1201738"/>
              <a:ext cx="135379" cy="3875088"/>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298" rtl="0" eaLnBrk="1" latinLnBrk="0" hangingPunct="1">
                <a:lnSpc>
                  <a:spcPct val="75000"/>
                </a:lnSpc>
              </a:pPr>
              <a:endParaRPr lang="en-US" sz="1800" kern="1200" dirty="0">
                <a:solidFill>
                  <a:schemeClr val="bg1"/>
                </a:solidFill>
                <a:latin typeface="+mn-lt"/>
                <a:ea typeface="+mn-ea"/>
                <a:cs typeface="+mn-cs"/>
              </a:endParaRPr>
            </a:p>
          </p:txBody>
        </p:sp>
      </p:grpSp>
      <p:sp>
        <p:nvSpPr>
          <p:cNvPr id="14" name="Slide Number Placeholder 6"/>
          <p:cNvSpPr>
            <a:spLocks noGrp="1"/>
          </p:cNvSpPr>
          <p:nvPr>
            <p:ph type="sldNum" sz="quarter" idx="4"/>
          </p:nvPr>
        </p:nvSpPr>
        <p:spPr>
          <a:xfrm>
            <a:off x="7766743" y="4979473"/>
            <a:ext cx="256801" cy="116425"/>
          </a:xfrm>
          <a:prstGeom prst="rect">
            <a:avLst/>
          </a:prstGeom>
        </p:spPr>
        <p:txBody>
          <a:bodyPr vert="horz" wrap="square" lIns="0" tIns="0" rIns="0" bIns="0" rtlCol="0" anchor="b" anchorCtr="0"/>
          <a:lstStyle>
            <a:lvl1pPr algn="r">
              <a:defRPr sz="800">
                <a:solidFill>
                  <a:schemeClr val="tx1">
                    <a:tint val="75000"/>
                  </a:schemeClr>
                </a:solidFill>
                <a:latin typeface="+mn-lt"/>
              </a:defRPr>
            </a:lvl1pPr>
          </a:lstStyle>
          <a:p>
            <a:fld id="{7BCC8D0D-EAEC-449D-9161-023DFF90F2E2}" type="slidenum">
              <a:rPr lang="en-US" smtClean="0"/>
              <a:pPr/>
              <a:t>‹#›</a:t>
            </a:fld>
            <a:endParaRPr lang="en-US" dirty="0"/>
          </a:p>
        </p:txBody>
      </p:sp>
      <p:pic>
        <p:nvPicPr>
          <p:cNvPr id="16" name="Picture 2" descr="C:\Users\jheuser\Desktop\VyattaPowerPoint\Vyatta-Logos\Vyatta-4c-wBrocade.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237220" y="4851696"/>
            <a:ext cx="861836" cy="24414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Big Idea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342901" y="1389378"/>
            <a:ext cx="8164513" cy="1089517"/>
          </a:xfrm>
        </p:spPr>
        <p:txBody>
          <a:bodyPr anchor="ctr"/>
          <a:lstStyle>
            <a:lvl1pPr algn="ctr">
              <a:lnSpc>
                <a:spcPct val="90000"/>
              </a:lnSpc>
              <a:defRPr sz="7200" b="0" cap="all">
                <a:solidFill>
                  <a:schemeClr val="bg2"/>
                </a:solidFill>
              </a:defRPr>
            </a:lvl1pPr>
          </a:lstStyle>
          <a:p>
            <a:r>
              <a:rPr lang="en-US" dirty="0" smtClean="0"/>
              <a:t>CLICK TO EDIT</a:t>
            </a:r>
            <a:endParaRPr lang="en-US" dirty="0"/>
          </a:p>
        </p:txBody>
      </p:sp>
      <p:sp>
        <p:nvSpPr>
          <p:cNvPr id="12" name="Text Placeholder 2"/>
          <p:cNvSpPr>
            <a:spLocks noGrp="1"/>
          </p:cNvSpPr>
          <p:nvPr>
            <p:ph type="body" idx="10" hasCustomPrompt="1"/>
          </p:nvPr>
        </p:nvSpPr>
        <p:spPr>
          <a:xfrm>
            <a:off x="342899" y="2729085"/>
            <a:ext cx="8164514" cy="443186"/>
          </a:xfrm>
        </p:spPr>
        <p:txBody>
          <a:bodyPr anchor="t"/>
          <a:lstStyle>
            <a:lvl1pPr marL="0" indent="0" algn="ctr">
              <a:buNone/>
              <a:defRPr sz="2400">
                <a:solidFill>
                  <a:schemeClr val="tx1"/>
                </a:solidFill>
                <a:latin typeface="+mn-lt"/>
              </a:defRPr>
            </a:lvl1pPr>
            <a:lvl2pPr marL="457149" indent="0">
              <a:buNone/>
              <a:defRPr sz="1800">
                <a:solidFill>
                  <a:schemeClr val="tx1">
                    <a:tint val="75000"/>
                  </a:schemeClr>
                </a:solidFill>
              </a:defRPr>
            </a:lvl2pPr>
            <a:lvl3pPr marL="914298" indent="0">
              <a:buNone/>
              <a:defRPr sz="1600">
                <a:solidFill>
                  <a:schemeClr val="tx1">
                    <a:tint val="75000"/>
                  </a:schemeClr>
                </a:solidFill>
              </a:defRPr>
            </a:lvl3pPr>
            <a:lvl4pPr marL="1371446" indent="0">
              <a:buNone/>
              <a:defRPr sz="1400">
                <a:solidFill>
                  <a:schemeClr val="tx1">
                    <a:tint val="75000"/>
                  </a:schemeClr>
                </a:solidFill>
              </a:defRPr>
            </a:lvl4pPr>
            <a:lvl5pPr marL="1828595" indent="0">
              <a:buNone/>
              <a:defRPr sz="1400">
                <a:solidFill>
                  <a:schemeClr val="tx1">
                    <a:tint val="75000"/>
                  </a:schemeClr>
                </a:solidFill>
              </a:defRPr>
            </a:lvl5pPr>
            <a:lvl6pPr marL="2285744" indent="0">
              <a:buNone/>
              <a:defRPr sz="1400">
                <a:solidFill>
                  <a:schemeClr val="tx1">
                    <a:tint val="75000"/>
                  </a:schemeClr>
                </a:solidFill>
              </a:defRPr>
            </a:lvl6pPr>
            <a:lvl7pPr marL="2742893" indent="0">
              <a:buNone/>
              <a:defRPr sz="1400">
                <a:solidFill>
                  <a:schemeClr val="tx1">
                    <a:tint val="75000"/>
                  </a:schemeClr>
                </a:solidFill>
              </a:defRPr>
            </a:lvl7pPr>
            <a:lvl8pPr marL="3200042" indent="0">
              <a:buNone/>
              <a:defRPr sz="1400">
                <a:solidFill>
                  <a:schemeClr val="tx1">
                    <a:tint val="75000"/>
                  </a:schemeClr>
                </a:solidFill>
              </a:defRPr>
            </a:lvl8pPr>
            <a:lvl9pPr marL="3657190" indent="0">
              <a:buNone/>
              <a:defRPr sz="1400">
                <a:solidFill>
                  <a:schemeClr val="tx1">
                    <a:tint val="75000"/>
                  </a:schemeClr>
                </a:solidFill>
              </a:defRPr>
            </a:lvl9pPr>
          </a:lstStyle>
          <a:p>
            <a:pPr lvl="0"/>
            <a:r>
              <a:rPr lang="en-US" dirty="0" smtClean="0"/>
              <a:t>Subhead</a:t>
            </a:r>
          </a:p>
        </p:txBody>
      </p:sp>
      <p:sp>
        <p:nvSpPr>
          <p:cNvPr id="14" name="Date Placeholder 4"/>
          <p:cNvSpPr>
            <a:spLocks noGrp="1"/>
          </p:cNvSpPr>
          <p:nvPr>
            <p:ph type="dt" sz="half" idx="2"/>
          </p:nvPr>
        </p:nvSpPr>
        <p:spPr>
          <a:xfrm>
            <a:off x="4479926" y="4973341"/>
            <a:ext cx="1089323" cy="116426"/>
          </a:xfrm>
          <a:prstGeom prst="rect">
            <a:avLst/>
          </a:prstGeom>
        </p:spPr>
        <p:txBody>
          <a:bodyPr vert="horz" wrap="square" lIns="0" tIns="0" rIns="0" bIns="0" rtlCol="0" anchor="b" anchorCtr="0"/>
          <a:lstStyle>
            <a:lvl1pPr algn="l">
              <a:defRPr sz="700">
                <a:solidFill>
                  <a:schemeClr val="tx1">
                    <a:tint val="75000"/>
                  </a:schemeClr>
                </a:solidFill>
                <a:latin typeface="+mn-lt"/>
              </a:defRPr>
            </a:lvl1pPr>
          </a:lstStyle>
          <a:p>
            <a:endParaRPr lang="en-US" dirty="0"/>
          </a:p>
        </p:txBody>
      </p:sp>
      <p:sp>
        <p:nvSpPr>
          <p:cNvPr id="22" name="Footer Placeholder 5"/>
          <p:cNvSpPr>
            <a:spLocks noGrp="1"/>
          </p:cNvSpPr>
          <p:nvPr>
            <p:ph type="ftr" sz="quarter" idx="3"/>
          </p:nvPr>
        </p:nvSpPr>
        <p:spPr>
          <a:xfrm>
            <a:off x="336880" y="4987786"/>
            <a:ext cx="3990646" cy="103485"/>
          </a:xfrm>
          <a:prstGeom prst="rect">
            <a:avLst/>
          </a:prstGeom>
        </p:spPr>
        <p:txBody>
          <a:bodyPr vert="horz" wrap="square" lIns="0" tIns="0" rIns="0" bIns="0" rtlCol="0" anchor="b" anchorCtr="0"/>
          <a:lstStyle>
            <a:lvl1pPr algn="l">
              <a:defRPr sz="700">
                <a:solidFill>
                  <a:schemeClr val="tx1">
                    <a:tint val="75000"/>
                  </a:schemeClr>
                </a:solidFill>
                <a:latin typeface="+mn-lt"/>
              </a:defRPr>
            </a:lvl1pPr>
          </a:lstStyle>
          <a:p>
            <a:r>
              <a:rPr lang="en-US" dirty="0" smtClean="0"/>
              <a:t>© 2013 Brocade Communications Systems, Inc. Company Proprietary Information</a:t>
            </a:r>
            <a:endParaRPr lang="en-US" dirty="0"/>
          </a:p>
        </p:txBody>
      </p:sp>
      <p:grpSp>
        <p:nvGrpSpPr>
          <p:cNvPr id="2" name="Group 1"/>
          <p:cNvGrpSpPr/>
          <p:nvPr userDrawn="1"/>
        </p:nvGrpSpPr>
        <p:grpSpPr>
          <a:xfrm>
            <a:off x="3" y="-1"/>
            <a:ext cx="136523" cy="5076827"/>
            <a:chOff x="2" y="-1"/>
            <a:chExt cx="136523" cy="5076827"/>
          </a:xfrm>
        </p:grpSpPr>
        <p:sp>
          <p:nvSpPr>
            <p:cNvPr id="20" name="Rectangle 7"/>
            <p:cNvSpPr>
              <a:spLocks noChangeArrowheads="1"/>
            </p:cNvSpPr>
            <p:nvPr userDrawn="1"/>
          </p:nvSpPr>
          <p:spPr bwMode="gray">
            <a:xfrm>
              <a:off x="2" y="-1"/>
              <a:ext cx="136523" cy="1135064"/>
            </a:xfrm>
            <a:prstGeom prst="rect">
              <a:avLst/>
            </a:prstGeom>
            <a:gradFill flip="none" rotWithShape="1">
              <a:gsLst>
                <a:gs pos="0">
                  <a:srgbClr val="DA5800"/>
                </a:gs>
                <a:gs pos="50000">
                  <a:srgbClr val="FF6600"/>
                </a:gs>
                <a:gs pos="100000">
                  <a:srgbClr val="FF9933"/>
                </a:gs>
              </a:gsLst>
              <a:lin ang="18900000" scaled="1"/>
              <a:tileRect/>
            </a:gradFill>
            <a:ln w="9525">
              <a:noFill/>
              <a:miter lim="800000"/>
              <a:headEnd/>
              <a:tailEnd/>
            </a:ln>
          </p:spPr>
          <p:txBody>
            <a:bodyPr vert="horz" wrap="square" lIns="91440" tIns="45720" rIns="91440" bIns="45720" numCol="1" anchor="t" anchorCtr="0" compatLnSpc="1">
              <a:prstTxWarp prst="textNoShape">
                <a:avLst/>
              </a:prstTxWarp>
            </a:bodyPr>
            <a:lstStyle/>
            <a:p>
              <a:pPr lvl="0"/>
              <a:endParaRPr lang="en-US" dirty="0"/>
            </a:p>
          </p:txBody>
        </p:sp>
        <p:sp>
          <p:nvSpPr>
            <p:cNvPr id="21" name="Rectangle 16"/>
            <p:cNvSpPr>
              <a:spLocks noChangeArrowheads="1"/>
            </p:cNvSpPr>
            <p:nvPr userDrawn="1"/>
          </p:nvSpPr>
          <p:spPr bwMode="gray">
            <a:xfrm>
              <a:off x="1146" y="1201738"/>
              <a:ext cx="135379" cy="3875088"/>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298" rtl="0" eaLnBrk="1" latinLnBrk="0" hangingPunct="1">
                <a:lnSpc>
                  <a:spcPct val="75000"/>
                </a:lnSpc>
              </a:pPr>
              <a:endParaRPr lang="en-US" sz="1800" kern="1200" dirty="0">
                <a:solidFill>
                  <a:schemeClr val="bg1"/>
                </a:solidFill>
                <a:latin typeface="+mn-lt"/>
                <a:ea typeface="+mn-ea"/>
                <a:cs typeface="+mn-cs"/>
              </a:endParaRPr>
            </a:p>
          </p:txBody>
        </p:sp>
      </p:grpSp>
      <p:sp>
        <p:nvSpPr>
          <p:cNvPr id="17" name="Slide Number Placeholder 6"/>
          <p:cNvSpPr>
            <a:spLocks noGrp="1"/>
          </p:cNvSpPr>
          <p:nvPr>
            <p:ph type="sldNum" sz="quarter" idx="4"/>
          </p:nvPr>
        </p:nvSpPr>
        <p:spPr>
          <a:xfrm>
            <a:off x="7766743" y="4979473"/>
            <a:ext cx="256801" cy="116425"/>
          </a:xfrm>
          <a:prstGeom prst="rect">
            <a:avLst/>
          </a:prstGeom>
        </p:spPr>
        <p:txBody>
          <a:bodyPr vert="horz" wrap="square" lIns="0" tIns="0" rIns="0" bIns="0" rtlCol="0" anchor="b" anchorCtr="0"/>
          <a:lstStyle>
            <a:lvl1pPr algn="r">
              <a:defRPr sz="800">
                <a:solidFill>
                  <a:schemeClr val="tx1">
                    <a:tint val="75000"/>
                  </a:schemeClr>
                </a:solidFill>
                <a:latin typeface="+mn-lt"/>
              </a:defRPr>
            </a:lvl1pPr>
          </a:lstStyle>
          <a:p>
            <a:fld id="{7BCC8D0D-EAEC-449D-9161-023DFF90F2E2}" type="slidenum">
              <a:rPr lang="en-US" smtClean="0"/>
              <a:pPr/>
              <a:t>‹#›</a:t>
            </a:fld>
            <a:endParaRPr lang="en-US" dirty="0"/>
          </a:p>
        </p:txBody>
      </p:sp>
      <p:pic>
        <p:nvPicPr>
          <p:cNvPr id="18" name="Picture 2" descr="C:\Users\jheuser\Desktop\VyattaPowerPoint\Vyatta-Logos\Vyatta-4c-wBrocade.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237220" y="4851696"/>
            <a:ext cx="861836" cy="24414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2_Chapter Slide">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50031" y="1258343"/>
            <a:ext cx="8200232" cy="472425"/>
          </a:xfrm>
        </p:spPr>
        <p:txBody>
          <a:bodyPr/>
          <a:lstStyle>
            <a:lvl1pPr>
              <a:lnSpc>
                <a:spcPct val="95000"/>
              </a:lnSpc>
              <a:defRPr sz="2600">
                <a:solidFill>
                  <a:schemeClr val="bg2"/>
                </a:solidFill>
              </a:defRPr>
            </a:lvl1pPr>
          </a:lstStyle>
          <a:p>
            <a:r>
              <a:rPr lang="en-US" dirty="0" smtClean="0"/>
              <a:t>Chapter Slide Head</a:t>
            </a:r>
            <a:endParaRPr lang="en-US" dirty="0"/>
          </a:p>
        </p:txBody>
      </p:sp>
      <p:sp>
        <p:nvSpPr>
          <p:cNvPr id="10" name="Picture Placeholder 9"/>
          <p:cNvSpPr>
            <a:spLocks noGrp="1"/>
          </p:cNvSpPr>
          <p:nvPr>
            <p:ph type="pic" sz="quarter" idx="10"/>
          </p:nvPr>
        </p:nvSpPr>
        <p:spPr bwMode="gray">
          <a:xfrm>
            <a:off x="1" y="2196129"/>
            <a:ext cx="8450262" cy="384709"/>
          </a:xfrm>
          <a:solidFill>
            <a:schemeClr val="tx2">
              <a:lumMod val="20000"/>
              <a:lumOff val="80000"/>
            </a:schemeClr>
          </a:solidFill>
        </p:spPr>
        <p:txBody>
          <a:bodyPr/>
          <a:lstStyle>
            <a:lvl1pPr>
              <a:defRPr/>
            </a:lvl1pPr>
          </a:lstStyle>
          <a:p>
            <a:r>
              <a:rPr lang="en-US" smtClean="0"/>
              <a:t>Click icon to add picture</a:t>
            </a:r>
            <a:endParaRPr lang="en-US" dirty="0"/>
          </a:p>
        </p:txBody>
      </p:sp>
      <p:sp>
        <p:nvSpPr>
          <p:cNvPr id="12" name="Text Placeholder 2"/>
          <p:cNvSpPr>
            <a:spLocks noGrp="1"/>
          </p:cNvSpPr>
          <p:nvPr>
            <p:ph type="body" idx="11" hasCustomPrompt="1"/>
          </p:nvPr>
        </p:nvSpPr>
        <p:spPr>
          <a:xfrm>
            <a:off x="252645" y="1692893"/>
            <a:ext cx="8197619" cy="384709"/>
          </a:xfrm>
        </p:spPr>
        <p:txBody>
          <a:bodyPr anchor="t"/>
          <a:lstStyle>
            <a:lvl1pPr marL="0" indent="0">
              <a:lnSpc>
                <a:spcPct val="95000"/>
              </a:lnSpc>
              <a:buNone/>
              <a:defRPr sz="2000">
                <a:solidFill>
                  <a:schemeClr val="tx1"/>
                </a:solidFill>
                <a:latin typeface="+mn-lt"/>
              </a:defRPr>
            </a:lvl1pPr>
            <a:lvl2pPr marL="457149" indent="0">
              <a:buNone/>
              <a:defRPr sz="1800">
                <a:solidFill>
                  <a:schemeClr val="tx1">
                    <a:tint val="75000"/>
                  </a:schemeClr>
                </a:solidFill>
              </a:defRPr>
            </a:lvl2pPr>
            <a:lvl3pPr marL="914298" indent="0">
              <a:buNone/>
              <a:defRPr sz="1600">
                <a:solidFill>
                  <a:schemeClr val="tx1">
                    <a:tint val="75000"/>
                  </a:schemeClr>
                </a:solidFill>
              </a:defRPr>
            </a:lvl3pPr>
            <a:lvl4pPr marL="1371446" indent="0">
              <a:buNone/>
              <a:defRPr sz="1400">
                <a:solidFill>
                  <a:schemeClr val="tx1">
                    <a:tint val="75000"/>
                  </a:schemeClr>
                </a:solidFill>
              </a:defRPr>
            </a:lvl4pPr>
            <a:lvl5pPr marL="1828595" indent="0">
              <a:buNone/>
              <a:defRPr sz="1400">
                <a:solidFill>
                  <a:schemeClr val="tx1">
                    <a:tint val="75000"/>
                  </a:schemeClr>
                </a:solidFill>
              </a:defRPr>
            </a:lvl5pPr>
            <a:lvl6pPr marL="2285744" indent="0">
              <a:buNone/>
              <a:defRPr sz="1400">
                <a:solidFill>
                  <a:schemeClr val="tx1">
                    <a:tint val="75000"/>
                  </a:schemeClr>
                </a:solidFill>
              </a:defRPr>
            </a:lvl6pPr>
            <a:lvl7pPr marL="2742893" indent="0">
              <a:buNone/>
              <a:defRPr sz="1400">
                <a:solidFill>
                  <a:schemeClr val="tx1">
                    <a:tint val="75000"/>
                  </a:schemeClr>
                </a:solidFill>
              </a:defRPr>
            </a:lvl7pPr>
            <a:lvl8pPr marL="3200042" indent="0">
              <a:buNone/>
              <a:defRPr sz="1400">
                <a:solidFill>
                  <a:schemeClr val="tx1">
                    <a:tint val="75000"/>
                  </a:schemeClr>
                </a:solidFill>
              </a:defRPr>
            </a:lvl8pPr>
            <a:lvl9pPr marL="3657190" indent="0">
              <a:buNone/>
              <a:defRPr sz="1400">
                <a:solidFill>
                  <a:schemeClr val="tx1">
                    <a:tint val="75000"/>
                  </a:schemeClr>
                </a:solidFill>
              </a:defRPr>
            </a:lvl9pPr>
          </a:lstStyle>
          <a:p>
            <a:pPr lvl="0"/>
            <a:r>
              <a:rPr lang="en-US" dirty="0" smtClean="0"/>
              <a:t>Subhead</a:t>
            </a:r>
          </a:p>
        </p:txBody>
      </p:sp>
      <p:sp>
        <p:nvSpPr>
          <p:cNvPr id="13" name="Date Placeholder 4"/>
          <p:cNvSpPr>
            <a:spLocks noGrp="1"/>
          </p:cNvSpPr>
          <p:nvPr>
            <p:ph type="dt" sz="half" idx="2"/>
          </p:nvPr>
        </p:nvSpPr>
        <p:spPr>
          <a:xfrm>
            <a:off x="4479926" y="4973341"/>
            <a:ext cx="1089323" cy="116426"/>
          </a:xfrm>
          <a:prstGeom prst="rect">
            <a:avLst/>
          </a:prstGeom>
        </p:spPr>
        <p:txBody>
          <a:bodyPr vert="horz" wrap="square" lIns="0" tIns="0" rIns="0" bIns="0" rtlCol="0" anchor="b" anchorCtr="0"/>
          <a:lstStyle>
            <a:lvl1pPr algn="l">
              <a:defRPr sz="700">
                <a:solidFill>
                  <a:schemeClr val="tx1">
                    <a:tint val="75000"/>
                  </a:schemeClr>
                </a:solidFill>
                <a:latin typeface="+mn-lt"/>
              </a:defRPr>
            </a:lvl1pPr>
          </a:lstStyle>
          <a:p>
            <a:endParaRPr lang="en-US" dirty="0"/>
          </a:p>
        </p:txBody>
      </p:sp>
      <p:sp>
        <p:nvSpPr>
          <p:cNvPr id="15" name="Footer Placeholder 5"/>
          <p:cNvSpPr>
            <a:spLocks noGrp="1"/>
          </p:cNvSpPr>
          <p:nvPr>
            <p:ph type="ftr" sz="quarter" idx="3"/>
          </p:nvPr>
        </p:nvSpPr>
        <p:spPr>
          <a:xfrm>
            <a:off x="336880" y="4987786"/>
            <a:ext cx="3990646" cy="103485"/>
          </a:xfrm>
          <a:prstGeom prst="rect">
            <a:avLst/>
          </a:prstGeom>
        </p:spPr>
        <p:txBody>
          <a:bodyPr vert="horz" wrap="square" lIns="0" tIns="0" rIns="0" bIns="0" rtlCol="0" anchor="b" anchorCtr="0"/>
          <a:lstStyle>
            <a:lvl1pPr algn="l">
              <a:defRPr sz="700">
                <a:solidFill>
                  <a:schemeClr val="tx1">
                    <a:tint val="75000"/>
                  </a:schemeClr>
                </a:solidFill>
                <a:latin typeface="+mn-lt"/>
              </a:defRPr>
            </a:lvl1pPr>
          </a:lstStyle>
          <a:p>
            <a:r>
              <a:rPr lang="en-US" smtClean="0"/>
              <a:t>© 2013 Brocade Communications Systems, Inc. CONFIDENTIAL—For Internal Use Only</a:t>
            </a:r>
            <a:endParaRPr lang="en-US" dirty="0"/>
          </a:p>
        </p:txBody>
      </p:sp>
      <p:sp>
        <p:nvSpPr>
          <p:cNvPr id="21" name="Slide Number Placeholder 6"/>
          <p:cNvSpPr>
            <a:spLocks noGrp="1"/>
          </p:cNvSpPr>
          <p:nvPr>
            <p:ph type="sldNum" sz="quarter" idx="4"/>
          </p:nvPr>
        </p:nvSpPr>
        <p:spPr>
          <a:xfrm>
            <a:off x="7766743" y="4979473"/>
            <a:ext cx="256801" cy="116425"/>
          </a:xfrm>
          <a:prstGeom prst="rect">
            <a:avLst/>
          </a:prstGeom>
        </p:spPr>
        <p:txBody>
          <a:bodyPr vert="horz" wrap="square" lIns="0" tIns="0" rIns="0" bIns="0" rtlCol="0" anchor="b" anchorCtr="0"/>
          <a:lstStyle>
            <a:lvl1pPr algn="r">
              <a:defRPr sz="800">
                <a:solidFill>
                  <a:schemeClr val="tx1">
                    <a:tint val="75000"/>
                  </a:schemeClr>
                </a:solidFill>
                <a:latin typeface="+mn-lt"/>
              </a:defRPr>
            </a:lvl1pPr>
          </a:lstStyle>
          <a:p>
            <a:fld id="{7BCC8D0D-EAEC-449D-9161-023DFF90F2E2}" type="slidenum">
              <a:rPr lang="en-US" smtClean="0"/>
              <a:pPr/>
              <a:t>‹#›</a:t>
            </a:fld>
            <a:endParaRPr lang="en-US" dirty="0"/>
          </a:p>
        </p:txBody>
      </p:sp>
      <p:sp>
        <p:nvSpPr>
          <p:cNvPr id="16" name="Rectangle 20"/>
          <p:cNvSpPr>
            <a:spLocks noChangeArrowheads="1"/>
          </p:cNvSpPr>
          <p:nvPr userDrawn="1"/>
        </p:nvSpPr>
        <p:spPr bwMode="gray">
          <a:xfrm flipH="1">
            <a:off x="8507414" y="2195352"/>
            <a:ext cx="636586" cy="2457646"/>
          </a:xfrm>
          <a:prstGeom prst="rect">
            <a:avLst/>
          </a:prstGeom>
          <a:gradFill flip="none" rotWithShape="1">
            <a:gsLst>
              <a:gs pos="0">
                <a:srgbClr val="DA5800"/>
              </a:gs>
              <a:gs pos="50000">
                <a:srgbClr val="FF6600"/>
              </a:gs>
              <a:gs pos="100000">
                <a:srgbClr val="FF9933"/>
              </a:gs>
            </a:gsLst>
            <a:lin ang="18900000" scaled="1"/>
            <a:tileRect/>
          </a:gradFill>
          <a:ln w="9525">
            <a:noFill/>
            <a:miter lim="800000"/>
            <a:headEnd/>
            <a:tailEnd/>
          </a:ln>
        </p:spPr>
        <p:txBody>
          <a:bodyPr vert="horz" wrap="square" lIns="91430" tIns="45714" rIns="91430" bIns="45714" numCol="1" anchor="t" anchorCtr="0" compatLnSpc="1">
            <a:prstTxWarp prst="textNoShape">
              <a:avLst/>
            </a:prstTxWarp>
          </a:bodyPr>
          <a:lstStyle/>
          <a:p>
            <a:pPr marL="0" algn="l" defTabSz="914298" rtl="0" eaLnBrk="1" latinLnBrk="0" hangingPunct="1"/>
            <a:endParaRPr lang="en-US" sz="1800" kern="1200" dirty="0">
              <a:solidFill>
                <a:schemeClr val="tx1"/>
              </a:solidFill>
              <a:latin typeface="+mn-lt"/>
              <a:ea typeface="+mn-ea"/>
              <a:cs typeface="+mn-cs"/>
            </a:endParaRPr>
          </a:p>
        </p:txBody>
      </p:sp>
      <p:pic>
        <p:nvPicPr>
          <p:cNvPr id="19" name="Picture 2" descr="C:\Users\jheuser\Desktop\VyattaPowerPoint\Vyatta-Logos\Vyatta-4c-wBrocade.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237220" y="4851696"/>
            <a:ext cx="861836" cy="2441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1688501"/>
      </p:ext>
    </p:extLst>
  </p:cSld>
  <p:clrMapOvr>
    <a:masterClrMapping/>
  </p:clrMapOvr>
  <p:transition advClick="0" advTm="3000">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ADBD17A-4117-4E04-884B-D9D2926FCBDB}" type="datetime1">
              <a:rPr lang="en-US" smtClean="0"/>
              <a:t>3/21/2013</a:t>
            </a:fld>
            <a:endParaRPr lang="en-US"/>
          </a:p>
        </p:txBody>
      </p:sp>
      <p:sp>
        <p:nvSpPr>
          <p:cNvPr id="5" name="Footer Placeholder 4"/>
          <p:cNvSpPr>
            <a:spLocks noGrp="1"/>
          </p:cNvSpPr>
          <p:nvPr>
            <p:ph type="ftr" sz="quarter" idx="11"/>
          </p:nvPr>
        </p:nvSpPr>
        <p:spPr/>
        <p:txBody>
          <a:bodyPr/>
          <a:lstStyle/>
          <a:p>
            <a:r>
              <a:rPr lang="en-US" smtClean="0"/>
              <a:t>© 2013 Brocade Communications Systems, Inc. CONFIDENTIAL—For Internal Use Only</a:t>
            </a:r>
            <a:endParaRPr lang="en-US"/>
          </a:p>
        </p:txBody>
      </p:sp>
      <p:sp>
        <p:nvSpPr>
          <p:cNvPr id="6" name="Slide Number Placeholder 5"/>
          <p:cNvSpPr>
            <a:spLocks noGrp="1"/>
          </p:cNvSpPr>
          <p:nvPr>
            <p:ph type="sldNum" sz="quarter" idx="12"/>
          </p:nvPr>
        </p:nvSpPr>
        <p:spPr/>
        <p:txBody>
          <a:bodyPr/>
          <a:lstStyle/>
          <a:p>
            <a:fld id="{AB52AEF9-90EE-E74F-9846-F5A8B63713BB}" type="slidenum">
              <a:rPr lang="en-US" smtClean="0"/>
              <a:t>‹#›</a:t>
            </a:fld>
            <a:endParaRPr lang="en-US"/>
          </a:p>
        </p:txBody>
      </p:sp>
    </p:spTree>
    <p:extLst>
      <p:ext uri="{BB962C8B-B14F-4D97-AF65-F5344CB8AC3E}">
        <p14:creationId xmlns:p14="http://schemas.microsoft.com/office/powerpoint/2010/main" val="354987163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Only w/ Subhead">
    <p:spTree>
      <p:nvGrpSpPr>
        <p:cNvPr id="1" name=""/>
        <p:cNvGrpSpPr/>
        <p:nvPr/>
      </p:nvGrpSpPr>
      <p:grpSpPr>
        <a:xfrm>
          <a:off x="0" y="0"/>
          <a:ext cx="0" cy="0"/>
          <a:chOff x="0" y="0"/>
          <a:chExt cx="0" cy="0"/>
        </a:xfrm>
      </p:grpSpPr>
      <p:sp>
        <p:nvSpPr>
          <p:cNvPr id="4" name="Title Placeholder 1"/>
          <p:cNvSpPr>
            <a:spLocks noGrp="1"/>
          </p:cNvSpPr>
          <p:nvPr>
            <p:ph type="title" hasCustomPrompt="1"/>
          </p:nvPr>
        </p:nvSpPr>
        <p:spPr>
          <a:xfrm>
            <a:off x="531540" y="505447"/>
            <a:ext cx="8084636" cy="458575"/>
          </a:xfrm>
          <a:prstGeom prst="rect">
            <a:avLst/>
          </a:prstGeom>
        </p:spPr>
        <p:txBody>
          <a:bodyPr vert="horz" lIns="91430" tIns="45714" rIns="91430" bIns="45714" rtlCol="0" anchor="b">
            <a:spAutoFit/>
          </a:bodyPr>
          <a:lstStyle>
            <a:lvl1pPr marL="0" algn="l" defTabSz="914298" rtl="0" eaLnBrk="1" latinLnBrk="0" hangingPunct="1">
              <a:lnSpc>
                <a:spcPct val="85000"/>
              </a:lnSpc>
              <a:spcBef>
                <a:spcPct val="0"/>
              </a:spcBef>
              <a:buNone/>
              <a:defRPr lang="en-US" sz="2800" kern="1200" spc="-10" dirty="0">
                <a:solidFill>
                  <a:schemeClr val="bg1"/>
                </a:solidFill>
                <a:latin typeface="Franklin Gothic Medium" pitchFamily="34" charset="0"/>
                <a:ea typeface="+mn-ea"/>
                <a:cs typeface="+mn-cs"/>
              </a:defRPr>
            </a:lvl1pPr>
          </a:lstStyle>
          <a:p>
            <a:r>
              <a:rPr lang="en-US" dirty="0" smtClean="0"/>
              <a:t>Head</a:t>
            </a:r>
            <a:endParaRPr lang="en-US" dirty="0"/>
          </a:p>
        </p:txBody>
      </p:sp>
      <p:sp>
        <p:nvSpPr>
          <p:cNvPr id="3" name="Text Placeholder 4"/>
          <p:cNvSpPr>
            <a:spLocks noGrp="1"/>
          </p:cNvSpPr>
          <p:nvPr>
            <p:ph type="body" sz="quarter" idx="10" hasCustomPrompt="1"/>
          </p:nvPr>
        </p:nvSpPr>
        <p:spPr>
          <a:xfrm>
            <a:off x="531540" y="918310"/>
            <a:ext cx="8084636" cy="384709"/>
          </a:xfrm>
          <a:prstGeom prst="rect">
            <a:avLst/>
          </a:prstGeom>
          <a:noFill/>
        </p:spPr>
        <p:txBody>
          <a:bodyPr vert="horz" lIns="91430" tIns="45714" rIns="91430" bIns="45714" rtlCol="0">
            <a:spAutoFit/>
          </a:bodyPr>
          <a:lstStyle>
            <a:lvl1pPr marL="0" algn="l" defTabSz="914298" rtl="0" eaLnBrk="1" latinLnBrk="0" hangingPunct="1">
              <a:buNone/>
              <a:defRPr lang="en-US" sz="2000" kern="1200" spc="-10" dirty="0" smtClean="0">
                <a:solidFill>
                  <a:schemeClr val="bg2"/>
                </a:solidFill>
                <a:latin typeface="Franklin Gothic Medium" pitchFamily="34" charset="0"/>
                <a:ea typeface="+mn-ea"/>
                <a:cs typeface="+mn-cs"/>
              </a:defRPr>
            </a:lvl1pPr>
          </a:lstStyle>
          <a:p>
            <a:pPr marL="0" lvl="0" indent="-228574" algn="l" defTabSz="914298" rtl="0" eaLnBrk="1" latinLnBrk="0" hangingPunct="1">
              <a:lnSpc>
                <a:spcPct val="95000"/>
              </a:lnSpc>
              <a:spcBef>
                <a:spcPts val="1400"/>
              </a:spcBef>
              <a:spcAft>
                <a:spcPts val="0"/>
              </a:spcAft>
              <a:buClr>
                <a:schemeClr val="bg2"/>
              </a:buClr>
              <a:buFont typeface="Wingdings" pitchFamily="2" charset="2"/>
              <a:buNone/>
            </a:pPr>
            <a:r>
              <a:rPr lang="en-US" dirty="0" smtClean="0"/>
              <a:t>SUBHEAD</a:t>
            </a:r>
          </a:p>
        </p:txBody>
      </p:sp>
      <p:sp>
        <p:nvSpPr>
          <p:cNvPr id="32" name="Date Placeholder 4"/>
          <p:cNvSpPr>
            <a:spLocks noGrp="1"/>
          </p:cNvSpPr>
          <p:nvPr>
            <p:ph type="dt" sz="half" idx="2"/>
          </p:nvPr>
        </p:nvSpPr>
        <p:spPr>
          <a:xfrm>
            <a:off x="641352" y="4902398"/>
            <a:ext cx="654887" cy="117930"/>
          </a:xfrm>
          <a:prstGeom prst="rect">
            <a:avLst/>
          </a:prstGeom>
        </p:spPr>
        <p:txBody>
          <a:bodyPr vert="horz" wrap="square" lIns="0" tIns="0" rIns="0" bIns="0" rtlCol="0" anchor="b" anchorCtr="0"/>
          <a:lstStyle>
            <a:lvl1pPr algn="l">
              <a:lnSpc>
                <a:spcPts val="900"/>
              </a:lnSpc>
              <a:defRPr sz="800">
                <a:solidFill>
                  <a:schemeClr val="tx2">
                    <a:lumMod val="65000"/>
                    <a:lumOff val="35000"/>
                  </a:schemeClr>
                </a:solidFill>
                <a:latin typeface="+mn-lt"/>
              </a:defRPr>
            </a:lvl1pPr>
          </a:lstStyle>
          <a:p>
            <a:fld id="{9D283944-3951-FD48-B23E-89DA692E5C12}" type="datetime1">
              <a:rPr lang="en-US" smtClean="0">
                <a:solidFill>
                  <a:srgbClr val="000000">
                    <a:lumMod val="65000"/>
                    <a:lumOff val="35000"/>
                  </a:srgbClr>
                </a:solidFill>
              </a:rPr>
              <a:pPr/>
              <a:t>3/21/2013</a:t>
            </a:fld>
            <a:endParaRPr lang="en-US" dirty="0" smtClean="0">
              <a:solidFill>
                <a:srgbClr val="000000">
                  <a:lumMod val="65000"/>
                  <a:lumOff val="35000"/>
                </a:srgbClr>
              </a:solidFill>
            </a:endParaRPr>
          </a:p>
        </p:txBody>
      </p:sp>
      <p:sp>
        <p:nvSpPr>
          <p:cNvPr id="34" name="Footer Placeholder 5"/>
          <p:cNvSpPr>
            <a:spLocks noGrp="1"/>
          </p:cNvSpPr>
          <p:nvPr>
            <p:ph type="ftr" sz="quarter" idx="3"/>
          </p:nvPr>
        </p:nvSpPr>
        <p:spPr>
          <a:xfrm>
            <a:off x="3233452" y="4916844"/>
            <a:ext cx="4242391" cy="103485"/>
          </a:xfrm>
          <a:prstGeom prst="rect">
            <a:avLst/>
          </a:prstGeom>
        </p:spPr>
        <p:txBody>
          <a:bodyPr vert="horz" wrap="square" lIns="0" tIns="0" rIns="0" bIns="0" rtlCol="0" anchor="b" anchorCtr="0"/>
          <a:lstStyle>
            <a:lvl1pPr algn="l">
              <a:lnSpc>
                <a:spcPts val="900"/>
              </a:lnSpc>
              <a:defRPr sz="800">
                <a:solidFill>
                  <a:schemeClr val="tx2">
                    <a:lumMod val="65000"/>
                    <a:lumOff val="35000"/>
                  </a:schemeClr>
                </a:solidFill>
                <a:latin typeface="+mn-lt"/>
              </a:defRPr>
            </a:lvl1pPr>
          </a:lstStyle>
          <a:p>
            <a:r>
              <a:rPr lang="en-US" smtClean="0">
                <a:solidFill>
                  <a:srgbClr val="000000">
                    <a:lumMod val="65000"/>
                    <a:lumOff val="35000"/>
                  </a:srgbClr>
                </a:solidFill>
              </a:rPr>
              <a:t>© 2012 Brocade Communications Systems, Inc. CONFIDENTIAL—For Internal Use Only</a:t>
            </a:r>
            <a:endParaRPr lang="en-US" dirty="0">
              <a:solidFill>
                <a:srgbClr val="000000">
                  <a:lumMod val="65000"/>
                  <a:lumOff val="35000"/>
                </a:srgbClr>
              </a:solidFill>
            </a:endParaRPr>
          </a:p>
        </p:txBody>
      </p:sp>
      <p:sp>
        <p:nvSpPr>
          <p:cNvPr id="22" name="Slide Number Placeholder 6"/>
          <p:cNvSpPr>
            <a:spLocks noGrp="1"/>
          </p:cNvSpPr>
          <p:nvPr>
            <p:ph type="sldNum" sz="quarter" idx="4"/>
          </p:nvPr>
        </p:nvSpPr>
        <p:spPr>
          <a:xfrm>
            <a:off x="1302175" y="4905127"/>
            <a:ext cx="196897" cy="112610"/>
          </a:xfrm>
          <a:prstGeom prst="rect">
            <a:avLst/>
          </a:prstGeom>
        </p:spPr>
        <p:txBody>
          <a:bodyPr vert="horz" wrap="square" lIns="0" tIns="0" rIns="0" bIns="0" rtlCol="0" anchor="b" anchorCtr="0"/>
          <a:lstStyle>
            <a:lvl1pPr marL="0" algn="r" defTabSz="914298" rtl="0" eaLnBrk="1" latinLnBrk="0" hangingPunct="1">
              <a:lnSpc>
                <a:spcPts val="900"/>
              </a:lnSpc>
              <a:defRPr lang="en-US" sz="800" kern="1200" smtClean="0">
                <a:solidFill>
                  <a:schemeClr val="tx2">
                    <a:lumMod val="65000"/>
                    <a:lumOff val="35000"/>
                  </a:schemeClr>
                </a:solidFill>
                <a:latin typeface="+mn-lt"/>
                <a:ea typeface="+mn-ea"/>
                <a:cs typeface="+mn-cs"/>
              </a:defRPr>
            </a:lvl1pPr>
          </a:lstStyle>
          <a:p>
            <a:fld id="{7BCC8D0D-EAEC-449D-9161-023DFF90F2E2}" type="slidenum">
              <a:rPr>
                <a:solidFill>
                  <a:srgbClr val="000000">
                    <a:lumMod val="65000"/>
                    <a:lumOff val="35000"/>
                  </a:srgbClr>
                </a:solidFill>
              </a:rPr>
              <a:pPr/>
              <a:t>‹#›</a:t>
            </a:fld>
            <a:endParaRPr dirty="0">
              <a:solidFill>
                <a:srgbClr val="000000">
                  <a:lumMod val="65000"/>
                  <a:lumOff val="35000"/>
                </a:srgbClr>
              </a:solidFill>
            </a:endParaRPr>
          </a:p>
        </p:txBody>
      </p:sp>
      <p:pic>
        <p:nvPicPr>
          <p:cNvPr id="23" name="Picture 2"/>
          <p:cNvPicPr>
            <a:picLocks noChangeAspect="1" noChangeArrowheads="1"/>
          </p:cNvPicPr>
          <p:nvPr userDrawn="1"/>
        </p:nvPicPr>
        <p:blipFill>
          <a:blip r:embed="rId2" cstate="print"/>
          <a:srcRect/>
          <a:stretch>
            <a:fillRect/>
          </a:stretch>
        </p:blipFill>
        <p:spPr bwMode="auto">
          <a:xfrm>
            <a:off x="7703191" y="4720772"/>
            <a:ext cx="1213041" cy="290966"/>
          </a:xfrm>
          <a:prstGeom prst="rect">
            <a:avLst/>
          </a:prstGeom>
          <a:noFill/>
          <a:ln w="9525">
            <a:noFill/>
            <a:miter lim="800000"/>
            <a:headEnd/>
            <a:tailEnd/>
          </a:ln>
          <a:effectLst/>
        </p:spPr>
      </p:pic>
    </p:spTree>
    <p:extLst>
      <p:ext uri="{BB962C8B-B14F-4D97-AF65-F5344CB8AC3E}">
        <p14:creationId xmlns:p14="http://schemas.microsoft.com/office/powerpoint/2010/main" val="1783456526"/>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83325CF-730B-014D-9F23-532848ED29AB}" type="datetimeFigureOut">
              <a:rPr lang="en-US" smtClean="0"/>
              <a:t>3/21/2013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B52AEF9-90EE-E74F-9846-F5A8B63713BB}" type="slidenum">
              <a:rPr lang="en-US" smtClean="0"/>
              <a:t>‹#›</a:t>
            </a:fld>
            <a:endParaRPr lang="en-US"/>
          </a:p>
        </p:txBody>
      </p:sp>
      <p:sp>
        <p:nvSpPr>
          <p:cNvPr id="6" name="Title 1"/>
          <p:cNvSpPr>
            <a:spLocks noGrp="1"/>
          </p:cNvSpPr>
          <p:nvPr>
            <p:ph type="title"/>
          </p:nvPr>
        </p:nvSpPr>
        <p:spPr>
          <a:xfrm>
            <a:off x="457200" y="23099"/>
            <a:ext cx="8229600" cy="857250"/>
          </a:xfrm>
        </p:spPr>
        <p:txBody>
          <a:bodyPr/>
          <a:lstStyle>
            <a:lvl1pPr algn="l">
              <a:defRPr lang="en-US" sz="3200" b="1" kern="1200" smtClean="0">
                <a:solidFill>
                  <a:srgbClr val="265428"/>
                </a:solidFill>
                <a:latin typeface="+mn-lt"/>
                <a:ea typeface="+mj-ea"/>
                <a:cs typeface="+mj-cs"/>
              </a:defRPr>
            </a:lvl1pPr>
          </a:lstStyle>
          <a:p>
            <a:r>
              <a:rPr lang="en-US" dirty="0" smtClean="0"/>
              <a:t>Click to edit Master title style</a:t>
            </a:r>
            <a:endParaRPr lang="en-US" dirty="0"/>
          </a:p>
        </p:txBody>
      </p:sp>
    </p:spTree>
    <p:extLst>
      <p:ext uri="{BB962C8B-B14F-4D97-AF65-F5344CB8AC3E}">
        <p14:creationId xmlns:p14="http://schemas.microsoft.com/office/powerpoint/2010/main" val="30338758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hapter Slide">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50031" y="1258343"/>
            <a:ext cx="8200232" cy="472425"/>
          </a:xfrm>
        </p:spPr>
        <p:txBody>
          <a:bodyPr/>
          <a:lstStyle>
            <a:lvl1pPr>
              <a:lnSpc>
                <a:spcPct val="95000"/>
              </a:lnSpc>
              <a:defRPr sz="2600">
                <a:solidFill>
                  <a:schemeClr val="bg2"/>
                </a:solidFill>
              </a:defRPr>
            </a:lvl1pPr>
          </a:lstStyle>
          <a:p>
            <a:r>
              <a:rPr lang="en-US" dirty="0" smtClean="0"/>
              <a:t>Chapter Slide Head</a:t>
            </a:r>
            <a:endParaRPr lang="en-US" dirty="0"/>
          </a:p>
        </p:txBody>
      </p:sp>
      <p:sp>
        <p:nvSpPr>
          <p:cNvPr id="10" name="Picture Placeholder 9"/>
          <p:cNvSpPr>
            <a:spLocks noGrp="1"/>
          </p:cNvSpPr>
          <p:nvPr>
            <p:ph type="pic" sz="quarter" idx="10"/>
          </p:nvPr>
        </p:nvSpPr>
        <p:spPr bwMode="gray">
          <a:xfrm>
            <a:off x="1" y="2196129"/>
            <a:ext cx="8450262" cy="384709"/>
          </a:xfrm>
          <a:solidFill>
            <a:schemeClr val="tx2">
              <a:lumMod val="20000"/>
              <a:lumOff val="80000"/>
            </a:schemeClr>
          </a:solidFill>
        </p:spPr>
        <p:txBody>
          <a:bodyPr/>
          <a:lstStyle>
            <a:lvl1pPr>
              <a:defRPr/>
            </a:lvl1pPr>
          </a:lstStyle>
          <a:p>
            <a:r>
              <a:rPr lang="en-US" dirty="0" smtClean="0"/>
              <a:t>Click icon to add picture</a:t>
            </a:r>
            <a:endParaRPr lang="en-US" dirty="0"/>
          </a:p>
        </p:txBody>
      </p:sp>
      <p:sp>
        <p:nvSpPr>
          <p:cNvPr id="13" name="Date Placeholder 4"/>
          <p:cNvSpPr>
            <a:spLocks noGrp="1"/>
          </p:cNvSpPr>
          <p:nvPr>
            <p:ph type="dt" sz="half" idx="2"/>
          </p:nvPr>
        </p:nvSpPr>
        <p:spPr>
          <a:xfrm>
            <a:off x="4479926" y="4973341"/>
            <a:ext cx="1089323" cy="116426"/>
          </a:xfrm>
          <a:prstGeom prst="rect">
            <a:avLst/>
          </a:prstGeom>
        </p:spPr>
        <p:txBody>
          <a:bodyPr vert="horz" wrap="square" lIns="0" tIns="0" rIns="0" bIns="0" rtlCol="0" anchor="b" anchorCtr="0"/>
          <a:lstStyle>
            <a:lvl1pPr algn="l">
              <a:defRPr sz="700">
                <a:solidFill>
                  <a:schemeClr val="tx1">
                    <a:tint val="75000"/>
                  </a:schemeClr>
                </a:solidFill>
                <a:latin typeface="+mn-lt"/>
              </a:defRPr>
            </a:lvl1pPr>
          </a:lstStyle>
          <a:p>
            <a:endParaRPr lang="en-US" dirty="0"/>
          </a:p>
        </p:txBody>
      </p:sp>
      <p:sp>
        <p:nvSpPr>
          <p:cNvPr id="15" name="Footer Placeholder 5"/>
          <p:cNvSpPr>
            <a:spLocks noGrp="1"/>
          </p:cNvSpPr>
          <p:nvPr>
            <p:ph type="ftr" sz="quarter" idx="3"/>
          </p:nvPr>
        </p:nvSpPr>
        <p:spPr>
          <a:xfrm>
            <a:off x="336880" y="4987786"/>
            <a:ext cx="3990646" cy="103485"/>
          </a:xfrm>
          <a:prstGeom prst="rect">
            <a:avLst/>
          </a:prstGeom>
        </p:spPr>
        <p:txBody>
          <a:bodyPr vert="horz" wrap="square" lIns="0" tIns="0" rIns="0" bIns="0" rtlCol="0" anchor="b" anchorCtr="0"/>
          <a:lstStyle>
            <a:lvl1pPr algn="l">
              <a:defRPr sz="700">
                <a:solidFill>
                  <a:schemeClr val="tx1">
                    <a:tint val="75000"/>
                  </a:schemeClr>
                </a:solidFill>
                <a:latin typeface="+mn-lt"/>
              </a:defRPr>
            </a:lvl1pPr>
          </a:lstStyle>
          <a:p>
            <a:r>
              <a:rPr lang="en-US" dirty="0" smtClean="0"/>
              <a:t>© 2013 Brocade Communications Systems, Inc. Company Proprietary Information</a:t>
            </a:r>
            <a:endParaRPr lang="en-US" dirty="0"/>
          </a:p>
        </p:txBody>
      </p:sp>
      <p:sp>
        <p:nvSpPr>
          <p:cNvPr id="21" name="Slide Number Placeholder 6"/>
          <p:cNvSpPr>
            <a:spLocks noGrp="1"/>
          </p:cNvSpPr>
          <p:nvPr>
            <p:ph type="sldNum" sz="quarter" idx="4"/>
          </p:nvPr>
        </p:nvSpPr>
        <p:spPr>
          <a:xfrm>
            <a:off x="7766743" y="4979473"/>
            <a:ext cx="256801" cy="116425"/>
          </a:xfrm>
          <a:prstGeom prst="rect">
            <a:avLst/>
          </a:prstGeom>
        </p:spPr>
        <p:txBody>
          <a:bodyPr vert="horz" wrap="square" lIns="0" tIns="0" rIns="0" bIns="0" rtlCol="0" anchor="b" anchorCtr="0"/>
          <a:lstStyle>
            <a:lvl1pPr algn="r">
              <a:defRPr sz="800">
                <a:solidFill>
                  <a:schemeClr val="tx1">
                    <a:tint val="75000"/>
                  </a:schemeClr>
                </a:solidFill>
                <a:latin typeface="+mn-lt"/>
              </a:defRPr>
            </a:lvl1pPr>
          </a:lstStyle>
          <a:p>
            <a:fld id="{7BCC8D0D-EAEC-449D-9161-023DFF90F2E2}" type="slidenum">
              <a:rPr lang="en-US" smtClean="0"/>
              <a:pPr/>
              <a:t>‹#›</a:t>
            </a:fld>
            <a:endParaRPr lang="en-US" dirty="0"/>
          </a:p>
        </p:txBody>
      </p:sp>
      <p:sp>
        <p:nvSpPr>
          <p:cNvPr id="16" name="Rectangle 20"/>
          <p:cNvSpPr>
            <a:spLocks noChangeArrowheads="1"/>
          </p:cNvSpPr>
          <p:nvPr userDrawn="1"/>
        </p:nvSpPr>
        <p:spPr bwMode="gray">
          <a:xfrm flipH="1">
            <a:off x="8507414" y="2195352"/>
            <a:ext cx="636586" cy="2457646"/>
          </a:xfrm>
          <a:prstGeom prst="rect">
            <a:avLst/>
          </a:prstGeom>
          <a:gradFill flip="none" rotWithShape="1">
            <a:gsLst>
              <a:gs pos="0">
                <a:srgbClr val="DA5800"/>
              </a:gs>
              <a:gs pos="50000">
                <a:srgbClr val="FF6600"/>
              </a:gs>
              <a:gs pos="100000">
                <a:srgbClr val="FF9933"/>
              </a:gs>
            </a:gsLst>
            <a:lin ang="18900000" scaled="1"/>
            <a:tileRect/>
          </a:gradFill>
          <a:ln w="9525">
            <a:noFill/>
            <a:miter lim="800000"/>
            <a:headEnd/>
            <a:tailEnd/>
          </a:ln>
        </p:spPr>
        <p:txBody>
          <a:bodyPr vert="horz" wrap="square" lIns="91430" tIns="45714" rIns="91430" bIns="45714" numCol="1" anchor="t" anchorCtr="0" compatLnSpc="1">
            <a:prstTxWarp prst="textNoShape">
              <a:avLst/>
            </a:prstTxWarp>
          </a:bodyPr>
          <a:lstStyle/>
          <a:p>
            <a:pPr marL="0" algn="l" defTabSz="914298" rtl="0" eaLnBrk="1" latinLnBrk="0" hangingPunct="1"/>
            <a:endParaRPr lang="en-US" sz="1800" kern="1200" dirty="0">
              <a:solidFill>
                <a:schemeClr val="tx1"/>
              </a:solidFill>
              <a:latin typeface="+mn-lt"/>
              <a:ea typeface="+mn-ea"/>
              <a:cs typeface="+mn-cs"/>
            </a:endParaRPr>
          </a:p>
        </p:txBody>
      </p:sp>
      <p:pic>
        <p:nvPicPr>
          <p:cNvPr id="19" name="Picture 2" descr="C:\Users\jheuser\Desktop\VyattaPowerPoint\Vyatta-Logos\Vyatta-4c-wBrocade.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237220" y="4851696"/>
            <a:ext cx="861836" cy="24414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advClick="0" advTm="3000">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467529839"/>
      </p:ext>
    </p:extLst>
  </p:cSld>
  <p:clrMapOvr>
    <a:masterClrMapping/>
  </p:clrMapOvr>
  <p:transition spd="slow"/>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solidFill>
                  <a:schemeClr val="bg1"/>
                </a:solidFill>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a:defRPr sz="1500"/>
            </a:lvl1pPr>
            <a:lvl2pPr>
              <a:defRPr sz="1200"/>
            </a:lvl2pPr>
            <a:lvl3pPr>
              <a:defRPr sz="900"/>
            </a:lvl3pPr>
            <a:lvl4pPr>
              <a:defRPr sz="900"/>
            </a:lvl4pPr>
            <a:lvl5pPr>
              <a:defRPr sz="8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282977766"/>
      </p:ext>
    </p:extLst>
  </p:cSld>
  <p:clrMapOvr>
    <a:masterClrMapping/>
  </p:clrMapOvr>
  <p:transition spd="slow"/>
</p:sldLayout>
</file>

<file path=ppt/slideLayouts/slideLayout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690" y="3305101"/>
            <a:ext cx="7772703" cy="1021333"/>
          </a:xfrm>
        </p:spPr>
        <p:txBody>
          <a:bodyPr anchor="t"/>
          <a:lstStyle>
            <a:lvl1pPr algn="l">
              <a:defRPr sz="3400" b="1" cap="all"/>
            </a:lvl1pPr>
          </a:lstStyle>
          <a:p>
            <a:r>
              <a:rPr lang="en-US" smtClean="0"/>
              <a:t>Click to edit Master title style</a:t>
            </a:r>
            <a:endParaRPr lang="en-US"/>
          </a:p>
        </p:txBody>
      </p:sp>
      <p:sp>
        <p:nvSpPr>
          <p:cNvPr id="3" name="Text Placeholder 2"/>
          <p:cNvSpPr>
            <a:spLocks noGrp="1"/>
          </p:cNvSpPr>
          <p:nvPr>
            <p:ph type="body" idx="1"/>
          </p:nvPr>
        </p:nvSpPr>
        <p:spPr>
          <a:xfrm>
            <a:off x="722690" y="2179961"/>
            <a:ext cx="7772703" cy="1125141"/>
          </a:xfrm>
        </p:spPr>
        <p:txBody>
          <a:bodyPr anchor="b"/>
          <a:lstStyle>
            <a:lvl1pPr marL="0" indent="0">
              <a:buNone/>
              <a:defRPr sz="1700"/>
            </a:lvl1pPr>
            <a:lvl2pPr marL="386061" indent="0">
              <a:buNone/>
              <a:defRPr sz="1500"/>
            </a:lvl2pPr>
            <a:lvl3pPr marL="772125" indent="0">
              <a:buNone/>
              <a:defRPr sz="1400"/>
            </a:lvl3pPr>
            <a:lvl4pPr marL="1158186" indent="0">
              <a:buNone/>
              <a:defRPr sz="1200"/>
            </a:lvl4pPr>
            <a:lvl5pPr marL="1544249" indent="0">
              <a:buNone/>
              <a:defRPr sz="1200"/>
            </a:lvl5pPr>
            <a:lvl6pPr marL="1930311" indent="0">
              <a:buNone/>
              <a:defRPr sz="1200"/>
            </a:lvl6pPr>
            <a:lvl7pPr marL="2316372" indent="0">
              <a:buNone/>
              <a:defRPr sz="1200"/>
            </a:lvl7pPr>
            <a:lvl8pPr marL="2702435" indent="0">
              <a:buNone/>
              <a:defRPr sz="1200"/>
            </a:lvl8pPr>
            <a:lvl9pPr marL="3088497" indent="0">
              <a:buNone/>
              <a:defRPr sz="1200"/>
            </a:lvl9pPr>
          </a:lstStyle>
          <a:p>
            <a:pPr lvl="0"/>
            <a:r>
              <a:rPr lang="en-US" smtClean="0"/>
              <a:t>Click to edit Master text styles</a:t>
            </a:r>
          </a:p>
        </p:txBody>
      </p:sp>
    </p:spTree>
    <p:extLst>
      <p:ext uri="{BB962C8B-B14F-4D97-AF65-F5344CB8AC3E}">
        <p14:creationId xmlns:p14="http://schemas.microsoft.com/office/powerpoint/2010/main" val="3831732415"/>
      </p:ext>
    </p:extLst>
  </p:cSld>
  <p:clrMapOvr>
    <a:masterClrMapping/>
  </p:clrMapOvr>
  <p:transition spd="slow"/>
</p:sldLayout>
</file>

<file path=ppt/slideLayouts/slideLayout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53144" y="857250"/>
            <a:ext cx="3932465" cy="3969246"/>
          </a:xfrm>
        </p:spPr>
        <p:txBody>
          <a:bodyPr/>
          <a:lstStyle>
            <a:lvl1pPr>
              <a:defRPr sz="2400"/>
            </a:lvl1pPr>
            <a:lvl2pPr>
              <a:defRPr sz="2000"/>
            </a:lvl2pPr>
            <a:lvl3pPr>
              <a:defRPr sz="17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730752" y="857250"/>
            <a:ext cx="3932464" cy="3969246"/>
          </a:xfrm>
        </p:spPr>
        <p:txBody>
          <a:bodyPr/>
          <a:lstStyle>
            <a:lvl1pPr>
              <a:defRPr sz="2400"/>
            </a:lvl1pPr>
            <a:lvl2pPr>
              <a:defRPr sz="2000"/>
            </a:lvl2pPr>
            <a:lvl3pPr>
              <a:defRPr sz="17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4"/>
          <p:cNvSpPr>
            <a:spLocks noGrp="1" noChangeArrowheads="1"/>
          </p:cNvSpPr>
          <p:nvPr>
            <p:ph type="sldNum" sz="quarter" idx="10"/>
          </p:nvPr>
        </p:nvSpPr>
        <p:spPr>
          <a:xfrm>
            <a:off x="7329715" y="4822032"/>
            <a:ext cx="1596571" cy="214313"/>
          </a:xfrm>
          <a:prstGeom prst="rect">
            <a:avLst/>
          </a:prstGeom>
        </p:spPr>
        <p:txBody>
          <a:bodyPr vert="horz" wrap="square" lIns="77213" tIns="38606" rIns="77213" bIns="38606" numCol="1" anchor="t" anchorCtr="0" compatLnSpc="1">
            <a:prstTxWarp prst="textNoShape">
              <a:avLst/>
            </a:prstTxWarp>
          </a:bodyPr>
          <a:lstStyle>
            <a:lvl1pPr>
              <a:defRPr/>
            </a:lvl1pPr>
          </a:lstStyle>
          <a:p>
            <a:pPr fontAlgn="base">
              <a:spcBef>
                <a:spcPct val="0"/>
              </a:spcBef>
              <a:spcAft>
                <a:spcPct val="0"/>
              </a:spcAft>
            </a:pPr>
            <a:fld id="{D5D56C85-F50A-4FED-8F49-C2ED4BD84352}" type="slidenum">
              <a:rPr lang="en-US" sz="1400">
                <a:solidFill>
                  <a:srgbClr val="000000"/>
                </a:solidFill>
                <a:ea typeface="ＭＳ Ｐゴシック" pitchFamily="34" charset="-128"/>
              </a:rPr>
              <a:pPr fontAlgn="base">
                <a:spcBef>
                  <a:spcPct val="0"/>
                </a:spcBef>
                <a:spcAft>
                  <a:spcPct val="0"/>
                </a:spcAft>
              </a:pPr>
              <a:t>‹#›</a:t>
            </a:fld>
            <a:endParaRPr lang="en-US" sz="1400">
              <a:solidFill>
                <a:srgbClr val="000000"/>
              </a:solidFill>
              <a:ea typeface="ＭＳ Ｐゴシック" pitchFamily="34" charset="-128"/>
            </a:endParaRPr>
          </a:p>
        </p:txBody>
      </p:sp>
    </p:spTree>
    <p:extLst>
      <p:ext uri="{BB962C8B-B14F-4D97-AF65-F5344CB8AC3E}">
        <p14:creationId xmlns:p14="http://schemas.microsoft.com/office/powerpoint/2010/main" val="3331938719"/>
      </p:ext>
    </p:extLst>
  </p:cSld>
  <p:clrMapOvr>
    <a:masterClrMapping/>
  </p:clrMapOvr>
  <p:transition spd="slow"/>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26274096"/>
      </p:ext>
    </p:extLst>
  </p:cSld>
  <p:clrMapOvr>
    <a:masterClrMapping/>
  </p:clrMapOvr>
  <p:transition spd="slow"/>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689807"/>
      </p:ext>
    </p:extLst>
  </p:cSld>
  <p:clrMapOvr>
    <a:masterClrMapping/>
  </p:clrMapOvr>
  <p:transition spd="slow"/>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1"/>
            <a:ext cx="77724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408106" indent="0" algn="ctr">
              <a:buNone/>
              <a:defRPr/>
            </a:lvl2pPr>
            <a:lvl3pPr marL="816213" indent="0" algn="ctr">
              <a:buNone/>
              <a:defRPr/>
            </a:lvl3pPr>
            <a:lvl4pPr marL="1224319" indent="0" algn="ctr">
              <a:buNone/>
              <a:defRPr/>
            </a:lvl4pPr>
            <a:lvl5pPr marL="1632425" indent="0" algn="ctr">
              <a:buNone/>
              <a:defRPr/>
            </a:lvl5pPr>
            <a:lvl6pPr marL="2040532" indent="0" algn="ctr">
              <a:buNone/>
              <a:defRPr/>
            </a:lvl6pPr>
            <a:lvl7pPr marL="2448638" indent="0" algn="ctr">
              <a:buNone/>
              <a:defRPr/>
            </a:lvl7pPr>
            <a:lvl8pPr marL="2856744" indent="0" algn="ctr">
              <a:buNone/>
              <a:defRPr/>
            </a:lvl8pPr>
            <a:lvl9pPr marL="3264851" indent="0" algn="ctr">
              <a:buNone/>
              <a:defRPr/>
            </a:lvl9pPr>
          </a:lstStyle>
          <a:p>
            <a:r>
              <a:rPr lang="en-US" smtClean="0"/>
              <a:t>Click to edit Master subtitle style</a:t>
            </a:r>
            <a:endParaRPr lang="en-US"/>
          </a:p>
        </p:txBody>
      </p:sp>
      <p:sp>
        <p:nvSpPr>
          <p:cNvPr id="4" name="Date Placeholder 3"/>
          <p:cNvSpPr>
            <a:spLocks noGrp="1"/>
          </p:cNvSpPr>
          <p:nvPr>
            <p:ph type="dt" sz="half" idx="10"/>
          </p:nvPr>
        </p:nvSpPr>
        <p:spPr>
          <a:xfrm>
            <a:off x="456596" y="4683622"/>
            <a:ext cx="2134810" cy="357188"/>
          </a:xfrm>
          <a:prstGeom prst="rect">
            <a:avLst/>
          </a:prstGeom>
        </p:spPr>
        <p:txBody>
          <a:bodyPr lIns="81621" tIns="40811" rIns="81621" bIns="40811"/>
          <a:lstStyle>
            <a:lvl1pPr>
              <a:defRPr>
                <a:latin typeface="Arial" charset="0"/>
                <a:ea typeface="ＭＳ Ｐゴシック" charset="0"/>
                <a:cs typeface="ＭＳ Ｐゴシック" charset="0"/>
              </a:defRPr>
            </a:lvl1pPr>
          </a:lstStyle>
          <a:p>
            <a:pPr fontAlgn="base">
              <a:spcBef>
                <a:spcPct val="0"/>
              </a:spcBef>
              <a:spcAft>
                <a:spcPct val="0"/>
              </a:spcAft>
              <a:defRPr/>
            </a:pPr>
            <a:endParaRPr lang="en-US" sz="1400">
              <a:solidFill>
                <a:srgbClr val="000000"/>
              </a:solidFill>
            </a:endParaRPr>
          </a:p>
        </p:txBody>
      </p:sp>
      <p:sp>
        <p:nvSpPr>
          <p:cNvPr id="5" name="Footer Placeholder 4"/>
          <p:cNvSpPr>
            <a:spLocks noGrp="1"/>
          </p:cNvSpPr>
          <p:nvPr>
            <p:ph type="ftr" sz="quarter" idx="11"/>
          </p:nvPr>
        </p:nvSpPr>
        <p:spPr>
          <a:xfrm>
            <a:off x="3123596" y="4683622"/>
            <a:ext cx="2896810" cy="357188"/>
          </a:xfrm>
          <a:prstGeom prst="rect">
            <a:avLst/>
          </a:prstGeom>
        </p:spPr>
        <p:txBody>
          <a:bodyPr lIns="81621" tIns="40811" rIns="81621" bIns="40811"/>
          <a:lstStyle>
            <a:lvl1pPr>
              <a:defRPr>
                <a:latin typeface="Arial" charset="0"/>
                <a:ea typeface="ＭＳ Ｐゴシック" charset="0"/>
                <a:cs typeface="ＭＳ Ｐゴシック" charset="0"/>
              </a:defRPr>
            </a:lvl1pPr>
          </a:lstStyle>
          <a:p>
            <a:pPr fontAlgn="base">
              <a:spcBef>
                <a:spcPct val="0"/>
              </a:spcBef>
              <a:spcAft>
                <a:spcPct val="0"/>
              </a:spcAft>
              <a:defRPr/>
            </a:pPr>
            <a:endParaRPr lang="en-US" sz="1400">
              <a:solidFill>
                <a:srgbClr val="000000"/>
              </a:solidFill>
            </a:endParaRPr>
          </a:p>
        </p:txBody>
      </p:sp>
      <p:sp>
        <p:nvSpPr>
          <p:cNvPr id="6" name="Slide Number Placeholder 5"/>
          <p:cNvSpPr>
            <a:spLocks noGrp="1"/>
          </p:cNvSpPr>
          <p:nvPr>
            <p:ph type="sldNum" sz="quarter" idx="12"/>
          </p:nvPr>
        </p:nvSpPr>
        <p:spPr>
          <a:xfrm>
            <a:off x="6552596" y="4683622"/>
            <a:ext cx="2134810" cy="357188"/>
          </a:xfrm>
          <a:prstGeom prst="rect">
            <a:avLst/>
          </a:prstGeom>
        </p:spPr>
        <p:txBody>
          <a:bodyPr vert="horz" wrap="square" lIns="81621" tIns="40811" rIns="81621" bIns="40811" numCol="1" anchor="t" anchorCtr="0" compatLnSpc="1">
            <a:prstTxWarp prst="textNoShape">
              <a:avLst/>
            </a:prstTxWarp>
          </a:bodyPr>
          <a:lstStyle>
            <a:lvl1pPr>
              <a:defRPr/>
            </a:lvl1pPr>
          </a:lstStyle>
          <a:p>
            <a:pPr fontAlgn="base">
              <a:spcBef>
                <a:spcPct val="0"/>
              </a:spcBef>
              <a:spcAft>
                <a:spcPct val="0"/>
              </a:spcAft>
            </a:pPr>
            <a:fld id="{305F8922-C8E1-40C9-A4E9-BBC369427D9F}" type="slidenum">
              <a:rPr lang="en-US" sz="1400">
                <a:solidFill>
                  <a:srgbClr val="000000"/>
                </a:solidFill>
                <a:ea typeface="ＭＳ Ｐゴシック" pitchFamily="34" charset="-128"/>
              </a:rPr>
              <a:pPr fontAlgn="base">
                <a:spcBef>
                  <a:spcPct val="0"/>
                </a:spcBef>
                <a:spcAft>
                  <a:spcPct val="0"/>
                </a:spcAft>
              </a:pPr>
              <a:t>‹#›</a:t>
            </a:fld>
            <a:endParaRPr lang="en-US" sz="1400">
              <a:solidFill>
                <a:srgbClr val="000000"/>
              </a:solidFill>
              <a:ea typeface="ＭＳ Ｐゴシック" pitchFamily="34" charset="-128"/>
            </a:endParaRPr>
          </a:p>
        </p:txBody>
      </p:sp>
    </p:spTree>
    <p:extLst>
      <p:ext uri="{BB962C8B-B14F-4D97-AF65-F5344CB8AC3E}">
        <p14:creationId xmlns:p14="http://schemas.microsoft.com/office/powerpoint/2010/main" val="119340450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a:prstGeom prst="rect">
            <a:avLst/>
          </a:prstGeo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304800" y="514350"/>
            <a:ext cx="4038600" cy="339447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495800" y="514352"/>
            <a:ext cx="4038600" cy="163949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495800" y="2268143"/>
            <a:ext cx="4038600" cy="164068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10"/>
          </p:nvPr>
        </p:nvSpPr>
        <p:spPr>
          <a:xfrm>
            <a:off x="3123596" y="4685853"/>
            <a:ext cx="2896810" cy="357188"/>
          </a:xfrm>
          <a:prstGeom prst="rect">
            <a:avLst/>
          </a:prstGeom>
        </p:spPr>
        <p:txBody>
          <a:bodyPr lIns="81621" tIns="40811" rIns="81621" bIns="40811"/>
          <a:lstStyle>
            <a:lvl1pPr>
              <a:defRPr>
                <a:latin typeface="Arial" charset="0"/>
                <a:ea typeface="ＭＳ Ｐゴシック" charset="0"/>
                <a:cs typeface="ＭＳ Ｐゴシック" charset="0"/>
              </a:defRPr>
            </a:lvl1pPr>
          </a:lstStyle>
          <a:p>
            <a:pPr fontAlgn="base">
              <a:spcBef>
                <a:spcPct val="0"/>
              </a:spcBef>
              <a:spcAft>
                <a:spcPct val="0"/>
              </a:spcAft>
              <a:defRPr/>
            </a:pPr>
            <a:endParaRPr sz="1400">
              <a:solidFill>
                <a:srgbClr val="000000"/>
              </a:solidFill>
            </a:endParaRPr>
          </a:p>
        </p:txBody>
      </p:sp>
      <p:sp>
        <p:nvSpPr>
          <p:cNvPr id="7" name="Slide Number Placeholder 6"/>
          <p:cNvSpPr>
            <a:spLocks noGrp="1"/>
          </p:cNvSpPr>
          <p:nvPr>
            <p:ph type="sldNum" sz="quarter" idx="11"/>
          </p:nvPr>
        </p:nvSpPr>
        <p:spPr>
          <a:xfrm>
            <a:off x="6552596" y="4685853"/>
            <a:ext cx="2134810" cy="357188"/>
          </a:xfrm>
          <a:prstGeom prst="rect">
            <a:avLst/>
          </a:prstGeom>
        </p:spPr>
        <p:txBody>
          <a:bodyPr vert="horz" wrap="square" lIns="81621" tIns="40811" rIns="81621" bIns="40811" numCol="1" anchor="t" anchorCtr="0" compatLnSpc="1">
            <a:prstTxWarp prst="textNoShape">
              <a:avLst/>
            </a:prstTxWarp>
          </a:bodyPr>
          <a:lstStyle>
            <a:lvl1pPr>
              <a:defRPr/>
            </a:lvl1pPr>
          </a:lstStyle>
          <a:p>
            <a:pPr fontAlgn="base">
              <a:spcBef>
                <a:spcPct val="0"/>
              </a:spcBef>
              <a:spcAft>
                <a:spcPct val="0"/>
              </a:spcAft>
            </a:pPr>
            <a:fld id="{F57EC95D-B6DD-4DC2-A309-4BFDEA66B13A}" type="slidenum">
              <a:rPr lang="en-US" sz="1400">
                <a:solidFill>
                  <a:srgbClr val="000000"/>
                </a:solidFill>
                <a:ea typeface="ＭＳ Ｐゴシック" pitchFamily="34" charset="-128"/>
              </a:rPr>
              <a:pPr fontAlgn="base">
                <a:spcBef>
                  <a:spcPct val="0"/>
                </a:spcBef>
                <a:spcAft>
                  <a:spcPct val="0"/>
                </a:spcAft>
              </a:pPr>
              <a:t>‹#›</a:t>
            </a:fld>
            <a:endParaRPr lang="en-US" sz="1400">
              <a:solidFill>
                <a:srgbClr val="000000"/>
              </a:solidFill>
              <a:ea typeface="ＭＳ Ｐゴシック" pitchFamily="34" charset="-128"/>
            </a:endParaRPr>
          </a:p>
        </p:txBody>
      </p:sp>
    </p:spTree>
    <p:extLst>
      <p:ext uri="{BB962C8B-B14F-4D97-AF65-F5344CB8AC3E}">
        <p14:creationId xmlns:p14="http://schemas.microsoft.com/office/powerpoint/2010/main" val="4045432170"/>
      </p:ext>
    </p:extLst>
  </p:cSld>
  <p:clrMapOvr>
    <a:masterClrMapping/>
  </p:clrMapOvr>
  <p:transition spd="slow"/>
</p:sldLayout>
</file>

<file path=ppt/slideLayouts/slideLayout28.xml><?xml version="1.0" encoding="utf-8"?>
<p:sldLayout xmlns:a="http://schemas.openxmlformats.org/drawingml/2006/main" xmlns:r="http://schemas.openxmlformats.org/officeDocument/2006/relationships" xmlns:p="http://schemas.openxmlformats.org/presentationml/2006/main" type="fourObj">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402167" y="0"/>
            <a:ext cx="6637262" cy="392906"/>
          </a:xfrm>
        </p:spPr>
        <p:txBody>
          <a:bodyPr/>
          <a:lstStyle/>
          <a:p>
            <a:r>
              <a:rPr lang="en-US" smtClean="0"/>
              <a:t>Click to edit Master title style</a:t>
            </a:r>
            <a:endParaRPr lang="en-US"/>
          </a:p>
        </p:txBody>
      </p:sp>
      <p:sp>
        <p:nvSpPr>
          <p:cNvPr id="3" name="Content Placeholder 2"/>
          <p:cNvSpPr>
            <a:spLocks noGrp="1"/>
          </p:cNvSpPr>
          <p:nvPr>
            <p:ph sz="quarter" idx="1"/>
          </p:nvPr>
        </p:nvSpPr>
        <p:spPr>
          <a:xfrm>
            <a:off x="653144" y="857251"/>
            <a:ext cx="3932465" cy="193104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730752" y="857251"/>
            <a:ext cx="3932464" cy="193104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653144" y="2895452"/>
            <a:ext cx="3932465" cy="193104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Content Placeholder 5"/>
          <p:cNvSpPr>
            <a:spLocks noGrp="1"/>
          </p:cNvSpPr>
          <p:nvPr>
            <p:ph sz="quarter" idx="4"/>
          </p:nvPr>
        </p:nvSpPr>
        <p:spPr>
          <a:xfrm>
            <a:off x="4730752" y="2895452"/>
            <a:ext cx="3932464" cy="193104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6"/>
          <p:cNvSpPr>
            <a:spLocks noGrp="1"/>
          </p:cNvSpPr>
          <p:nvPr>
            <p:ph type="sldNum" sz="quarter" idx="10"/>
          </p:nvPr>
        </p:nvSpPr>
        <p:spPr>
          <a:xfrm>
            <a:off x="7329715" y="4822032"/>
            <a:ext cx="1596571" cy="214313"/>
          </a:xfrm>
          <a:prstGeom prst="rect">
            <a:avLst/>
          </a:prstGeom>
        </p:spPr>
        <p:txBody>
          <a:bodyPr lIns="77213" tIns="38606" rIns="77213" bIns="38606"/>
          <a:lstStyle>
            <a:lvl1pPr>
              <a:defRPr smtClean="0"/>
            </a:lvl1pPr>
          </a:lstStyle>
          <a:p>
            <a:pPr fontAlgn="base">
              <a:spcBef>
                <a:spcPct val="0"/>
              </a:spcBef>
              <a:spcAft>
                <a:spcPct val="0"/>
              </a:spcAft>
              <a:defRPr/>
            </a:pPr>
            <a:fld id="{C90D09BC-DE29-485D-8A76-DCEEC0CCF3CF}" type="slidenum">
              <a:rPr lang="en-US" sz="1400">
                <a:solidFill>
                  <a:srgbClr val="000000"/>
                </a:solidFill>
                <a:ea typeface="ＭＳ Ｐゴシック" pitchFamily="34" charset="-128"/>
              </a:rPr>
              <a:pPr fontAlgn="base">
                <a:spcBef>
                  <a:spcPct val="0"/>
                </a:spcBef>
                <a:spcAft>
                  <a:spcPct val="0"/>
                </a:spcAft>
                <a:defRPr/>
              </a:pPr>
              <a:t>‹#›</a:t>
            </a:fld>
            <a:endParaRPr lang="en-US" sz="1400">
              <a:solidFill>
                <a:srgbClr val="000000"/>
              </a:solidFill>
              <a:ea typeface="ＭＳ Ｐゴシック" pitchFamily="34" charset="-128"/>
            </a:endParaRPr>
          </a:p>
        </p:txBody>
      </p:sp>
    </p:spTree>
    <p:extLst>
      <p:ext uri="{BB962C8B-B14F-4D97-AF65-F5344CB8AC3E}">
        <p14:creationId xmlns:p14="http://schemas.microsoft.com/office/powerpoint/2010/main" val="192810026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692868506"/>
      </p:ext>
    </p:extLst>
  </p:cSld>
  <p:clrMapOvr>
    <a:masterClrMapping/>
  </p:clrMapOvr>
  <p:transition spd="slow"/>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1_Chapter Slide">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50031" y="1258343"/>
            <a:ext cx="8200232" cy="472425"/>
          </a:xfrm>
        </p:spPr>
        <p:txBody>
          <a:bodyPr/>
          <a:lstStyle>
            <a:lvl1pPr>
              <a:lnSpc>
                <a:spcPct val="95000"/>
              </a:lnSpc>
              <a:defRPr sz="2600">
                <a:solidFill>
                  <a:schemeClr val="bg2"/>
                </a:solidFill>
              </a:defRPr>
            </a:lvl1pPr>
          </a:lstStyle>
          <a:p>
            <a:r>
              <a:rPr lang="en-US" dirty="0" smtClean="0"/>
              <a:t>Chapter Slide Head</a:t>
            </a:r>
            <a:endParaRPr lang="en-US" dirty="0"/>
          </a:p>
        </p:txBody>
      </p:sp>
      <p:sp>
        <p:nvSpPr>
          <p:cNvPr id="10" name="Picture Placeholder 9"/>
          <p:cNvSpPr>
            <a:spLocks noGrp="1"/>
          </p:cNvSpPr>
          <p:nvPr>
            <p:ph type="pic" sz="quarter" idx="10"/>
          </p:nvPr>
        </p:nvSpPr>
        <p:spPr bwMode="gray">
          <a:xfrm>
            <a:off x="1" y="2196129"/>
            <a:ext cx="8450262" cy="384709"/>
          </a:xfrm>
          <a:solidFill>
            <a:schemeClr val="tx2">
              <a:lumMod val="20000"/>
              <a:lumOff val="80000"/>
            </a:schemeClr>
          </a:solidFill>
        </p:spPr>
        <p:txBody>
          <a:bodyPr/>
          <a:lstStyle>
            <a:lvl1pPr>
              <a:defRPr/>
            </a:lvl1pPr>
          </a:lstStyle>
          <a:p>
            <a:r>
              <a:rPr lang="en-US" dirty="0" smtClean="0"/>
              <a:t>Click icon to add picture</a:t>
            </a:r>
            <a:endParaRPr lang="en-US" dirty="0"/>
          </a:p>
        </p:txBody>
      </p:sp>
      <p:sp>
        <p:nvSpPr>
          <p:cNvPr id="12" name="Text Placeholder 2"/>
          <p:cNvSpPr>
            <a:spLocks noGrp="1"/>
          </p:cNvSpPr>
          <p:nvPr>
            <p:ph type="body" idx="11" hasCustomPrompt="1"/>
          </p:nvPr>
        </p:nvSpPr>
        <p:spPr>
          <a:xfrm>
            <a:off x="252645" y="1692893"/>
            <a:ext cx="8197619" cy="384709"/>
          </a:xfrm>
        </p:spPr>
        <p:txBody>
          <a:bodyPr anchor="t"/>
          <a:lstStyle>
            <a:lvl1pPr marL="0" indent="0">
              <a:lnSpc>
                <a:spcPct val="95000"/>
              </a:lnSpc>
              <a:buNone/>
              <a:defRPr sz="2000">
                <a:solidFill>
                  <a:schemeClr val="tx1"/>
                </a:solidFill>
                <a:latin typeface="+mn-lt"/>
              </a:defRPr>
            </a:lvl1pPr>
            <a:lvl2pPr marL="457149" indent="0">
              <a:buNone/>
              <a:defRPr sz="1800">
                <a:solidFill>
                  <a:schemeClr val="tx1">
                    <a:tint val="75000"/>
                  </a:schemeClr>
                </a:solidFill>
              </a:defRPr>
            </a:lvl2pPr>
            <a:lvl3pPr marL="914298" indent="0">
              <a:buNone/>
              <a:defRPr sz="1600">
                <a:solidFill>
                  <a:schemeClr val="tx1">
                    <a:tint val="75000"/>
                  </a:schemeClr>
                </a:solidFill>
              </a:defRPr>
            </a:lvl3pPr>
            <a:lvl4pPr marL="1371446" indent="0">
              <a:buNone/>
              <a:defRPr sz="1400">
                <a:solidFill>
                  <a:schemeClr val="tx1">
                    <a:tint val="75000"/>
                  </a:schemeClr>
                </a:solidFill>
              </a:defRPr>
            </a:lvl4pPr>
            <a:lvl5pPr marL="1828595" indent="0">
              <a:buNone/>
              <a:defRPr sz="1400">
                <a:solidFill>
                  <a:schemeClr val="tx1">
                    <a:tint val="75000"/>
                  </a:schemeClr>
                </a:solidFill>
              </a:defRPr>
            </a:lvl5pPr>
            <a:lvl6pPr marL="2285744" indent="0">
              <a:buNone/>
              <a:defRPr sz="1400">
                <a:solidFill>
                  <a:schemeClr val="tx1">
                    <a:tint val="75000"/>
                  </a:schemeClr>
                </a:solidFill>
              </a:defRPr>
            </a:lvl6pPr>
            <a:lvl7pPr marL="2742893" indent="0">
              <a:buNone/>
              <a:defRPr sz="1400">
                <a:solidFill>
                  <a:schemeClr val="tx1">
                    <a:tint val="75000"/>
                  </a:schemeClr>
                </a:solidFill>
              </a:defRPr>
            </a:lvl7pPr>
            <a:lvl8pPr marL="3200042" indent="0">
              <a:buNone/>
              <a:defRPr sz="1400">
                <a:solidFill>
                  <a:schemeClr val="tx1">
                    <a:tint val="75000"/>
                  </a:schemeClr>
                </a:solidFill>
              </a:defRPr>
            </a:lvl8pPr>
            <a:lvl9pPr marL="3657190" indent="0">
              <a:buNone/>
              <a:defRPr sz="1400">
                <a:solidFill>
                  <a:schemeClr val="tx1">
                    <a:tint val="75000"/>
                  </a:schemeClr>
                </a:solidFill>
              </a:defRPr>
            </a:lvl9pPr>
          </a:lstStyle>
          <a:p>
            <a:pPr lvl="0"/>
            <a:r>
              <a:rPr lang="en-US" dirty="0" smtClean="0"/>
              <a:t>Subhead</a:t>
            </a:r>
          </a:p>
        </p:txBody>
      </p:sp>
      <p:sp>
        <p:nvSpPr>
          <p:cNvPr id="13" name="Date Placeholder 4"/>
          <p:cNvSpPr>
            <a:spLocks noGrp="1"/>
          </p:cNvSpPr>
          <p:nvPr>
            <p:ph type="dt" sz="half" idx="2"/>
          </p:nvPr>
        </p:nvSpPr>
        <p:spPr>
          <a:xfrm>
            <a:off x="4479926" y="4973341"/>
            <a:ext cx="1089323" cy="116426"/>
          </a:xfrm>
          <a:prstGeom prst="rect">
            <a:avLst/>
          </a:prstGeom>
        </p:spPr>
        <p:txBody>
          <a:bodyPr vert="horz" wrap="square" lIns="0" tIns="0" rIns="0" bIns="0" rtlCol="0" anchor="b" anchorCtr="0"/>
          <a:lstStyle>
            <a:lvl1pPr algn="l">
              <a:defRPr sz="700">
                <a:solidFill>
                  <a:schemeClr val="tx1">
                    <a:tint val="75000"/>
                  </a:schemeClr>
                </a:solidFill>
                <a:latin typeface="+mn-lt"/>
              </a:defRPr>
            </a:lvl1pPr>
          </a:lstStyle>
          <a:p>
            <a:endParaRPr lang="en-US" dirty="0"/>
          </a:p>
        </p:txBody>
      </p:sp>
      <p:sp>
        <p:nvSpPr>
          <p:cNvPr id="15" name="Footer Placeholder 5"/>
          <p:cNvSpPr>
            <a:spLocks noGrp="1"/>
          </p:cNvSpPr>
          <p:nvPr>
            <p:ph type="ftr" sz="quarter" idx="3"/>
          </p:nvPr>
        </p:nvSpPr>
        <p:spPr>
          <a:xfrm>
            <a:off x="336880" y="4987786"/>
            <a:ext cx="3990646" cy="103485"/>
          </a:xfrm>
          <a:prstGeom prst="rect">
            <a:avLst/>
          </a:prstGeom>
        </p:spPr>
        <p:txBody>
          <a:bodyPr vert="horz" wrap="square" lIns="0" tIns="0" rIns="0" bIns="0" rtlCol="0" anchor="b" anchorCtr="0"/>
          <a:lstStyle>
            <a:lvl1pPr algn="l">
              <a:defRPr sz="700">
                <a:solidFill>
                  <a:schemeClr val="tx1">
                    <a:tint val="75000"/>
                  </a:schemeClr>
                </a:solidFill>
                <a:latin typeface="+mn-lt"/>
              </a:defRPr>
            </a:lvl1pPr>
          </a:lstStyle>
          <a:p>
            <a:r>
              <a:rPr lang="en-US" dirty="0" smtClean="0"/>
              <a:t>© 2013 Brocade Communications Systems, Inc. Company Proprietary Information</a:t>
            </a:r>
            <a:endParaRPr lang="en-US" dirty="0"/>
          </a:p>
        </p:txBody>
      </p:sp>
      <p:sp>
        <p:nvSpPr>
          <p:cNvPr id="21" name="Slide Number Placeholder 6"/>
          <p:cNvSpPr>
            <a:spLocks noGrp="1"/>
          </p:cNvSpPr>
          <p:nvPr>
            <p:ph type="sldNum" sz="quarter" idx="4"/>
          </p:nvPr>
        </p:nvSpPr>
        <p:spPr>
          <a:xfrm>
            <a:off x="7766743" y="4979473"/>
            <a:ext cx="256801" cy="116425"/>
          </a:xfrm>
          <a:prstGeom prst="rect">
            <a:avLst/>
          </a:prstGeom>
        </p:spPr>
        <p:txBody>
          <a:bodyPr vert="horz" wrap="square" lIns="0" tIns="0" rIns="0" bIns="0" rtlCol="0" anchor="b" anchorCtr="0"/>
          <a:lstStyle>
            <a:lvl1pPr algn="r">
              <a:defRPr sz="800">
                <a:solidFill>
                  <a:schemeClr val="tx1">
                    <a:tint val="75000"/>
                  </a:schemeClr>
                </a:solidFill>
                <a:latin typeface="+mn-lt"/>
              </a:defRPr>
            </a:lvl1pPr>
          </a:lstStyle>
          <a:p>
            <a:fld id="{7BCC8D0D-EAEC-449D-9161-023DFF90F2E2}" type="slidenum">
              <a:rPr lang="en-US" smtClean="0"/>
              <a:pPr/>
              <a:t>‹#›</a:t>
            </a:fld>
            <a:endParaRPr lang="en-US" dirty="0"/>
          </a:p>
        </p:txBody>
      </p:sp>
      <p:sp>
        <p:nvSpPr>
          <p:cNvPr id="16" name="Rectangle 20"/>
          <p:cNvSpPr>
            <a:spLocks noChangeArrowheads="1"/>
          </p:cNvSpPr>
          <p:nvPr userDrawn="1"/>
        </p:nvSpPr>
        <p:spPr bwMode="gray">
          <a:xfrm flipH="1">
            <a:off x="8507414" y="2195352"/>
            <a:ext cx="636586" cy="2457646"/>
          </a:xfrm>
          <a:prstGeom prst="rect">
            <a:avLst/>
          </a:prstGeom>
          <a:gradFill flip="none" rotWithShape="1">
            <a:gsLst>
              <a:gs pos="0">
                <a:srgbClr val="DA5800"/>
              </a:gs>
              <a:gs pos="50000">
                <a:srgbClr val="FF6600"/>
              </a:gs>
              <a:gs pos="100000">
                <a:srgbClr val="FF9933"/>
              </a:gs>
            </a:gsLst>
            <a:lin ang="18900000" scaled="1"/>
            <a:tileRect/>
          </a:gradFill>
          <a:ln w="9525">
            <a:noFill/>
            <a:miter lim="800000"/>
            <a:headEnd/>
            <a:tailEnd/>
          </a:ln>
        </p:spPr>
        <p:txBody>
          <a:bodyPr vert="horz" wrap="square" lIns="91430" tIns="45714" rIns="91430" bIns="45714" numCol="1" anchor="t" anchorCtr="0" compatLnSpc="1">
            <a:prstTxWarp prst="textNoShape">
              <a:avLst/>
            </a:prstTxWarp>
          </a:bodyPr>
          <a:lstStyle/>
          <a:p>
            <a:pPr marL="0" algn="l" defTabSz="914298" rtl="0" eaLnBrk="1" latinLnBrk="0" hangingPunct="1"/>
            <a:endParaRPr lang="en-US" sz="1800" kern="1200" dirty="0">
              <a:solidFill>
                <a:schemeClr val="tx1"/>
              </a:solidFill>
              <a:latin typeface="+mn-lt"/>
              <a:ea typeface="+mn-ea"/>
              <a:cs typeface="+mn-cs"/>
            </a:endParaRPr>
          </a:p>
        </p:txBody>
      </p:sp>
      <p:pic>
        <p:nvPicPr>
          <p:cNvPr id="19" name="Picture 2" descr="C:\Users\jheuser\Desktop\VyattaPowerPoint\Vyatta-Logos\Vyatta-4c-wBrocade.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237220" y="4851696"/>
            <a:ext cx="861836" cy="2441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5801817"/>
      </p:ext>
    </p:extLst>
  </p:cSld>
  <p:clrMapOvr>
    <a:masterClrMapping/>
  </p:clrMapOvr>
  <p:transition advClick="0" advTm="3000">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solidFill>
                  <a:schemeClr val="bg1"/>
                </a:solidFill>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a:defRPr sz="1500"/>
            </a:lvl1pPr>
            <a:lvl2pPr>
              <a:defRPr sz="1200"/>
            </a:lvl2pPr>
            <a:lvl3pPr>
              <a:defRPr sz="900"/>
            </a:lvl3pPr>
            <a:lvl4pPr>
              <a:defRPr sz="900"/>
            </a:lvl4pPr>
            <a:lvl5pPr>
              <a:defRPr sz="8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333438507"/>
      </p:ext>
    </p:extLst>
  </p:cSld>
  <p:clrMapOvr>
    <a:masterClrMapping/>
  </p:clrMapOvr>
  <p:transition spd="slow"/>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690" y="3305101"/>
            <a:ext cx="7772703" cy="1021333"/>
          </a:xfrm>
        </p:spPr>
        <p:txBody>
          <a:bodyPr anchor="t"/>
          <a:lstStyle>
            <a:lvl1pPr algn="l">
              <a:defRPr sz="3400" b="1" cap="all"/>
            </a:lvl1pPr>
          </a:lstStyle>
          <a:p>
            <a:r>
              <a:rPr lang="en-US" smtClean="0"/>
              <a:t>Click to edit Master title style</a:t>
            </a:r>
            <a:endParaRPr lang="en-US"/>
          </a:p>
        </p:txBody>
      </p:sp>
      <p:sp>
        <p:nvSpPr>
          <p:cNvPr id="3" name="Text Placeholder 2"/>
          <p:cNvSpPr>
            <a:spLocks noGrp="1"/>
          </p:cNvSpPr>
          <p:nvPr>
            <p:ph type="body" idx="1"/>
          </p:nvPr>
        </p:nvSpPr>
        <p:spPr>
          <a:xfrm>
            <a:off x="722690" y="2179960"/>
            <a:ext cx="7772703" cy="1125141"/>
          </a:xfrm>
        </p:spPr>
        <p:txBody>
          <a:bodyPr anchor="b"/>
          <a:lstStyle>
            <a:lvl1pPr marL="0" indent="0">
              <a:buNone/>
              <a:defRPr sz="1700"/>
            </a:lvl1pPr>
            <a:lvl2pPr marL="386105" indent="0">
              <a:buNone/>
              <a:defRPr sz="1500"/>
            </a:lvl2pPr>
            <a:lvl3pPr marL="772211" indent="0">
              <a:buNone/>
              <a:defRPr sz="1400"/>
            </a:lvl3pPr>
            <a:lvl4pPr marL="1158316" indent="0">
              <a:buNone/>
              <a:defRPr sz="1200"/>
            </a:lvl4pPr>
            <a:lvl5pPr marL="1544422" indent="0">
              <a:buNone/>
              <a:defRPr sz="1200"/>
            </a:lvl5pPr>
            <a:lvl6pPr marL="1930527" indent="0">
              <a:buNone/>
              <a:defRPr sz="1200"/>
            </a:lvl6pPr>
            <a:lvl7pPr marL="2316632" indent="0">
              <a:buNone/>
              <a:defRPr sz="1200"/>
            </a:lvl7pPr>
            <a:lvl8pPr marL="2702738" indent="0">
              <a:buNone/>
              <a:defRPr sz="1200"/>
            </a:lvl8pPr>
            <a:lvl9pPr marL="3088843" indent="0">
              <a:buNone/>
              <a:defRPr sz="1200"/>
            </a:lvl9pPr>
          </a:lstStyle>
          <a:p>
            <a:pPr lvl="0"/>
            <a:r>
              <a:rPr lang="en-US" smtClean="0"/>
              <a:t>Click to edit Master text styles</a:t>
            </a:r>
          </a:p>
        </p:txBody>
      </p:sp>
    </p:spTree>
    <p:extLst>
      <p:ext uri="{BB962C8B-B14F-4D97-AF65-F5344CB8AC3E}">
        <p14:creationId xmlns:p14="http://schemas.microsoft.com/office/powerpoint/2010/main" val="4116528431"/>
      </p:ext>
    </p:extLst>
  </p:cSld>
  <p:clrMapOvr>
    <a:masterClrMapping/>
  </p:clrMapOvr>
  <p:transition spd="slow"/>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53143" y="857250"/>
            <a:ext cx="3932465" cy="3969246"/>
          </a:xfrm>
        </p:spPr>
        <p:txBody>
          <a:bodyPr/>
          <a:lstStyle>
            <a:lvl1pPr>
              <a:defRPr sz="2400"/>
            </a:lvl1pPr>
            <a:lvl2pPr>
              <a:defRPr sz="2000"/>
            </a:lvl2pPr>
            <a:lvl3pPr>
              <a:defRPr sz="17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730751" y="857250"/>
            <a:ext cx="3932464" cy="3969246"/>
          </a:xfrm>
        </p:spPr>
        <p:txBody>
          <a:bodyPr/>
          <a:lstStyle>
            <a:lvl1pPr>
              <a:defRPr sz="2400"/>
            </a:lvl1pPr>
            <a:lvl2pPr>
              <a:defRPr sz="2000"/>
            </a:lvl2pPr>
            <a:lvl3pPr>
              <a:defRPr sz="17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4"/>
          <p:cNvSpPr>
            <a:spLocks noGrp="1" noChangeArrowheads="1"/>
          </p:cNvSpPr>
          <p:nvPr>
            <p:ph type="sldNum" sz="quarter" idx="10"/>
          </p:nvPr>
        </p:nvSpPr>
        <p:spPr>
          <a:xfrm>
            <a:off x="7329715" y="4822031"/>
            <a:ext cx="1596571" cy="214313"/>
          </a:xfrm>
          <a:prstGeom prst="rect">
            <a:avLst/>
          </a:prstGeom>
        </p:spPr>
        <p:txBody>
          <a:bodyPr vert="horz" wrap="square" lIns="77221" tIns="38611" rIns="77221" bIns="38611" numCol="1" anchor="t" anchorCtr="0" compatLnSpc="1">
            <a:prstTxWarp prst="textNoShape">
              <a:avLst/>
            </a:prstTxWarp>
          </a:bodyPr>
          <a:lstStyle>
            <a:lvl1pPr>
              <a:defRPr/>
            </a:lvl1pPr>
          </a:lstStyle>
          <a:p>
            <a:pPr defTabSz="914400" fontAlgn="base">
              <a:spcBef>
                <a:spcPct val="0"/>
              </a:spcBef>
              <a:spcAft>
                <a:spcPct val="0"/>
              </a:spcAft>
            </a:pPr>
            <a:fld id="{1D809EB1-A5C2-4CDD-9FF0-574E5446CDCE}" type="slidenum">
              <a:rPr lang="en-US" sz="1400">
                <a:solidFill>
                  <a:srgbClr val="000000"/>
                </a:solidFill>
                <a:ea typeface="ＭＳ Ｐゴシック" pitchFamily="34" charset="-128"/>
              </a:rPr>
              <a:pPr defTabSz="914400" fontAlgn="base">
                <a:spcBef>
                  <a:spcPct val="0"/>
                </a:spcBef>
                <a:spcAft>
                  <a:spcPct val="0"/>
                </a:spcAft>
              </a:pPr>
              <a:t>‹#›</a:t>
            </a:fld>
            <a:endParaRPr lang="en-US" sz="1400">
              <a:solidFill>
                <a:srgbClr val="000000"/>
              </a:solidFill>
              <a:ea typeface="ＭＳ Ｐゴシック" pitchFamily="34" charset="-128"/>
            </a:endParaRPr>
          </a:p>
        </p:txBody>
      </p:sp>
    </p:spTree>
    <p:extLst>
      <p:ext uri="{BB962C8B-B14F-4D97-AF65-F5344CB8AC3E}">
        <p14:creationId xmlns:p14="http://schemas.microsoft.com/office/powerpoint/2010/main" val="1438232397"/>
      </p:ext>
    </p:extLst>
  </p:cSld>
  <p:clrMapOvr>
    <a:masterClrMapping/>
  </p:clrMapOvr>
  <p:transition spd="slow"/>
</p:sldLayout>
</file>

<file path=ppt/slideLayouts/slideLayout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709954982"/>
      </p:ext>
    </p:extLst>
  </p:cSld>
  <p:clrMapOvr>
    <a:masterClrMapping/>
  </p:clrMapOvr>
  <p:transition spd="slow"/>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5279688"/>
      </p:ext>
    </p:extLst>
  </p:cSld>
  <p:clrMapOvr>
    <a:masterClrMapping/>
  </p:clrMapOvr>
  <p:transition spd="slow"/>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408152" indent="0" algn="ctr">
              <a:buNone/>
              <a:defRPr/>
            </a:lvl2pPr>
            <a:lvl3pPr marL="816304" indent="0" algn="ctr">
              <a:buNone/>
              <a:defRPr/>
            </a:lvl3pPr>
            <a:lvl4pPr marL="1224456" indent="0" algn="ctr">
              <a:buNone/>
              <a:defRPr/>
            </a:lvl4pPr>
            <a:lvl5pPr marL="1632608" indent="0" algn="ctr">
              <a:buNone/>
              <a:defRPr/>
            </a:lvl5pPr>
            <a:lvl6pPr marL="2040760" indent="0" algn="ctr">
              <a:buNone/>
              <a:defRPr/>
            </a:lvl6pPr>
            <a:lvl7pPr marL="2448912" indent="0" algn="ctr">
              <a:buNone/>
              <a:defRPr/>
            </a:lvl7pPr>
            <a:lvl8pPr marL="2857064" indent="0" algn="ctr">
              <a:buNone/>
              <a:defRPr/>
            </a:lvl8pPr>
            <a:lvl9pPr marL="3265216" indent="0" algn="ctr">
              <a:buNone/>
              <a:defRPr/>
            </a:lvl9pPr>
          </a:lstStyle>
          <a:p>
            <a:r>
              <a:rPr lang="en-US" smtClean="0"/>
              <a:t>Click to edit Master subtitle style</a:t>
            </a:r>
            <a:endParaRPr lang="en-US"/>
          </a:p>
        </p:txBody>
      </p:sp>
      <p:sp>
        <p:nvSpPr>
          <p:cNvPr id="4" name="Date Placeholder 3"/>
          <p:cNvSpPr>
            <a:spLocks noGrp="1"/>
          </p:cNvSpPr>
          <p:nvPr>
            <p:ph type="dt" sz="half" idx="10"/>
          </p:nvPr>
        </p:nvSpPr>
        <p:spPr>
          <a:xfrm>
            <a:off x="456595" y="4683621"/>
            <a:ext cx="2134810" cy="357188"/>
          </a:xfrm>
          <a:prstGeom prst="rect">
            <a:avLst/>
          </a:prstGeom>
        </p:spPr>
        <p:txBody>
          <a:bodyPr lIns="81630" tIns="40816" rIns="81630" bIns="40816"/>
          <a:lstStyle>
            <a:lvl1pPr>
              <a:defRPr>
                <a:latin typeface="Arial" charset="0"/>
                <a:ea typeface="ＭＳ Ｐゴシック" charset="0"/>
                <a:cs typeface="ＭＳ Ｐゴシック" charset="0"/>
              </a:defRPr>
            </a:lvl1pPr>
          </a:lstStyle>
          <a:p>
            <a:pPr defTabSz="914400" fontAlgn="base">
              <a:spcBef>
                <a:spcPct val="0"/>
              </a:spcBef>
              <a:spcAft>
                <a:spcPct val="0"/>
              </a:spcAft>
              <a:defRPr/>
            </a:pPr>
            <a:endParaRPr lang="en-US" sz="1400">
              <a:solidFill>
                <a:srgbClr val="000000"/>
              </a:solidFill>
            </a:endParaRPr>
          </a:p>
        </p:txBody>
      </p:sp>
      <p:sp>
        <p:nvSpPr>
          <p:cNvPr id="5" name="Footer Placeholder 4"/>
          <p:cNvSpPr>
            <a:spLocks noGrp="1"/>
          </p:cNvSpPr>
          <p:nvPr>
            <p:ph type="ftr" sz="quarter" idx="11"/>
          </p:nvPr>
        </p:nvSpPr>
        <p:spPr>
          <a:xfrm>
            <a:off x="3123595" y="4683621"/>
            <a:ext cx="2896810" cy="357188"/>
          </a:xfrm>
          <a:prstGeom prst="rect">
            <a:avLst/>
          </a:prstGeom>
        </p:spPr>
        <p:txBody>
          <a:bodyPr lIns="81630" tIns="40816" rIns="81630" bIns="40816"/>
          <a:lstStyle>
            <a:lvl1pPr>
              <a:defRPr>
                <a:latin typeface="Arial" charset="0"/>
                <a:ea typeface="ＭＳ Ｐゴシック" charset="0"/>
                <a:cs typeface="ＭＳ Ｐゴシック" charset="0"/>
              </a:defRPr>
            </a:lvl1pPr>
          </a:lstStyle>
          <a:p>
            <a:pPr defTabSz="914400" fontAlgn="base">
              <a:spcBef>
                <a:spcPct val="0"/>
              </a:spcBef>
              <a:spcAft>
                <a:spcPct val="0"/>
              </a:spcAft>
              <a:defRPr/>
            </a:pPr>
            <a:endParaRPr lang="en-US" sz="1400">
              <a:solidFill>
                <a:srgbClr val="000000"/>
              </a:solidFill>
            </a:endParaRPr>
          </a:p>
        </p:txBody>
      </p:sp>
      <p:sp>
        <p:nvSpPr>
          <p:cNvPr id="6" name="Slide Number Placeholder 5"/>
          <p:cNvSpPr>
            <a:spLocks noGrp="1"/>
          </p:cNvSpPr>
          <p:nvPr>
            <p:ph type="sldNum" sz="quarter" idx="12"/>
          </p:nvPr>
        </p:nvSpPr>
        <p:spPr>
          <a:xfrm>
            <a:off x="6552595" y="4683621"/>
            <a:ext cx="2134810" cy="357188"/>
          </a:xfrm>
          <a:prstGeom prst="rect">
            <a:avLst/>
          </a:prstGeom>
        </p:spPr>
        <p:txBody>
          <a:bodyPr vert="horz" wrap="square" lIns="81630" tIns="40816" rIns="81630" bIns="40816" numCol="1" anchor="t" anchorCtr="0" compatLnSpc="1">
            <a:prstTxWarp prst="textNoShape">
              <a:avLst/>
            </a:prstTxWarp>
          </a:bodyPr>
          <a:lstStyle>
            <a:lvl1pPr>
              <a:defRPr/>
            </a:lvl1pPr>
          </a:lstStyle>
          <a:p>
            <a:pPr defTabSz="914400" fontAlgn="base">
              <a:spcBef>
                <a:spcPct val="0"/>
              </a:spcBef>
              <a:spcAft>
                <a:spcPct val="0"/>
              </a:spcAft>
            </a:pPr>
            <a:fld id="{A06DA91E-45A6-4499-BEB8-8D4E90AE1E7D}" type="slidenum">
              <a:rPr lang="en-US" sz="1400">
                <a:solidFill>
                  <a:srgbClr val="000000"/>
                </a:solidFill>
                <a:ea typeface="ＭＳ Ｐゴシック" pitchFamily="34" charset="-128"/>
              </a:rPr>
              <a:pPr defTabSz="914400" fontAlgn="base">
                <a:spcBef>
                  <a:spcPct val="0"/>
                </a:spcBef>
                <a:spcAft>
                  <a:spcPct val="0"/>
                </a:spcAft>
              </a:pPr>
              <a:t>‹#›</a:t>
            </a:fld>
            <a:endParaRPr lang="en-US" sz="1400">
              <a:solidFill>
                <a:srgbClr val="000000"/>
              </a:solidFill>
              <a:ea typeface="ＭＳ Ｐゴシック" pitchFamily="34" charset="-128"/>
            </a:endParaRPr>
          </a:p>
        </p:txBody>
      </p:sp>
    </p:spTree>
    <p:extLst>
      <p:ext uri="{BB962C8B-B14F-4D97-AF65-F5344CB8AC3E}">
        <p14:creationId xmlns:p14="http://schemas.microsoft.com/office/powerpoint/2010/main" val="154597740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fourObj">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457200" y="205978"/>
            <a:ext cx="8229600" cy="857250"/>
          </a:xfrm>
        </p:spPr>
        <p:txBody>
          <a:bodyPr/>
          <a:lstStyle/>
          <a:p>
            <a:r>
              <a:rPr lang="en-US" smtClean="0"/>
              <a:t>Click to edit Master title style</a:t>
            </a:r>
            <a:endParaRPr lang="en-US"/>
          </a:p>
        </p:txBody>
      </p:sp>
      <p:sp>
        <p:nvSpPr>
          <p:cNvPr id="3" name="Content Placeholder 2"/>
          <p:cNvSpPr>
            <a:spLocks noGrp="1"/>
          </p:cNvSpPr>
          <p:nvPr>
            <p:ph sz="quarter" idx="1"/>
          </p:nvPr>
        </p:nvSpPr>
        <p:spPr>
          <a:xfrm>
            <a:off x="457200" y="1200151"/>
            <a:ext cx="4038600" cy="163949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1200151"/>
            <a:ext cx="4038600" cy="163949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57200" y="2953942"/>
            <a:ext cx="4038600" cy="164068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Content Placeholder 5"/>
          <p:cNvSpPr>
            <a:spLocks noGrp="1"/>
          </p:cNvSpPr>
          <p:nvPr>
            <p:ph sz="quarter" idx="4"/>
          </p:nvPr>
        </p:nvSpPr>
        <p:spPr>
          <a:xfrm>
            <a:off x="4648200" y="2953942"/>
            <a:ext cx="4038600" cy="164068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a:xfrm>
            <a:off x="457200" y="4683918"/>
            <a:ext cx="2133600" cy="357188"/>
          </a:xfrm>
          <a:prstGeom prst="rect">
            <a:avLst/>
          </a:prstGeom>
        </p:spPr>
        <p:txBody>
          <a:bodyPr lIns="81630" tIns="40816" rIns="81630" bIns="40816"/>
          <a:lstStyle>
            <a:lvl1pPr>
              <a:defRPr/>
            </a:lvl1pPr>
          </a:lstStyle>
          <a:p>
            <a:pPr defTabSz="914400" fontAlgn="base">
              <a:spcBef>
                <a:spcPct val="0"/>
              </a:spcBef>
              <a:spcAft>
                <a:spcPct val="0"/>
              </a:spcAft>
            </a:pPr>
            <a:endParaRPr lang="en-US" sz="1400">
              <a:solidFill>
                <a:srgbClr val="000000"/>
              </a:solidFill>
              <a:ea typeface="ＭＳ Ｐゴシック" pitchFamily="34" charset="-128"/>
            </a:endParaRPr>
          </a:p>
        </p:txBody>
      </p:sp>
      <p:sp>
        <p:nvSpPr>
          <p:cNvPr id="8" name="Footer Placeholder 7"/>
          <p:cNvSpPr>
            <a:spLocks noGrp="1"/>
          </p:cNvSpPr>
          <p:nvPr>
            <p:ph type="ftr" sz="quarter" idx="11"/>
          </p:nvPr>
        </p:nvSpPr>
        <p:spPr>
          <a:xfrm>
            <a:off x="3124200" y="4683918"/>
            <a:ext cx="2895600" cy="357188"/>
          </a:xfrm>
          <a:prstGeom prst="rect">
            <a:avLst/>
          </a:prstGeom>
        </p:spPr>
        <p:txBody>
          <a:bodyPr lIns="81630" tIns="40816" rIns="81630" bIns="40816"/>
          <a:lstStyle>
            <a:lvl1pPr>
              <a:defRPr/>
            </a:lvl1pPr>
          </a:lstStyle>
          <a:p>
            <a:pPr defTabSz="914400" fontAlgn="base">
              <a:spcBef>
                <a:spcPct val="0"/>
              </a:spcBef>
              <a:spcAft>
                <a:spcPct val="0"/>
              </a:spcAft>
            </a:pPr>
            <a:endParaRPr lang="en-US" sz="1400">
              <a:solidFill>
                <a:srgbClr val="000000"/>
              </a:solidFill>
              <a:ea typeface="ＭＳ Ｐゴシック" pitchFamily="34" charset="-128"/>
            </a:endParaRPr>
          </a:p>
        </p:txBody>
      </p:sp>
      <p:sp>
        <p:nvSpPr>
          <p:cNvPr id="9" name="Slide Number Placeholder 8"/>
          <p:cNvSpPr>
            <a:spLocks noGrp="1"/>
          </p:cNvSpPr>
          <p:nvPr>
            <p:ph type="sldNum" sz="quarter" idx="12"/>
          </p:nvPr>
        </p:nvSpPr>
        <p:spPr>
          <a:xfrm>
            <a:off x="6553200" y="4683918"/>
            <a:ext cx="2133600" cy="357188"/>
          </a:xfrm>
          <a:prstGeom prst="rect">
            <a:avLst/>
          </a:prstGeom>
        </p:spPr>
        <p:txBody>
          <a:bodyPr lIns="81630" tIns="40816" rIns="81630" bIns="40816"/>
          <a:lstStyle>
            <a:lvl1pPr>
              <a:defRPr/>
            </a:lvl1pPr>
          </a:lstStyle>
          <a:p>
            <a:pPr defTabSz="914400" fontAlgn="base">
              <a:spcBef>
                <a:spcPct val="0"/>
              </a:spcBef>
              <a:spcAft>
                <a:spcPct val="0"/>
              </a:spcAft>
            </a:pPr>
            <a:fld id="{542968E3-95CC-47FA-8174-0F29CD7457E5}" type="slidenum">
              <a:rPr lang="en-US" sz="1400">
                <a:solidFill>
                  <a:srgbClr val="000000"/>
                </a:solidFill>
                <a:ea typeface="ＭＳ Ｐゴシック" pitchFamily="34" charset="-128"/>
              </a:rPr>
              <a:pPr defTabSz="914400" fontAlgn="base">
                <a:spcBef>
                  <a:spcPct val="0"/>
                </a:spcBef>
                <a:spcAft>
                  <a:spcPct val="0"/>
                </a:spcAft>
              </a:pPr>
              <a:t>‹#›</a:t>
            </a:fld>
            <a:endParaRPr lang="en-US" sz="1400">
              <a:solidFill>
                <a:srgbClr val="000000"/>
              </a:solidFill>
              <a:ea typeface="ＭＳ Ｐゴシック" pitchFamily="34" charset="-128"/>
            </a:endParaRPr>
          </a:p>
        </p:txBody>
      </p:sp>
    </p:spTree>
    <p:extLst>
      <p:ext uri="{BB962C8B-B14F-4D97-AF65-F5344CB8AC3E}">
        <p14:creationId xmlns:p14="http://schemas.microsoft.com/office/powerpoint/2010/main" val="15238214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Head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41430" y="458402"/>
            <a:ext cx="8208875" cy="472425"/>
          </a:xfrm>
        </p:spPr>
        <p:txBody>
          <a:bodyPr/>
          <a:lstStyle>
            <a:lvl1pPr>
              <a:lnSpc>
                <a:spcPct val="95000"/>
              </a:lnSpc>
              <a:defRPr sz="2600" cap="none" baseline="0">
                <a:solidFill>
                  <a:schemeClr val="bg2"/>
                </a:solidFill>
              </a:defRPr>
            </a:lvl1pPr>
          </a:lstStyle>
          <a:p>
            <a:r>
              <a:rPr lang="en-US" dirty="0" smtClean="0"/>
              <a:t>Head</a:t>
            </a:r>
            <a:endParaRPr lang="en-US" dirty="0"/>
          </a:p>
        </p:txBody>
      </p:sp>
      <p:sp>
        <p:nvSpPr>
          <p:cNvPr id="3" name="Content Placeholder 2"/>
          <p:cNvSpPr>
            <a:spLocks noGrp="1"/>
          </p:cNvSpPr>
          <p:nvPr>
            <p:ph idx="1" hasCustomPrompt="1"/>
          </p:nvPr>
        </p:nvSpPr>
        <p:spPr>
          <a:xfrm>
            <a:off x="241788" y="1336675"/>
            <a:ext cx="8210856" cy="1620944"/>
          </a:xfrm>
        </p:spPr>
        <p:txBody>
          <a:bodyPr/>
          <a:lstStyle>
            <a:lvl1pPr>
              <a:lnSpc>
                <a:spcPct val="95000"/>
              </a:lnSpc>
              <a:defRPr sz="2000">
                <a:solidFill>
                  <a:schemeClr val="tx1"/>
                </a:solidFill>
                <a:latin typeface="+mn-lt"/>
              </a:defRPr>
            </a:lvl1pPr>
            <a:lvl2pPr marL="401593" indent="-169844">
              <a:lnSpc>
                <a:spcPct val="95000"/>
              </a:lnSpc>
              <a:buClr>
                <a:schemeClr val="tx2"/>
              </a:buClr>
              <a:defRPr sz="1800" b="0">
                <a:solidFill>
                  <a:schemeClr val="tx1"/>
                </a:solidFill>
                <a:latin typeface="+mn-lt"/>
              </a:defRPr>
            </a:lvl2pPr>
            <a:lvl3pPr marL="630168" indent="-173019">
              <a:lnSpc>
                <a:spcPct val="95000"/>
              </a:lnSpc>
              <a:buClr>
                <a:schemeClr val="tx2"/>
              </a:buClr>
              <a:defRPr sz="1400" b="0">
                <a:solidFill>
                  <a:schemeClr val="tx1"/>
                </a:solidFill>
                <a:latin typeface="+mn-lt"/>
              </a:defRPr>
            </a:lvl3pPr>
            <a:lvl4pPr marL="858742" indent="-169844">
              <a:lnSpc>
                <a:spcPct val="95000"/>
              </a:lnSpc>
              <a:buClr>
                <a:schemeClr val="tx2"/>
              </a:buClr>
              <a:defRPr sz="1400" b="0">
                <a:solidFill>
                  <a:schemeClr val="tx1"/>
                </a:solidFill>
                <a:latin typeface="+mn-lt"/>
              </a:defRPr>
            </a:lvl4pPr>
            <a:lvl5pPr marL="1087317" indent="-173019">
              <a:lnSpc>
                <a:spcPct val="95000"/>
              </a:lnSpc>
              <a:buClr>
                <a:schemeClr val="tx2"/>
              </a:buClr>
              <a:defRPr sz="1400" b="0">
                <a:solidFill>
                  <a:schemeClr val="tx1"/>
                </a:solidFill>
                <a:latin typeface="+mn-lt"/>
              </a:defRPr>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9" name="Date Placeholder 4"/>
          <p:cNvSpPr>
            <a:spLocks noGrp="1"/>
          </p:cNvSpPr>
          <p:nvPr>
            <p:ph type="dt" sz="half" idx="2"/>
          </p:nvPr>
        </p:nvSpPr>
        <p:spPr>
          <a:xfrm>
            <a:off x="4479926" y="4973341"/>
            <a:ext cx="1089323" cy="116426"/>
          </a:xfrm>
          <a:prstGeom prst="rect">
            <a:avLst/>
          </a:prstGeom>
        </p:spPr>
        <p:txBody>
          <a:bodyPr vert="horz" wrap="square" lIns="0" tIns="0" rIns="0" bIns="0" rtlCol="0" anchor="b" anchorCtr="0"/>
          <a:lstStyle>
            <a:lvl1pPr algn="l">
              <a:defRPr sz="700">
                <a:solidFill>
                  <a:schemeClr val="tx1">
                    <a:tint val="75000"/>
                  </a:schemeClr>
                </a:solidFill>
                <a:latin typeface="+mn-lt"/>
              </a:defRPr>
            </a:lvl1pPr>
          </a:lstStyle>
          <a:p>
            <a:endParaRPr lang="en-US" dirty="0"/>
          </a:p>
        </p:txBody>
      </p:sp>
      <p:sp>
        <p:nvSpPr>
          <p:cNvPr id="21" name="Footer Placeholder 5"/>
          <p:cNvSpPr>
            <a:spLocks noGrp="1"/>
          </p:cNvSpPr>
          <p:nvPr>
            <p:ph type="ftr" sz="quarter" idx="3"/>
          </p:nvPr>
        </p:nvSpPr>
        <p:spPr>
          <a:xfrm>
            <a:off x="336880" y="4987786"/>
            <a:ext cx="3990646" cy="103485"/>
          </a:xfrm>
          <a:prstGeom prst="rect">
            <a:avLst/>
          </a:prstGeom>
        </p:spPr>
        <p:txBody>
          <a:bodyPr vert="horz" wrap="square" lIns="0" tIns="0" rIns="0" bIns="0" rtlCol="0" anchor="b" anchorCtr="0"/>
          <a:lstStyle>
            <a:lvl1pPr algn="l">
              <a:defRPr sz="700">
                <a:solidFill>
                  <a:schemeClr val="tx1">
                    <a:tint val="75000"/>
                  </a:schemeClr>
                </a:solidFill>
                <a:latin typeface="+mn-lt"/>
              </a:defRPr>
            </a:lvl1pPr>
          </a:lstStyle>
          <a:p>
            <a:r>
              <a:rPr lang="en-US" dirty="0" smtClean="0"/>
              <a:t>© 2013 Brocade Communications Systems, Inc. Company Proprietary Information</a:t>
            </a:r>
            <a:endParaRPr lang="en-US" dirty="0"/>
          </a:p>
        </p:txBody>
      </p:sp>
      <p:grpSp>
        <p:nvGrpSpPr>
          <p:cNvPr id="16" name="Group 15"/>
          <p:cNvGrpSpPr/>
          <p:nvPr userDrawn="1"/>
        </p:nvGrpSpPr>
        <p:grpSpPr>
          <a:xfrm>
            <a:off x="3" y="-1"/>
            <a:ext cx="136523" cy="5076827"/>
            <a:chOff x="2" y="-1"/>
            <a:chExt cx="136523" cy="5076827"/>
          </a:xfrm>
        </p:grpSpPr>
        <p:sp>
          <p:nvSpPr>
            <p:cNvPr id="23" name="Rectangle 7"/>
            <p:cNvSpPr>
              <a:spLocks noChangeArrowheads="1"/>
            </p:cNvSpPr>
            <p:nvPr userDrawn="1"/>
          </p:nvSpPr>
          <p:spPr bwMode="gray">
            <a:xfrm>
              <a:off x="2" y="-1"/>
              <a:ext cx="136523" cy="1135064"/>
            </a:xfrm>
            <a:prstGeom prst="rect">
              <a:avLst/>
            </a:prstGeom>
            <a:gradFill flip="none" rotWithShape="1">
              <a:gsLst>
                <a:gs pos="0">
                  <a:srgbClr val="DA5800"/>
                </a:gs>
                <a:gs pos="50000">
                  <a:srgbClr val="FF6600"/>
                </a:gs>
                <a:gs pos="100000">
                  <a:srgbClr val="FF9933"/>
                </a:gs>
              </a:gsLst>
              <a:lin ang="18900000" scaled="1"/>
              <a:tileRect/>
            </a:gradFill>
            <a:ln w="9525">
              <a:noFill/>
              <a:miter lim="800000"/>
              <a:headEnd/>
              <a:tailEnd/>
            </a:ln>
          </p:spPr>
          <p:txBody>
            <a:bodyPr vert="horz" wrap="square" lIns="91440" tIns="45720" rIns="91440" bIns="45720" numCol="1" anchor="t" anchorCtr="0" compatLnSpc="1">
              <a:prstTxWarp prst="textNoShape">
                <a:avLst/>
              </a:prstTxWarp>
            </a:bodyPr>
            <a:lstStyle/>
            <a:p>
              <a:pPr lvl="0"/>
              <a:endParaRPr lang="en-US" dirty="0"/>
            </a:p>
          </p:txBody>
        </p:sp>
        <p:sp>
          <p:nvSpPr>
            <p:cNvPr id="24" name="Rectangle 16"/>
            <p:cNvSpPr>
              <a:spLocks noChangeArrowheads="1"/>
            </p:cNvSpPr>
            <p:nvPr userDrawn="1"/>
          </p:nvSpPr>
          <p:spPr bwMode="gray">
            <a:xfrm>
              <a:off x="1146" y="1201738"/>
              <a:ext cx="135379" cy="3875088"/>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298" rtl="0" eaLnBrk="1" latinLnBrk="0" hangingPunct="1">
                <a:lnSpc>
                  <a:spcPct val="75000"/>
                </a:lnSpc>
              </a:pPr>
              <a:endParaRPr lang="en-US" sz="1800" kern="1200" dirty="0">
                <a:solidFill>
                  <a:schemeClr val="bg1"/>
                </a:solidFill>
                <a:latin typeface="+mn-lt"/>
                <a:ea typeface="+mn-ea"/>
                <a:cs typeface="+mn-cs"/>
              </a:endParaRPr>
            </a:p>
          </p:txBody>
        </p:sp>
      </p:grpSp>
      <p:sp>
        <p:nvSpPr>
          <p:cNvPr id="14" name="Slide Number Placeholder 6"/>
          <p:cNvSpPr>
            <a:spLocks noGrp="1"/>
          </p:cNvSpPr>
          <p:nvPr>
            <p:ph type="sldNum" sz="quarter" idx="4"/>
          </p:nvPr>
        </p:nvSpPr>
        <p:spPr>
          <a:xfrm>
            <a:off x="7766743" y="4979473"/>
            <a:ext cx="256801" cy="116425"/>
          </a:xfrm>
          <a:prstGeom prst="rect">
            <a:avLst/>
          </a:prstGeom>
        </p:spPr>
        <p:txBody>
          <a:bodyPr vert="horz" wrap="square" lIns="0" tIns="0" rIns="0" bIns="0" rtlCol="0" anchor="b" anchorCtr="0"/>
          <a:lstStyle>
            <a:lvl1pPr algn="r">
              <a:defRPr sz="800">
                <a:solidFill>
                  <a:schemeClr val="tx1">
                    <a:tint val="75000"/>
                  </a:schemeClr>
                </a:solidFill>
                <a:latin typeface="+mn-lt"/>
              </a:defRPr>
            </a:lvl1pPr>
          </a:lstStyle>
          <a:p>
            <a:fld id="{7BCC8D0D-EAEC-449D-9161-023DFF90F2E2}" type="slidenum">
              <a:rPr lang="en-US" smtClean="0"/>
              <a:pPr/>
              <a:t>‹#›</a:t>
            </a:fld>
            <a:endParaRPr lang="en-US" dirty="0"/>
          </a:p>
        </p:txBody>
      </p:sp>
      <p:pic>
        <p:nvPicPr>
          <p:cNvPr id="15" name="Picture 2" descr="C:\Users\jheuser\Desktop\VyattaPowerPoint\Vyatta-Logos\Vyatta-4c-wBrocade.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237220" y="4851696"/>
            <a:ext cx="861836" cy="2441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0267114"/>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Head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41430" y="458402"/>
            <a:ext cx="8208875" cy="472425"/>
          </a:xfrm>
        </p:spPr>
        <p:txBody>
          <a:bodyPr/>
          <a:lstStyle>
            <a:lvl1pPr>
              <a:lnSpc>
                <a:spcPct val="95000"/>
              </a:lnSpc>
              <a:defRPr sz="2600" cap="none" baseline="0">
                <a:solidFill>
                  <a:schemeClr val="bg2"/>
                </a:solidFill>
              </a:defRPr>
            </a:lvl1pPr>
          </a:lstStyle>
          <a:p>
            <a:r>
              <a:rPr lang="en-US" dirty="0" smtClean="0"/>
              <a:t>Head</a:t>
            </a:r>
            <a:endParaRPr lang="en-US" dirty="0"/>
          </a:p>
        </p:txBody>
      </p:sp>
      <p:sp>
        <p:nvSpPr>
          <p:cNvPr id="3" name="Content Placeholder 2"/>
          <p:cNvSpPr>
            <a:spLocks noGrp="1"/>
          </p:cNvSpPr>
          <p:nvPr>
            <p:ph idx="1" hasCustomPrompt="1"/>
          </p:nvPr>
        </p:nvSpPr>
        <p:spPr>
          <a:xfrm>
            <a:off x="241788" y="1336675"/>
            <a:ext cx="8210856" cy="1620944"/>
          </a:xfrm>
        </p:spPr>
        <p:txBody>
          <a:bodyPr/>
          <a:lstStyle>
            <a:lvl1pPr>
              <a:lnSpc>
                <a:spcPct val="95000"/>
              </a:lnSpc>
              <a:defRPr sz="2000">
                <a:solidFill>
                  <a:schemeClr val="tx1"/>
                </a:solidFill>
                <a:latin typeface="+mn-lt"/>
              </a:defRPr>
            </a:lvl1pPr>
            <a:lvl2pPr marL="401593" indent="-169844">
              <a:lnSpc>
                <a:spcPct val="95000"/>
              </a:lnSpc>
              <a:buClr>
                <a:schemeClr val="tx2"/>
              </a:buClr>
              <a:defRPr sz="1800" b="0">
                <a:solidFill>
                  <a:schemeClr val="tx1"/>
                </a:solidFill>
                <a:latin typeface="+mn-lt"/>
              </a:defRPr>
            </a:lvl2pPr>
            <a:lvl3pPr marL="630168" indent="-173019">
              <a:lnSpc>
                <a:spcPct val="95000"/>
              </a:lnSpc>
              <a:buClr>
                <a:schemeClr val="tx2"/>
              </a:buClr>
              <a:defRPr sz="1400" b="0">
                <a:solidFill>
                  <a:schemeClr val="tx1"/>
                </a:solidFill>
                <a:latin typeface="+mn-lt"/>
              </a:defRPr>
            </a:lvl3pPr>
            <a:lvl4pPr marL="858742" indent="-169844">
              <a:lnSpc>
                <a:spcPct val="95000"/>
              </a:lnSpc>
              <a:buClr>
                <a:schemeClr val="tx2"/>
              </a:buClr>
              <a:defRPr sz="1400" b="0">
                <a:solidFill>
                  <a:schemeClr val="tx1"/>
                </a:solidFill>
                <a:latin typeface="+mn-lt"/>
              </a:defRPr>
            </a:lvl4pPr>
            <a:lvl5pPr marL="1087317" indent="-173019">
              <a:lnSpc>
                <a:spcPct val="95000"/>
              </a:lnSpc>
              <a:buClr>
                <a:schemeClr val="tx2"/>
              </a:buClr>
              <a:defRPr sz="1400" b="0">
                <a:solidFill>
                  <a:schemeClr val="tx1"/>
                </a:solidFill>
                <a:latin typeface="+mn-lt"/>
              </a:defRPr>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ext Placeholder 2"/>
          <p:cNvSpPr>
            <a:spLocks noGrp="1"/>
          </p:cNvSpPr>
          <p:nvPr>
            <p:ph type="body" idx="10" hasCustomPrompt="1"/>
          </p:nvPr>
        </p:nvSpPr>
        <p:spPr>
          <a:xfrm>
            <a:off x="240282" y="853799"/>
            <a:ext cx="8206105" cy="384709"/>
          </a:xfrm>
        </p:spPr>
        <p:txBody>
          <a:bodyPr anchor="t"/>
          <a:lstStyle>
            <a:lvl1pPr marL="0" indent="0">
              <a:buNone/>
              <a:defRPr sz="2000">
                <a:solidFill>
                  <a:schemeClr val="tx1"/>
                </a:solidFill>
                <a:latin typeface="+mn-lt"/>
              </a:defRPr>
            </a:lvl1pPr>
            <a:lvl2pPr marL="457149" indent="0">
              <a:buNone/>
              <a:defRPr sz="1800">
                <a:solidFill>
                  <a:schemeClr val="tx1">
                    <a:tint val="75000"/>
                  </a:schemeClr>
                </a:solidFill>
              </a:defRPr>
            </a:lvl2pPr>
            <a:lvl3pPr marL="914298" indent="0">
              <a:buNone/>
              <a:defRPr sz="1600">
                <a:solidFill>
                  <a:schemeClr val="tx1">
                    <a:tint val="75000"/>
                  </a:schemeClr>
                </a:solidFill>
              </a:defRPr>
            </a:lvl3pPr>
            <a:lvl4pPr marL="1371446" indent="0">
              <a:buNone/>
              <a:defRPr sz="1400">
                <a:solidFill>
                  <a:schemeClr val="tx1">
                    <a:tint val="75000"/>
                  </a:schemeClr>
                </a:solidFill>
              </a:defRPr>
            </a:lvl4pPr>
            <a:lvl5pPr marL="1828595" indent="0">
              <a:buNone/>
              <a:defRPr sz="1400">
                <a:solidFill>
                  <a:schemeClr val="tx1">
                    <a:tint val="75000"/>
                  </a:schemeClr>
                </a:solidFill>
              </a:defRPr>
            </a:lvl5pPr>
            <a:lvl6pPr marL="2285744" indent="0">
              <a:buNone/>
              <a:defRPr sz="1400">
                <a:solidFill>
                  <a:schemeClr val="tx1">
                    <a:tint val="75000"/>
                  </a:schemeClr>
                </a:solidFill>
              </a:defRPr>
            </a:lvl6pPr>
            <a:lvl7pPr marL="2742893" indent="0">
              <a:buNone/>
              <a:defRPr sz="1400">
                <a:solidFill>
                  <a:schemeClr val="tx1">
                    <a:tint val="75000"/>
                  </a:schemeClr>
                </a:solidFill>
              </a:defRPr>
            </a:lvl7pPr>
            <a:lvl8pPr marL="3200042" indent="0">
              <a:buNone/>
              <a:defRPr sz="1400">
                <a:solidFill>
                  <a:schemeClr val="tx1">
                    <a:tint val="75000"/>
                  </a:schemeClr>
                </a:solidFill>
              </a:defRPr>
            </a:lvl8pPr>
            <a:lvl9pPr marL="3657190" indent="0">
              <a:buNone/>
              <a:defRPr sz="1400">
                <a:solidFill>
                  <a:schemeClr val="tx1">
                    <a:tint val="75000"/>
                  </a:schemeClr>
                </a:solidFill>
              </a:defRPr>
            </a:lvl9pPr>
          </a:lstStyle>
          <a:p>
            <a:pPr lvl="0"/>
            <a:r>
              <a:rPr lang="en-US" dirty="0" smtClean="0"/>
              <a:t>Subhead</a:t>
            </a:r>
          </a:p>
        </p:txBody>
      </p:sp>
      <p:sp>
        <p:nvSpPr>
          <p:cNvPr id="19" name="Date Placeholder 4"/>
          <p:cNvSpPr>
            <a:spLocks noGrp="1"/>
          </p:cNvSpPr>
          <p:nvPr>
            <p:ph type="dt" sz="half" idx="2"/>
          </p:nvPr>
        </p:nvSpPr>
        <p:spPr>
          <a:xfrm>
            <a:off x="4479926" y="4973341"/>
            <a:ext cx="1089323" cy="116426"/>
          </a:xfrm>
          <a:prstGeom prst="rect">
            <a:avLst/>
          </a:prstGeom>
        </p:spPr>
        <p:txBody>
          <a:bodyPr vert="horz" wrap="square" lIns="0" tIns="0" rIns="0" bIns="0" rtlCol="0" anchor="b" anchorCtr="0"/>
          <a:lstStyle>
            <a:lvl1pPr algn="l">
              <a:defRPr sz="700">
                <a:solidFill>
                  <a:schemeClr val="tx1">
                    <a:tint val="75000"/>
                  </a:schemeClr>
                </a:solidFill>
                <a:latin typeface="+mn-lt"/>
              </a:defRPr>
            </a:lvl1pPr>
          </a:lstStyle>
          <a:p>
            <a:endParaRPr lang="en-US" dirty="0"/>
          </a:p>
        </p:txBody>
      </p:sp>
      <p:sp>
        <p:nvSpPr>
          <p:cNvPr id="21" name="Footer Placeholder 5"/>
          <p:cNvSpPr>
            <a:spLocks noGrp="1"/>
          </p:cNvSpPr>
          <p:nvPr>
            <p:ph type="ftr" sz="quarter" idx="3"/>
          </p:nvPr>
        </p:nvSpPr>
        <p:spPr>
          <a:xfrm>
            <a:off x="336880" y="4987786"/>
            <a:ext cx="3990646" cy="103485"/>
          </a:xfrm>
          <a:prstGeom prst="rect">
            <a:avLst/>
          </a:prstGeom>
        </p:spPr>
        <p:txBody>
          <a:bodyPr vert="horz" wrap="square" lIns="0" tIns="0" rIns="0" bIns="0" rtlCol="0" anchor="b" anchorCtr="0"/>
          <a:lstStyle>
            <a:lvl1pPr algn="l">
              <a:defRPr sz="700">
                <a:solidFill>
                  <a:schemeClr val="tx1">
                    <a:tint val="75000"/>
                  </a:schemeClr>
                </a:solidFill>
                <a:latin typeface="+mn-lt"/>
              </a:defRPr>
            </a:lvl1pPr>
          </a:lstStyle>
          <a:p>
            <a:r>
              <a:rPr lang="en-US" dirty="0" smtClean="0"/>
              <a:t>© 2013 Brocade Communications Systems, Inc. Company Proprietary Information</a:t>
            </a:r>
            <a:endParaRPr lang="en-US" dirty="0"/>
          </a:p>
        </p:txBody>
      </p:sp>
      <p:grpSp>
        <p:nvGrpSpPr>
          <p:cNvPr id="16" name="Group 15"/>
          <p:cNvGrpSpPr/>
          <p:nvPr userDrawn="1"/>
        </p:nvGrpSpPr>
        <p:grpSpPr>
          <a:xfrm>
            <a:off x="3" y="-1"/>
            <a:ext cx="136523" cy="5076827"/>
            <a:chOff x="2" y="-1"/>
            <a:chExt cx="136523" cy="5076827"/>
          </a:xfrm>
        </p:grpSpPr>
        <p:sp>
          <p:nvSpPr>
            <p:cNvPr id="23" name="Rectangle 7"/>
            <p:cNvSpPr>
              <a:spLocks noChangeArrowheads="1"/>
            </p:cNvSpPr>
            <p:nvPr userDrawn="1"/>
          </p:nvSpPr>
          <p:spPr bwMode="gray">
            <a:xfrm>
              <a:off x="2" y="-1"/>
              <a:ext cx="136523" cy="1135064"/>
            </a:xfrm>
            <a:prstGeom prst="rect">
              <a:avLst/>
            </a:prstGeom>
            <a:gradFill flip="none" rotWithShape="1">
              <a:gsLst>
                <a:gs pos="0">
                  <a:srgbClr val="DA5800"/>
                </a:gs>
                <a:gs pos="50000">
                  <a:srgbClr val="FF6600"/>
                </a:gs>
                <a:gs pos="100000">
                  <a:srgbClr val="FF9933"/>
                </a:gs>
              </a:gsLst>
              <a:lin ang="18900000" scaled="1"/>
              <a:tileRect/>
            </a:gradFill>
            <a:ln w="9525">
              <a:noFill/>
              <a:miter lim="800000"/>
              <a:headEnd/>
              <a:tailEnd/>
            </a:ln>
          </p:spPr>
          <p:txBody>
            <a:bodyPr vert="horz" wrap="square" lIns="91440" tIns="45720" rIns="91440" bIns="45720" numCol="1" anchor="t" anchorCtr="0" compatLnSpc="1">
              <a:prstTxWarp prst="textNoShape">
                <a:avLst/>
              </a:prstTxWarp>
            </a:bodyPr>
            <a:lstStyle/>
            <a:p>
              <a:pPr lvl="0"/>
              <a:endParaRPr lang="en-US" dirty="0"/>
            </a:p>
          </p:txBody>
        </p:sp>
        <p:sp>
          <p:nvSpPr>
            <p:cNvPr id="24" name="Rectangle 16"/>
            <p:cNvSpPr>
              <a:spLocks noChangeArrowheads="1"/>
            </p:cNvSpPr>
            <p:nvPr userDrawn="1"/>
          </p:nvSpPr>
          <p:spPr bwMode="gray">
            <a:xfrm>
              <a:off x="1146" y="1201738"/>
              <a:ext cx="135379" cy="3875088"/>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298" rtl="0" eaLnBrk="1" latinLnBrk="0" hangingPunct="1">
                <a:lnSpc>
                  <a:spcPct val="75000"/>
                </a:lnSpc>
              </a:pPr>
              <a:endParaRPr lang="en-US" sz="1800" kern="1200" dirty="0">
                <a:solidFill>
                  <a:schemeClr val="bg1"/>
                </a:solidFill>
                <a:latin typeface="+mn-lt"/>
                <a:ea typeface="+mn-ea"/>
                <a:cs typeface="+mn-cs"/>
              </a:endParaRPr>
            </a:p>
          </p:txBody>
        </p:sp>
      </p:grpSp>
      <p:sp>
        <p:nvSpPr>
          <p:cNvPr id="14" name="Slide Number Placeholder 6"/>
          <p:cNvSpPr>
            <a:spLocks noGrp="1"/>
          </p:cNvSpPr>
          <p:nvPr>
            <p:ph type="sldNum" sz="quarter" idx="4"/>
          </p:nvPr>
        </p:nvSpPr>
        <p:spPr>
          <a:xfrm>
            <a:off x="7766743" y="4979473"/>
            <a:ext cx="256801" cy="116425"/>
          </a:xfrm>
          <a:prstGeom prst="rect">
            <a:avLst/>
          </a:prstGeom>
        </p:spPr>
        <p:txBody>
          <a:bodyPr vert="horz" wrap="square" lIns="0" tIns="0" rIns="0" bIns="0" rtlCol="0" anchor="b" anchorCtr="0"/>
          <a:lstStyle>
            <a:lvl1pPr algn="r">
              <a:defRPr sz="800">
                <a:solidFill>
                  <a:schemeClr val="tx1">
                    <a:tint val="75000"/>
                  </a:schemeClr>
                </a:solidFill>
                <a:latin typeface="+mn-lt"/>
              </a:defRPr>
            </a:lvl1pPr>
          </a:lstStyle>
          <a:p>
            <a:fld id="{7BCC8D0D-EAEC-449D-9161-023DFF90F2E2}" type="slidenum">
              <a:rPr lang="en-US" smtClean="0"/>
              <a:pPr/>
              <a:t>‹#›</a:t>
            </a:fld>
            <a:endParaRPr lang="en-US" dirty="0"/>
          </a:p>
        </p:txBody>
      </p:sp>
      <p:pic>
        <p:nvPicPr>
          <p:cNvPr id="15" name="Picture 2" descr="C:\Users\jheuser\Desktop\VyattaPowerPoint\Vyatta-Logos\Vyatta-4c-wBrocade.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237220" y="4851696"/>
            <a:ext cx="861836" cy="24414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Head and 2-Column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42397" y="1336594"/>
            <a:ext cx="4085129" cy="1620944"/>
          </a:xfrm>
        </p:spPr>
        <p:txBody>
          <a:bodyPr/>
          <a:lstStyle>
            <a:lvl1pPr>
              <a:lnSpc>
                <a:spcPct val="95000"/>
              </a:lnSpc>
              <a:defRPr sz="2000">
                <a:solidFill>
                  <a:schemeClr val="tx1"/>
                </a:solidFill>
                <a:latin typeface="+mn-lt"/>
              </a:defRPr>
            </a:lvl1pPr>
            <a:lvl2pPr marL="401593" indent="-169844">
              <a:lnSpc>
                <a:spcPct val="95000"/>
              </a:lnSpc>
              <a:buClr>
                <a:schemeClr val="tx2"/>
              </a:buClr>
              <a:defRPr sz="1800" b="0">
                <a:solidFill>
                  <a:schemeClr val="tx1"/>
                </a:solidFill>
                <a:latin typeface="+mn-lt"/>
              </a:defRPr>
            </a:lvl2pPr>
            <a:lvl3pPr marL="630168" indent="-173019">
              <a:lnSpc>
                <a:spcPct val="95000"/>
              </a:lnSpc>
              <a:buClr>
                <a:schemeClr val="tx2"/>
              </a:buClr>
              <a:defRPr sz="1400" b="0">
                <a:solidFill>
                  <a:schemeClr val="tx1"/>
                </a:solidFill>
                <a:latin typeface="+mn-lt"/>
              </a:defRPr>
            </a:lvl3pPr>
            <a:lvl4pPr marL="858742" indent="-169844">
              <a:lnSpc>
                <a:spcPct val="95000"/>
              </a:lnSpc>
              <a:buClr>
                <a:schemeClr val="tx2"/>
              </a:buClr>
              <a:defRPr sz="1400" b="0">
                <a:solidFill>
                  <a:schemeClr val="tx1"/>
                </a:solidFill>
                <a:latin typeface="+mn-lt"/>
              </a:defRPr>
            </a:lvl4pPr>
            <a:lvl5pPr marL="1087317" indent="-173019">
              <a:lnSpc>
                <a:spcPct val="95000"/>
              </a:lnSpc>
              <a:buClr>
                <a:schemeClr val="tx2"/>
              </a:buClr>
              <a:defRPr sz="1400" b="0">
                <a:solidFill>
                  <a:schemeClr val="tx1"/>
                </a:solidFill>
                <a:latin typeface="+mn-lt"/>
              </a:defRPr>
            </a:lvl5pPr>
          </a:lstStyle>
          <a:p>
            <a:pPr lvl="0"/>
            <a:r>
              <a:rPr lang="en-US" dirty="0" smtClean="0"/>
              <a:t>Click to edit bullet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Content Placeholder 2"/>
          <p:cNvSpPr>
            <a:spLocks noGrp="1"/>
          </p:cNvSpPr>
          <p:nvPr>
            <p:ph idx="11" hasCustomPrompt="1"/>
          </p:nvPr>
        </p:nvSpPr>
        <p:spPr>
          <a:xfrm>
            <a:off x="4373243" y="1336909"/>
            <a:ext cx="4077021" cy="1620944"/>
          </a:xfrm>
        </p:spPr>
        <p:txBody>
          <a:bodyPr/>
          <a:lstStyle>
            <a:lvl1pPr>
              <a:lnSpc>
                <a:spcPct val="95000"/>
              </a:lnSpc>
              <a:defRPr sz="2000">
                <a:solidFill>
                  <a:schemeClr val="tx1"/>
                </a:solidFill>
                <a:latin typeface="+mn-lt"/>
              </a:defRPr>
            </a:lvl1pPr>
            <a:lvl2pPr marL="401593" indent="-169844">
              <a:lnSpc>
                <a:spcPct val="95000"/>
              </a:lnSpc>
              <a:buClr>
                <a:schemeClr val="tx2"/>
              </a:buClr>
              <a:defRPr sz="1800" b="0">
                <a:solidFill>
                  <a:schemeClr val="tx1"/>
                </a:solidFill>
                <a:latin typeface="+mn-lt"/>
              </a:defRPr>
            </a:lvl2pPr>
            <a:lvl3pPr marL="630168" indent="-173019">
              <a:lnSpc>
                <a:spcPct val="95000"/>
              </a:lnSpc>
              <a:buClr>
                <a:schemeClr val="tx2"/>
              </a:buClr>
              <a:defRPr sz="1400" b="0">
                <a:solidFill>
                  <a:schemeClr val="tx1"/>
                </a:solidFill>
                <a:latin typeface="+mn-lt"/>
              </a:defRPr>
            </a:lvl3pPr>
            <a:lvl4pPr marL="858742" indent="-169844">
              <a:lnSpc>
                <a:spcPct val="95000"/>
              </a:lnSpc>
              <a:buClr>
                <a:schemeClr val="tx2"/>
              </a:buClr>
              <a:defRPr sz="1400" b="0">
                <a:solidFill>
                  <a:schemeClr val="tx1"/>
                </a:solidFill>
                <a:latin typeface="+mn-lt"/>
              </a:defRPr>
            </a:lvl4pPr>
            <a:lvl5pPr marL="1087317" indent="-173019">
              <a:lnSpc>
                <a:spcPct val="95000"/>
              </a:lnSpc>
              <a:buClr>
                <a:schemeClr val="tx2"/>
              </a:buClr>
              <a:defRPr sz="1400" b="0">
                <a:solidFill>
                  <a:schemeClr val="tx1"/>
                </a:solidFill>
                <a:latin typeface="+mn-lt"/>
              </a:defRPr>
            </a:lvl5pPr>
          </a:lstStyle>
          <a:p>
            <a:pPr lvl="0"/>
            <a:r>
              <a:rPr lang="en-US" dirty="0" smtClean="0"/>
              <a:t>Click to edit bullet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6" name="Date Placeholder 4"/>
          <p:cNvSpPr>
            <a:spLocks noGrp="1"/>
          </p:cNvSpPr>
          <p:nvPr>
            <p:ph type="dt" sz="half" idx="2"/>
          </p:nvPr>
        </p:nvSpPr>
        <p:spPr>
          <a:xfrm>
            <a:off x="4479926" y="4973341"/>
            <a:ext cx="1089323" cy="116426"/>
          </a:xfrm>
          <a:prstGeom prst="rect">
            <a:avLst/>
          </a:prstGeom>
        </p:spPr>
        <p:txBody>
          <a:bodyPr vert="horz" wrap="square" lIns="0" tIns="0" rIns="0" bIns="0" rtlCol="0" anchor="b" anchorCtr="0"/>
          <a:lstStyle>
            <a:lvl1pPr algn="l">
              <a:defRPr sz="700">
                <a:solidFill>
                  <a:schemeClr val="tx1">
                    <a:tint val="75000"/>
                  </a:schemeClr>
                </a:solidFill>
                <a:latin typeface="+mn-lt"/>
              </a:defRPr>
            </a:lvl1pPr>
          </a:lstStyle>
          <a:p>
            <a:endParaRPr lang="en-US" dirty="0"/>
          </a:p>
        </p:txBody>
      </p:sp>
      <p:sp>
        <p:nvSpPr>
          <p:cNvPr id="18" name="Footer Placeholder 5"/>
          <p:cNvSpPr>
            <a:spLocks noGrp="1"/>
          </p:cNvSpPr>
          <p:nvPr>
            <p:ph type="ftr" sz="quarter" idx="3"/>
          </p:nvPr>
        </p:nvSpPr>
        <p:spPr>
          <a:xfrm>
            <a:off x="336880" y="4987786"/>
            <a:ext cx="3990646" cy="103485"/>
          </a:xfrm>
          <a:prstGeom prst="rect">
            <a:avLst/>
          </a:prstGeom>
        </p:spPr>
        <p:txBody>
          <a:bodyPr vert="horz" wrap="square" lIns="0" tIns="0" rIns="0" bIns="0" rtlCol="0" anchor="b" anchorCtr="0"/>
          <a:lstStyle>
            <a:lvl1pPr algn="l">
              <a:defRPr sz="700">
                <a:solidFill>
                  <a:schemeClr val="tx1">
                    <a:tint val="75000"/>
                  </a:schemeClr>
                </a:solidFill>
                <a:latin typeface="+mn-lt"/>
              </a:defRPr>
            </a:lvl1pPr>
          </a:lstStyle>
          <a:p>
            <a:r>
              <a:rPr lang="en-US" dirty="0" smtClean="0"/>
              <a:t>© 2013 Brocade Communications Systems, Inc. Company Proprietary Information</a:t>
            </a:r>
            <a:endParaRPr lang="en-US" dirty="0"/>
          </a:p>
        </p:txBody>
      </p:sp>
      <p:sp>
        <p:nvSpPr>
          <p:cNvPr id="20" name="Title 1"/>
          <p:cNvSpPr>
            <a:spLocks noGrp="1"/>
          </p:cNvSpPr>
          <p:nvPr>
            <p:ph type="title" hasCustomPrompt="1"/>
          </p:nvPr>
        </p:nvSpPr>
        <p:spPr>
          <a:xfrm>
            <a:off x="241430" y="458402"/>
            <a:ext cx="8208875" cy="472425"/>
          </a:xfrm>
        </p:spPr>
        <p:txBody>
          <a:bodyPr/>
          <a:lstStyle>
            <a:lvl1pPr>
              <a:lnSpc>
                <a:spcPct val="95000"/>
              </a:lnSpc>
              <a:defRPr sz="2600" cap="none" baseline="0">
                <a:solidFill>
                  <a:schemeClr val="bg2"/>
                </a:solidFill>
              </a:defRPr>
            </a:lvl1pPr>
          </a:lstStyle>
          <a:p>
            <a:r>
              <a:rPr lang="en-US" dirty="0" smtClean="0"/>
              <a:t>Head</a:t>
            </a:r>
            <a:endParaRPr lang="en-US" dirty="0"/>
          </a:p>
        </p:txBody>
      </p:sp>
      <p:grpSp>
        <p:nvGrpSpPr>
          <p:cNvPr id="23" name="Group 22"/>
          <p:cNvGrpSpPr/>
          <p:nvPr userDrawn="1"/>
        </p:nvGrpSpPr>
        <p:grpSpPr>
          <a:xfrm>
            <a:off x="3" y="-1"/>
            <a:ext cx="136523" cy="5076827"/>
            <a:chOff x="2" y="-1"/>
            <a:chExt cx="136523" cy="5076827"/>
          </a:xfrm>
        </p:grpSpPr>
        <p:sp>
          <p:nvSpPr>
            <p:cNvPr id="26" name="Rectangle 7"/>
            <p:cNvSpPr>
              <a:spLocks noChangeArrowheads="1"/>
            </p:cNvSpPr>
            <p:nvPr userDrawn="1"/>
          </p:nvSpPr>
          <p:spPr bwMode="gray">
            <a:xfrm>
              <a:off x="2" y="-1"/>
              <a:ext cx="136523" cy="1135064"/>
            </a:xfrm>
            <a:prstGeom prst="rect">
              <a:avLst/>
            </a:prstGeom>
            <a:gradFill flip="none" rotWithShape="1">
              <a:gsLst>
                <a:gs pos="0">
                  <a:srgbClr val="DA5800"/>
                </a:gs>
                <a:gs pos="50000">
                  <a:srgbClr val="FF6600"/>
                </a:gs>
                <a:gs pos="100000">
                  <a:srgbClr val="FF9933"/>
                </a:gs>
              </a:gsLst>
              <a:lin ang="18900000" scaled="1"/>
              <a:tileRect/>
            </a:gradFill>
            <a:ln w="9525">
              <a:noFill/>
              <a:miter lim="800000"/>
              <a:headEnd/>
              <a:tailEnd/>
            </a:ln>
          </p:spPr>
          <p:txBody>
            <a:bodyPr vert="horz" wrap="square" lIns="91440" tIns="45720" rIns="91440" bIns="45720" numCol="1" anchor="t" anchorCtr="0" compatLnSpc="1">
              <a:prstTxWarp prst="textNoShape">
                <a:avLst/>
              </a:prstTxWarp>
            </a:bodyPr>
            <a:lstStyle/>
            <a:p>
              <a:pPr lvl="0"/>
              <a:endParaRPr lang="en-US" dirty="0"/>
            </a:p>
          </p:txBody>
        </p:sp>
        <p:sp>
          <p:nvSpPr>
            <p:cNvPr id="27" name="Rectangle 16"/>
            <p:cNvSpPr>
              <a:spLocks noChangeArrowheads="1"/>
            </p:cNvSpPr>
            <p:nvPr userDrawn="1"/>
          </p:nvSpPr>
          <p:spPr bwMode="gray">
            <a:xfrm>
              <a:off x="1146" y="1201738"/>
              <a:ext cx="135379" cy="3875088"/>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298" rtl="0" eaLnBrk="1" latinLnBrk="0" hangingPunct="1">
                <a:lnSpc>
                  <a:spcPct val="75000"/>
                </a:lnSpc>
              </a:pPr>
              <a:endParaRPr lang="en-US" sz="1800" kern="1200" dirty="0">
                <a:solidFill>
                  <a:schemeClr val="bg1"/>
                </a:solidFill>
                <a:latin typeface="+mn-lt"/>
                <a:ea typeface="+mn-ea"/>
                <a:cs typeface="+mn-cs"/>
              </a:endParaRPr>
            </a:p>
          </p:txBody>
        </p:sp>
      </p:grpSp>
      <p:sp>
        <p:nvSpPr>
          <p:cNvPr id="22" name="Slide Number Placeholder 6"/>
          <p:cNvSpPr>
            <a:spLocks noGrp="1"/>
          </p:cNvSpPr>
          <p:nvPr>
            <p:ph type="sldNum" sz="quarter" idx="4"/>
          </p:nvPr>
        </p:nvSpPr>
        <p:spPr>
          <a:xfrm>
            <a:off x="7766743" y="4979473"/>
            <a:ext cx="256801" cy="116425"/>
          </a:xfrm>
          <a:prstGeom prst="rect">
            <a:avLst/>
          </a:prstGeom>
        </p:spPr>
        <p:txBody>
          <a:bodyPr vert="horz" wrap="square" lIns="0" tIns="0" rIns="0" bIns="0" rtlCol="0" anchor="b" anchorCtr="0"/>
          <a:lstStyle>
            <a:lvl1pPr algn="r">
              <a:defRPr sz="800">
                <a:solidFill>
                  <a:schemeClr val="tx1">
                    <a:tint val="75000"/>
                  </a:schemeClr>
                </a:solidFill>
                <a:latin typeface="+mn-lt"/>
              </a:defRPr>
            </a:lvl1pPr>
          </a:lstStyle>
          <a:p>
            <a:fld id="{7BCC8D0D-EAEC-449D-9161-023DFF90F2E2}" type="slidenum">
              <a:rPr lang="en-US" smtClean="0"/>
              <a:pPr/>
              <a:t>‹#›</a:t>
            </a:fld>
            <a:endParaRPr lang="en-US" dirty="0"/>
          </a:p>
        </p:txBody>
      </p:sp>
      <p:pic>
        <p:nvPicPr>
          <p:cNvPr id="24" name="Picture 2" descr="C:\Users\jheuser\Desktop\VyattaPowerPoint\Vyatta-Logos\Vyatta-4c-wBrocade.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237220" y="4851696"/>
            <a:ext cx="861836" cy="2441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2922042"/>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Head and 2-Column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42397" y="1336594"/>
            <a:ext cx="4085129" cy="1620944"/>
          </a:xfrm>
        </p:spPr>
        <p:txBody>
          <a:bodyPr/>
          <a:lstStyle>
            <a:lvl1pPr>
              <a:lnSpc>
                <a:spcPct val="95000"/>
              </a:lnSpc>
              <a:defRPr sz="2000">
                <a:solidFill>
                  <a:schemeClr val="tx1"/>
                </a:solidFill>
                <a:latin typeface="+mn-lt"/>
              </a:defRPr>
            </a:lvl1pPr>
            <a:lvl2pPr marL="401593" indent="-169844">
              <a:lnSpc>
                <a:spcPct val="95000"/>
              </a:lnSpc>
              <a:buClr>
                <a:schemeClr val="tx2"/>
              </a:buClr>
              <a:defRPr sz="1800" b="0">
                <a:solidFill>
                  <a:schemeClr val="tx1"/>
                </a:solidFill>
                <a:latin typeface="+mn-lt"/>
              </a:defRPr>
            </a:lvl2pPr>
            <a:lvl3pPr marL="630168" indent="-173019">
              <a:lnSpc>
                <a:spcPct val="95000"/>
              </a:lnSpc>
              <a:buClr>
                <a:schemeClr val="tx2"/>
              </a:buClr>
              <a:defRPr sz="1400" b="0">
                <a:solidFill>
                  <a:schemeClr val="tx1"/>
                </a:solidFill>
                <a:latin typeface="+mn-lt"/>
              </a:defRPr>
            </a:lvl3pPr>
            <a:lvl4pPr marL="858742" indent="-169844">
              <a:lnSpc>
                <a:spcPct val="95000"/>
              </a:lnSpc>
              <a:buClr>
                <a:schemeClr val="tx2"/>
              </a:buClr>
              <a:defRPr sz="1400" b="0">
                <a:solidFill>
                  <a:schemeClr val="tx1"/>
                </a:solidFill>
                <a:latin typeface="+mn-lt"/>
              </a:defRPr>
            </a:lvl4pPr>
            <a:lvl5pPr marL="1087317" indent="-173019">
              <a:lnSpc>
                <a:spcPct val="95000"/>
              </a:lnSpc>
              <a:buClr>
                <a:schemeClr val="tx2"/>
              </a:buClr>
              <a:defRPr sz="1400" b="0">
                <a:solidFill>
                  <a:schemeClr val="tx1"/>
                </a:solidFill>
                <a:latin typeface="+mn-lt"/>
              </a:defRPr>
            </a:lvl5pPr>
          </a:lstStyle>
          <a:p>
            <a:pPr lvl="0"/>
            <a:r>
              <a:rPr lang="en-US" dirty="0" smtClean="0"/>
              <a:t>Click to edit bullet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Content Placeholder 2"/>
          <p:cNvSpPr>
            <a:spLocks noGrp="1"/>
          </p:cNvSpPr>
          <p:nvPr>
            <p:ph idx="11" hasCustomPrompt="1"/>
          </p:nvPr>
        </p:nvSpPr>
        <p:spPr>
          <a:xfrm>
            <a:off x="4373243" y="1336909"/>
            <a:ext cx="4077021" cy="1620944"/>
          </a:xfrm>
        </p:spPr>
        <p:txBody>
          <a:bodyPr/>
          <a:lstStyle>
            <a:lvl1pPr>
              <a:lnSpc>
                <a:spcPct val="95000"/>
              </a:lnSpc>
              <a:defRPr sz="2000">
                <a:solidFill>
                  <a:schemeClr val="tx1"/>
                </a:solidFill>
                <a:latin typeface="+mn-lt"/>
              </a:defRPr>
            </a:lvl1pPr>
            <a:lvl2pPr marL="401593" indent="-169844">
              <a:lnSpc>
                <a:spcPct val="95000"/>
              </a:lnSpc>
              <a:buClr>
                <a:schemeClr val="tx2"/>
              </a:buClr>
              <a:defRPr sz="1800" b="0">
                <a:solidFill>
                  <a:schemeClr val="tx1"/>
                </a:solidFill>
                <a:latin typeface="+mn-lt"/>
              </a:defRPr>
            </a:lvl2pPr>
            <a:lvl3pPr marL="630168" indent="-173019">
              <a:lnSpc>
                <a:spcPct val="95000"/>
              </a:lnSpc>
              <a:buClr>
                <a:schemeClr val="tx2"/>
              </a:buClr>
              <a:defRPr sz="1400" b="0">
                <a:solidFill>
                  <a:schemeClr val="tx1"/>
                </a:solidFill>
                <a:latin typeface="+mn-lt"/>
              </a:defRPr>
            </a:lvl3pPr>
            <a:lvl4pPr marL="858742" indent="-169844">
              <a:lnSpc>
                <a:spcPct val="95000"/>
              </a:lnSpc>
              <a:buClr>
                <a:schemeClr val="tx2"/>
              </a:buClr>
              <a:defRPr sz="1400" b="0">
                <a:solidFill>
                  <a:schemeClr val="tx1"/>
                </a:solidFill>
                <a:latin typeface="+mn-lt"/>
              </a:defRPr>
            </a:lvl4pPr>
            <a:lvl5pPr marL="1087317" indent="-173019">
              <a:lnSpc>
                <a:spcPct val="95000"/>
              </a:lnSpc>
              <a:buClr>
                <a:schemeClr val="tx2"/>
              </a:buClr>
              <a:defRPr sz="1400" b="0">
                <a:solidFill>
                  <a:schemeClr val="tx1"/>
                </a:solidFill>
                <a:latin typeface="+mn-lt"/>
              </a:defRPr>
            </a:lvl5pPr>
          </a:lstStyle>
          <a:p>
            <a:pPr lvl="0"/>
            <a:r>
              <a:rPr lang="en-US" dirty="0" smtClean="0"/>
              <a:t>Click to edit bullet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6" name="Date Placeholder 4"/>
          <p:cNvSpPr>
            <a:spLocks noGrp="1"/>
          </p:cNvSpPr>
          <p:nvPr>
            <p:ph type="dt" sz="half" idx="2"/>
          </p:nvPr>
        </p:nvSpPr>
        <p:spPr>
          <a:xfrm>
            <a:off x="4479926" y="4973341"/>
            <a:ext cx="1089323" cy="116426"/>
          </a:xfrm>
          <a:prstGeom prst="rect">
            <a:avLst/>
          </a:prstGeom>
        </p:spPr>
        <p:txBody>
          <a:bodyPr vert="horz" wrap="square" lIns="0" tIns="0" rIns="0" bIns="0" rtlCol="0" anchor="b" anchorCtr="0"/>
          <a:lstStyle>
            <a:lvl1pPr algn="l">
              <a:defRPr sz="700">
                <a:solidFill>
                  <a:schemeClr val="tx1">
                    <a:tint val="75000"/>
                  </a:schemeClr>
                </a:solidFill>
                <a:latin typeface="+mn-lt"/>
              </a:defRPr>
            </a:lvl1pPr>
          </a:lstStyle>
          <a:p>
            <a:endParaRPr lang="en-US" dirty="0"/>
          </a:p>
        </p:txBody>
      </p:sp>
      <p:sp>
        <p:nvSpPr>
          <p:cNvPr id="18" name="Footer Placeholder 5"/>
          <p:cNvSpPr>
            <a:spLocks noGrp="1"/>
          </p:cNvSpPr>
          <p:nvPr>
            <p:ph type="ftr" sz="quarter" idx="3"/>
          </p:nvPr>
        </p:nvSpPr>
        <p:spPr>
          <a:xfrm>
            <a:off x="336880" y="4987786"/>
            <a:ext cx="3990646" cy="103485"/>
          </a:xfrm>
          <a:prstGeom prst="rect">
            <a:avLst/>
          </a:prstGeom>
        </p:spPr>
        <p:txBody>
          <a:bodyPr vert="horz" wrap="square" lIns="0" tIns="0" rIns="0" bIns="0" rtlCol="0" anchor="b" anchorCtr="0"/>
          <a:lstStyle>
            <a:lvl1pPr algn="l">
              <a:defRPr sz="700">
                <a:solidFill>
                  <a:schemeClr val="tx1">
                    <a:tint val="75000"/>
                  </a:schemeClr>
                </a:solidFill>
                <a:latin typeface="+mn-lt"/>
              </a:defRPr>
            </a:lvl1pPr>
          </a:lstStyle>
          <a:p>
            <a:r>
              <a:rPr lang="en-US" dirty="0" smtClean="0"/>
              <a:t>© 2013 Brocade Communications Systems, Inc. Company Proprietary Information</a:t>
            </a:r>
            <a:endParaRPr lang="en-US" dirty="0"/>
          </a:p>
        </p:txBody>
      </p:sp>
      <p:sp>
        <p:nvSpPr>
          <p:cNvPr id="20" name="Title 1"/>
          <p:cNvSpPr>
            <a:spLocks noGrp="1"/>
          </p:cNvSpPr>
          <p:nvPr>
            <p:ph type="title" hasCustomPrompt="1"/>
          </p:nvPr>
        </p:nvSpPr>
        <p:spPr>
          <a:xfrm>
            <a:off x="241430" y="458402"/>
            <a:ext cx="8208875" cy="472425"/>
          </a:xfrm>
        </p:spPr>
        <p:txBody>
          <a:bodyPr/>
          <a:lstStyle>
            <a:lvl1pPr>
              <a:lnSpc>
                <a:spcPct val="95000"/>
              </a:lnSpc>
              <a:defRPr sz="2600" cap="none" baseline="0">
                <a:solidFill>
                  <a:schemeClr val="bg2"/>
                </a:solidFill>
              </a:defRPr>
            </a:lvl1pPr>
          </a:lstStyle>
          <a:p>
            <a:r>
              <a:rPr lang="en-US" dirty="0" smtClean="0"/>
              <a:t>Head</a:t>
            </a:r>
            <a:endParaRPr lang="en-US" dirty="0"/>
          </a:p>
        </p:txBody>
      </p:sp>
      <p:sp>
        <p:nvSpPr>
          <p:cNvPr id="21" name="Text Placeholder 2"/>
          <p:cNvSpPr>
            <a:spLocks noGrp="1"/>
          </p:cNvSpPr>
          <p:nvPr>
            <p:ph type="body" idx="10" hasCustomPrompt="1"/>
          </p:nvPr>
        </p:nvSpPr>
        <p:spPr>
          <a:xfrm>
            <a:off x="240282" y="853799"/>
            <a:ext cx="8206105" cy="384709"/>
          </a:xfrm>
        </p:spPr>
        <p:txBody>
          <a:bodyPr anchor="t"/>
          <a:lstStyle>
            <a:lvl1pPr marL="0" indent="0">
              <a:buNone/>
              <a:defRPr sz="2000">
                <a:solidFill>
                  <a:schemeClr val="tx1"/>
                </a:solidFill>
                <a:latin typeface="+mn-lt"/>
              </a:defRPr>
            </a:lvl1pPr>
            <a:lvl2pPr marL="457149" indent="0">
              <a:buNone/>
              <a:defRPr sz="1800">
                <a:solidFill>
                  <a:schemeClr val="tx1">
                    <a:tint val="75000"/>
                  </a:schemeClr>
                </a:solidFill>
              </a:defRPr>
            </a:lvl2pPr>
            <a:lvl3pPr marL="914298" indent="0">
              <a:buNone/>
              <a:defRPr sz="1600">
                <a:solidFill>
                  <a:schemeClr val="tx1">
                    <a:tint val="75000"/>
                  </a:schemeClr>
                </a:solidFill>
              </a:defRPr>
            </a:lvl3pPr>
            <a:lvl4pPr marL="1371446" indent="0">
              <a:buNone/>
              <a:defRPr sz="1400">
                <a:solidFill>
                  <a:schemeClr val="tx1">
                    <a:tint val="75000"/>
                  </a:schemeClr>
                </a:solidFill>
              </a:defRPr>
            </a:lvl4pPr>
            <a:lvl5pPr marL="1828595" indent="0">
              <a:buNone/>
              <a:defRPr sz="1400">
                <a:solidFill>
                  <a:schemeClr val="tx1">
                    <a:tint val="75000"/>
                  </a:schemeClr>
                </a:solidFill>
              </a:defRPr>
            </a:lvl5pPr>
            <a:lvl6pPr marL="2285744" indent="0">
              <a:buNone/>
              <a:defRPr sz="1400">
                <a:solidFill>
                  <a:schemeClr val="tx1">
                    <a:tint val="75000"/>
                  </a:schemeClr>
                </a:solidFill>
              </a:defRPr>
            </a:lvl6pPr>
            <a:lvl7pPr marL="2742893" indent="0">
              <a:buNone/>
              <a:defRPr sz="1400">
                <a:solidFill>
                  <a:schemeClr val="tx1">
                    <a:tint val="75000"/>
                  </a:schemeClr>
                </a:solidFill>
              </a:defRPr>
            </a:lvl7pPr>
            <a:lvl8pPr marL="3200042" indent="0">
              <a:buNone/>
              <a:defRPr sz="1400">
                <a:solidFill>
                  <a:schemeClr val="tx1">
                    <a:tint val="75000"/>
                  </a:schemeClr>
                </a:solidFill>
              </a:defRPr>
            </a:lvl8pPr>
            <a:lvl9pPr marL="3657190" indent="0">
              <a:buNone/>
              <a:defRPr sz="1400">
                <a:solidFill>
                  <a:schemeClr val="tx1">
                    <a:tint val="75000"/>
                  </a:schemeClr>
                </a:solidFill>
              </a:defRPr>
            </a:lvl9pPr>
          </a:lstStyle>
          <a:p>
            <a:pPr lvl="0"/>
            <a:r>
              <a:rPr lang="en-US" dirty="0" smtClean="0"/>
              <a:t>Subhead</a:t>
            </a:r>
          </a:p>
        </p:txBody>
      </p:sp>
      <p:grpSp>
        <p:nvGrpSpPr>
          <p:cNvPr id="23" name="Group 22"/>
          <p:cNvGrpSpPr/>
          <p:nvPr userDrawn="1"/>
        </p:nvGrpSpPr>
        <p:grpSpPr>
          <a:xfrm>
            <a:off x="3" y="-1"/>
            <a:ext cx="136523" cy="5076827"/>
            <a:chOff x="2" y="-1"/>
            <a:chExt cx="136523" cy="5076827"/>
          </a:xfrm>
        </p:grpSpPr>
        <p:sp>
          <p:nvSpPr>
            <p:cNvPr id="26" name="Rectangle 7"/>
            <p:cNvSpPr>
              <a:spLocks noChangeArrowheads="1"/>
            </p:cNvSpPr>
            <p:nvPr userDrawn="1"/>
          </p:nvSpPr>
          <p:spPr bwMode="gray">
            <a:xfrm>
              <a:off x="2" y="-1"/>
              <a:ext cx="136523" cy="1135064"/>
            </a:xfrm>
            <a:prstGeom prst="rect">
              <a:avLst/>
            </a:prstGeom>
            <a:gradFill flip="none" rotWithShape="1">
              <a:gsLst>
                <a:gs pos="0">
                  <a:srgbClr val="DA5800"/>
                </a:gs>
                <a:gs pos="50000">
                  <a:srgbClr val="FF6600"/>
                </a:gs>
                <a:gs pos="100000">
                  <a:srgbClr val="FF9933"/>
                </a:gs>
              </a:gsLst>
              <a:lin ang="18900000" scaled="1"/>
              <a:tileRect/>
            </a:gradFill>
            <a:ln w="9525">
              <a:noFill/>
              <a:miter lim="800000"/>
              <a:headEnd/>
              <a:tailEnd/>
            </a:ln>
          </p:spPr>
          <p:txBody>
            <a:bodyPr vert="horz" wrap="square" lIns="91440" tIns="45720" rIns="91440" bIns="45720" numCol="1" anchor="t" anchorCtr="0" compatLnSpc="1">
              <a:prstTxWarp prst="textNoShape">
                <a:avLst/>
              </a:prstTxWarp>
            </a:bodyPr>
            <a:lstStyle/>
            <a:p>
              <a:pPr lvl="0"/>
              <a:endParaRPr lang="en-US" dirty="0"/>
            </a:p>
          </p:txBody>
        </p:sp>
        <p:sp>
          <p:nvSpPr>
            <p:cNvPr id="27" name="Rectangle 16"/>
            <p:cNvSpPr>
              <a:spLocks noChangeArrowheads="1"/>
            </p:cNvSpPr>
            <p:nvPr userDrawn="1"/>
          </p:nvSpPr>
          <p:spPr bwMode="gray">
            <a:xfrm>
              <a:off x="1146" y="1201738"/>
              <a:ext cx="135379" cy="3875088"/>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298" rtl="0" eaLnBrk="1" latinLnBrk="0" hangingPunct="1">
                <a:lnSpc>
                  <a:spcPct val="75000"/>
                </a:lnSpc>
              </a:pPr>
              <a:endParaRPr lang="en-US" sz="1800" kern="1200" dirty="0">
                <a:solidFill>
                  <a:schemeClr val="bg1"/>
                </a:solidFill>
                <a:latin typeface="+mn-lt"/>
                <a:ea typeface="+mn-ea"/>
                <a:cs typeface="+mn-cs"/>
              </a:endParaRPr>
            </a:p>
          </p:txBody>
        </p:sp>
      </p:grpSp>
      <p:sp>
        <p:nvSpPr>
          <p:cNvPr id="22" name="Slide Number Placeholder 6"/>
          <p:cNvSpPr>
            <a:spLocks noGrp="1"/>
          </p:cNvSpPr>
          <p:nvPr>
            <p:ph type="sldNum" sz="quarter" idx="4"/>
          </p:nvPr>
        </p:nvSpPr>
        <p:spPr>
          <a:xfrm>
            <a:off x="7766743" y="4979473"/>
            <a:ext cx="256801" cy="116425"/>
          </a:xfrm>
          <a:prstGeom prst="rect">
            <a:avLst/>
          </a:prstGeom>
        </p:spPr>
        <p:txBody>
          <a:bodyPr vert="horz" wrap="square" lIns="0" tIns="0" rIns="0" bIns="0" rtlCol="0" anchor="b" anchorCtr="0"/>
          <a:lstStyle>
            <a:lvl1pPr algn="r">
              <a:defRPr sz="800">
                <a:solidFill>
                  <a:schemeClr val="tx1">
                    <a:tint val="75000"/>
                  </a:schemeClr>
                </a:solidFill>
                <a:latin typeface="+mn-lt"/>
              </a:defRPr>
            </a:lvl1pPr>
          </a:lstStyle>
          <a:p>
            <a:fld id="{7BCC8D0D-EAEC-449D-9161-023DFF90F2E2}" type="slidenum">
              <a:rPr lang="en-US" smtClean="0"/>
              <a:pPr/>
              <a:t>‹#›</a:t>
            </a:fld>
            <a:endParaRPr lang="en-US" dirty="0"/>
          </a:p>
        </p:txBody>
      </p:sp>
      <p:pic>
        <p:nvPicPr>
          <p:cNvPr id="24" name="Picture 2" descr="C:\Users\jheuser\Desktop\VyattaPowerPoint\Vyatta-Logos\Vyatta-4c-wBrocade.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237220" y="4851696"/>
            <a:ext cx="861836" cy="24414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Head and Content w/ Portrait Photo">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42395" y="1336675"/>
            <a:ext cx="5793201" cy="1620944"/>
          </a:xfrm>
        </p:spPr>
        <p:txBody>
          <a:bodyPr/>
          <a:lstStyle>
            <a:lvl1pPr>
              <a:lnSpc>
                <a:spcPct val="95000"/>
              </a:lnSpc>
              <a:defRPr sz="2000">
                <a:solidFill>
                  <a:schemeClr val="tx1"/>
                </a:solidFill>
                <a:latin typeface="+mn-lt"/>
              </a:defRPr>
            </a:lvl1pPr>
            <a:lvl2pPr>
              <a:lnSpc>
                <a:spcPct val="95000"/>
              </a:lnSpc>
              <a:buClr>
                <a:schemeClr val="tx2"/>
              </a:buClr>
              <a:defRPr sz="1800" b="0">
                <a:solidFill>
                  <a:schemeClr val="tx1"/>
                </a:solidFill>
                <a:latin typeface="+mn-lt"/>
              </a:defRPr>
            </a:lvl2pPr>
            <a:lvl3pPr>
              <a:lnSpc>
                <a:spcPct val="95000"/>
              </a:lnSpc>
              <a:buClr>
                <a:schemeClr val="tx2"/>
              </a:buClr>
              <a:defRPr sz="1400" b="0">
                <a:solidFill>
                  <a:schemeClr val="tx1"/>
                </a:solidFill>
                <a:latin typeface="+mn-lt"/>
              </a:defRPr>
            </a:lvl3pPr>
            <a:lvl4pPr>
              <a:lnSpc>
                <a:spcPct val="95000"/>
              </a:lnSpc>
              <a:buClr>
                <a:schemeClr val="tx2"/>
              </a:buClr>
              <a:defRPr sz="1400" b="0">
                <a:solidFill>
                  <a:schemeClr val="tx1"/>
                </a:solidFill>
                <a:latin typeface="+mn-lt"/>
              </a:defRPr>
            </a:lvl4pPr>
            <a:lvl5pPr>
              <a:lnSpc>
                <a:spcPct val="95000"/>
              </a:lnSpc>
              <a:buClr>
                <a:schemeClr val="tx2"/>
              </a:buClr>
              <a:defRPr sz="1400" b="0">
                <a:solidFill>
                  <a:schemeClr val="tx1"/>
                </a:solidFill>
                <a:latin typeface="+mn-lt"/>
              </a:defRPr>
            </a:lvl5pPr>
          </a:lstStyle>
          <a:p>
            <a:pPr lvl="0"/>
            <a:r>
              <a:rPr lang="en-US" dirty="0" smtClean="0"/>
              <a:t>Click to edit bullet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Picture Placeholder 12"/>
          <p:cNvSpPr>
            <a:spLocks noGrp="1"/>
          </p:cNvSpPr>
          <p:nvPr>
            <p:ph type="pic" sz="quarter" idx="11" hasCustomPrompt="1"/>
          </p:nvPr>
        </p:nvSpPr>
        <p:spPr bwMode="gray">
          <a:xfrm>
            <a:off x="6188076" y="1439862"/>
            <a:ext cx="2955930" cy="384709"/>
          </a:xfrm>
          <a:solidFill>
            <a:schemeClr val="tx2">
              <a:lumMod val="20000"/>
              <a:lumOff val="80000"/>
            </a:schemeClr>
          </a:solidFill>
        </p:spPr>
        <p:txBody>
          <a:bodyPr/>
          <a:lstStyle>
            <a:lvl1pPr>
              <a:defRPr sz="2000"/>
            </a:lvl1pPr>
          </a:lstStyle>
          <a:p>
            <a:r>
              <a:rPr lang="en-US" dirty="0" smtClean="0"/>
              <a:t>Click icon to add photo</a:t>
            </a:r>
            <a:endParaRPr lang="en-US" dirty="0"/>
          </a:p>
        </p:txBody>
      </p:sp>
      <p:sp>
        <p:nvSpPr>
          <p:cNvPr id="14" name="Rectangle 35"/>
          <p:cNvSpPr>
            <a:spLocks noChangeArrowheads="1"/>
          </p:cNvSpPr>
          <p:nvPr/>
        </p:nvSpPr>
        <p:spPr bwMode="gray">
          <a:xfrm>
            <a:off x="6188076" y="4146550"/>
            <a:ext cx="2262188" cy="506413"/>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8900000" scaled="1"/>
            <a:tileRect/>
          </a:gradFill>
          <a:ln w="9525">
            <a:noFill/>
            <a:miter lim="800000"/>
            <a:headEnd/>
            <a:tailEnd/>
          </a:ln>
        </p:spPr>
        <p:txBody>
          <a:bodyPr vert="horz" wrap="square" lIns="91430" tIns="45714" rIns="91430" bIns="45714" numCol="1" anchor="t" anchorCtr="0" compatLnSpc="1">
            <a:prstTxWarp prst="textNoShape">
              <a:avLst/>
            </a:prstTxWarp>
          </a:bodyPr>
          <a:lstStyle/>
          <a:p>
            <a:pPr marL="0" algn="l" defTabSz="914298" rtl="0" eaLnBrk="1" latinLnBrk="0" hangingPunct="1"/>
            <a:endParaRPr lang="en-US" sz="1800" kern="1200" dirty="0">
              <a:solidFill>
                <a:schemeClr val="tx1"/>
              </a:solidFill>
              <a:latin typeface="+mn-lt"/>
              <a:ea typeface="+mn-ea"/>
              <a:cs typeface="+mn-cs"/>
            </a:endParaRPr>
          </a:p>
        </p:txBody>
      </p:sp>
      <p:sp>
        <p:nvSpPr>
          <p:cNvPr id="16" name="Date Placeholder 4"/>
          <p:cNvSpPr>
            <a:spLocks noGrp="1"/>
          </p:cNvSpPr>
          <p:nvPr>
            <p:ph type="dt" sz="half" idx="2"/>
          </p:nvPr>
        </p:nvSpPr>
        <p:spPr>
          <a:xfrm>
            <a:off x="4479926" y="4973341"/>
            <a:ext cx="1089323" cy="116426"/>
          </a:xfrm>
          <a:prstGeom prst="rect">
            <a:avLst/>
          </a:prstGeom>
        </p:spPr>
        <p:txBody>
          <a:bodyPr vert="horz" wrap="square" lIns="0" tIns="0" rIns="0" bIns="0" rtlCol="0" anchor="b" anchorCtr="0"/>
          <a:lstStyle>
            <a:lvl1pPr algn="l">
              <a:defRPr sz="700">
                <a:solidFill>
                  <a:schemeClr val="tx1">
                    <a:tint val="75000"/>
                  </a:schemeClr>
                </a:solidFill>
                <a:latin typeface="+mn-lt"/>
              </a:defRPr>
            </a:lvl1pPr>
          </a:lstStyle>
          <a:p>
            <a:endParaRPr lang="en-US" dirty="0"/>
          </a:p>
        </p:txBody>
      </p:sp>
      <p:sp>
        <p:nvSpPr>
          <p:cNvPr id="20" name="Footer Placeholder 5"/>
          <p:cNvSpPr>
            <a:spLocks noGrp="1"/>
          </p:cNvSpPr>
          <p:nvPr>
            <p:ph type="ftr" sz="quarter" idx="3"/>
          </p:nvPr>
        </p:nvSpPr>
        <p:spPr>
          <a:xfrm>
            <a:off x="336880" y="4987786"/>
            <a:ext cx="3990646" cy="103485"/>
          </a:xfrm>
          <a:prstGeom prst="rect">
            <a:avLst/>
          </a:prstGeom>
        </p:spPr>
        <p:txBody>
          <a:bodyPr vert="horz" wrap="square" lIns="0" tIns="0" rIns="0" bIns="0" rtlCol="0" anchor="b" anchorCtr="0"/>
          <a:lstStyle>
            <a:lvl1pPr algn="l">
              <a:defRPr sz="700">
                <a:solidFill>
                  <a:schemeClr val="tx1">
                    <a:tint val="75000"/>
                  </a:schemeClr>
                </a:solidFill>
                <a:latin typeface="+mn-lt"/>
              </a:defRPr>
            </a:lvl1pPr>
          </a:lstStyle>
          <a:p>
            <a:r>
              <a:rPr lang="en-US" dirty="0" smtClean="0"/>
              <a:t>© 2013 Brocade Communications Systems, Inc. Company Proprietary Information</a:t>
            </a:r>
            <a:endParaRPr lang="en-US" dirty="0"/>
          </a:p>
        </p:txBody>
      </p:sp>
      <p:sp>
        <p:nvSpPr>
          <p:cNvPr id="22" name="Title 1"/>
          <p:cNvSpPr>
            <a:spLocks noGrp="1"/>
          </p:cNvSpPr>
          <p:nvPr>
            <p:ph type="title" hasCustomPrompt="1"/>
          </p:nvPr>
        </p:nvSpPr>
        <p:spPr>
          <a:xfrm>
            <a:off x="241430" y="458402"/>
            <a:ext cx="8208875" cy="472425"/>
          </a:xfrm>
        </p:spPr>
        <p:txBody>
          <a:bodyPr/>
          <a:lstStyle>
            <a:lvl1pPr>
              <a:lnSpc>
                <a:spcPct val="95000"/>
              </a:lnSpc>
              <a:defRPr sz="2600" cap="none" baseline="0">
                <a:solidFill>
                  <a:schemeClr val="bg2"/>
                </a:solidFill>
              </a:defRPr>
            </a:lvl1pPr>
          </a:lstStyle>
          <a:p>
            <a:r>
              <a:rPr lang="en-US" dirty="0" smtClean="0"/>
              <a:t>Head</a:t>
            </a:r>
            <a:endParaRPr lang="en-US" dirty="0"/>
          </a:p>
        </p:txBody>
      </p:sp>
      <p:grpSp>
        <p:nvGrpSpPr>
          <p:cNvPr id="25" name="Group 24"/>
          <p:cNvGrpSpPr/>
          <p:nvPr userDrawn="1"/>
        </p:nvGrpSpPr>
        <p:grpSpPr>
          <a:xfrm>
            <a:off x="3" y="-1"/>
            <a:ext cx="136523" cy="5076827"/>
            <a:chOff x="2" y="-1"/>
            <a:chExt cx="136523" cy="5076827"/>
          </a:xfrm>
        </p:grpSpPr>
        <p:sp>
          <p:nvSpPr>
            <p:cNvPr id="26" name="Rectangle 7"/>
            <p:cNvSpPr>
              <a:spLocks noChangeArrowheads="1"/>
            </p:cNvSpPr>
            <p:nvPr userDrawn="1"/>
          </p:nvSpPr>
          <p:spPr bwMode="gray">
            <a:xfrm>
              <a:off x="2" y="-1"/>
              <a:ext cx="136523" cy="1135064"/>
            </a:xfrm>
            <a:prstGeom prst="rect">
              <a:avLst/>
            </a:prstGeom>
            <a:gradFill flip="none" rotWithShape="1">
              <a:gsLst>
                <a:gs pos="0">
                  <a:srgbClr val="DA5800"/>
                </a:gs>
                <a:gs pos="50000">
                  <a:srgbClr val="FF6600"/>
                </a:gs>
                <a:gs pos="100000">
                  <a:srgbClr val="FF9933"/>
                </a:gs>
              </a:gsLst>
              <a:lin ang="18900000" scaled="1"/>
              <a:tileRect/>
            </a:gradFill>
            <a:ln w="9525">
              <a:noFill/>
              <a:miter lim="800000"/>
              <a:headEnd/>
              <a:tailEnd/>
            </a:ln>
          </p:spPr>
          <p:txBody>
            <a:bodyPr vert="horz" wrap="square" lIns="91440" tIns="45720" rIns="91440" bIns="45720" numCol="1" anchor="t" anchorCtr="0" compatLnSpc="1">
              <a:prstTxWarp prst="textNoShape">
                <a:avLst/>
              </a:prstTxWarp>
            </a:bodyPr>
            <a:lstStyle/>
            <a:p>
              <a:pPr lvl="0"/>
              <a:endParaRPr lang="en-US" dirty="0"/>
            </a:p>
          </p:txBody>
        </p:sp>
        <p:sp>
          <p:nvSpPr>
            <p:cNvPr id="29" name="Rectangle 16"/>
            <p:cNvSpPr>
              <a:spLocks noChangeArrowheads="1"/>
            </p:cNvSpPr>
            <p:nvPr userDrawn="1"/>
          </p:nvSpPr>
          <p:spPr bwMode="gray">
            <a:xfrm>
              <a:off x="1146" y="1201738"/>
              <a:ext cx="135379" cy="3875088"/>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298" rtl="0" eaLnBrk="1" latinLnBrk="0" hangingPunct="1">
                <a:lnSpc>
                  <a:spcPct val="75000"/>
                </a:lnSpc>
              </a:pPr>
              <a:endParaRPr lang="en-US" sz="1800" kern="1200" dirty="0">
                <a:solidFill>
                  <a:schemeClr val="bg1"/>
                </a:solidFill>
                <a:latin typeface="+mn-lt"/>
                <a:ea typeface="+mn-ea"/>
                <a:cs typeface="+mn-cs"/>
              </a:endParaRPr>
            </a:p>
          </p:txBody>
        </p:sp>
      </p:grpSp>
      <p:sp>
        <p:nvSpPr>
          <p:cNvPr id="30" name="Rectangle 20"/>
          <p:cNvSpPr>
            <a:spLocks noChangeArrowheads="1"/>
          </p:cNvSpPr>
          <p:nvPr userDrawn="1"/>
        </p:nvSpPr>
        <p:spPr bwMode="gray">
          <a:xfrm flipH="1">
            <a:off x="8507413" y="4146550"/>
            <a:ext cx="636586" cy="506413"/>
          </a:xfrm>
          <a:prstGeom prst="rect">
            <a:avLst/>
          </a:prstGeom>
          <a:gradFill flip="none" rotWithShape="1">
            <a:gsLst>
              <a:gs pos="0">
                <a:srgbClr val="DA5800"/>
              </a:gs>
              <a:gs pos="50000">
                <a:srgbClr val="FF6600"/>
              </a:gs>
              <a:gs pos="100000">
                <a:srgbClr val="FF9933"/>
              </a:gs>
            </a:gsLst>
            <a:lin ang="18900000" scaled="1"/>
            <a:tileRect/>
          </a:gradFill>
          <a:ln w="9525">
            <a:noFill/>
            <a:miter lim="800000"/>
            <a:headEnd/>
            <a:tailEnd/>
          </a:ln>
        </p:spPr>
        <p:txBody>
          <a:bodyPr vert="horz" wrap="square" lIns="91430" tIns="45714" rIns="91430" bIns="45714" numCol="1" anchor="t" anchorCtr="0" compatLnSpc="1">
            <a:prstTxWarp prst="textNoShape">
              <a:avLst/>
            </a:prstTxWarp>
          </a:bodyPr>
          <a:lstStyle/>
          <a:p>
            <a:pPr marL="0" algn="l" defTabSz="914298" rtl="0" eaLnBrk="1" latinLnBrk="0" hangingPunct="1"/>
            <a:endParaRPr lang="en-US" sz="1800" kern="1200" dirty="0">
              <a:solidFill>
                <a:schemeClr val="tx1"/>
              </a:solidFill>
              <a:latin typeface="+mn-lt"/>
              <a:ea typeface="+mn-ea"/>
              <a:cs typeface="+mn-cs"/>
            </a:endParaRPr>
          </a:p>
        </p:txBody>
      </p:sp>
      <p:sp>
        <p:nvSpPr>
          <p:cNvPr id="24" name="Slide Number Placeholder 6"/>
          <p:cNvSpPr>
            <a:spLocks noGrp="1"/>
          </p:cNvSpPr>
          <p:nvPr>
            <p:ph type="sldNum" sz="quarter" idx="4"/>
          </p:nvPr>
        </p:nvSpPr>
        <p:spPr>
          <a:xfrm>
            <a:off x="7766743" y="4979473"/>
            <a:ext cx="256801" cy="116425"/>
          </a:xfrm>
          <a:prstGeom prst="rect">
            <a:avLst/>
          </a:prstGeom>
        </p:spPr>
        <p:txBody>
          <a:bodyPr vert="horz" wrap="square" lIns="0" tIns="0" rIns="0" bIns="0" rtlCol="0" anchor="b" anchorCtr="0"/>
          <a:lstStyle>
            <a:lvl1pPr algn="r">
              <a:defRPr sz="800">
                <a:solidFill>
                  <a:schemeClr val="tx1">
                    <a:tint val="75000"/>
                  </a:schemeClr>
                </a:solidFill>
                <a:latin typeface="+mn-lt"/>
              </a:defRPr>
            </a:lvl1pPr>
          </a:lstStyle>
          <a:p>
            <a:fld id="{7BCC8D0D-EAEC-449D-9161-023DFF90F2E2}" type="slidenum">
              <a:rPr lang="en-US" smtClean="0"/>
              <a:pPr/>
              <a:t>‹#›</a:t>
            </a:fld>
            <a:endParaRPr lang="en-US" dirty="0"/>
          </a:p>
        </p:txBody>
      </p:sp>
      <p:pic>
        <p:nvPicPr>
          <p:cNvPr id="27" name="Picture 2" descr="C:\Users\jheuser\Desktop\VyattaPowerPoint\Vyatta-Logos\Vyatta-4c-wBrocade.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237220" y="4851696"/>
            <a:ext cx="861836" cy="2441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2564481"/>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Head and Content w/ Portrait Photo">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42395" y="1336675"/>
            <a:ext cx="5793201" cy="1620944"/>
          </a:xfrm>
        </p:spPr>
        <p:txBody>
          <a:bodyPr/>
          <a:lstStyle>
            <a:lvl1pPr>
              <a:lnSpc>
                <a:spcPct val="95000"/>
              </a:lnSpc>
              <a:defRPr sz="2000">
                <a:solidFill>
                  <a:schemeClr val="tx1"/>
                </a:solidFill>
                <a:latin typeface="+mn-lt"/>
              </a:defRPr>
            </a:lvl1pPr>
            <a:lvl2pPr>
              <a:lnSpc>
                <a:spcPct val="95000"/>
              </a:lnSpc>
              <a:buClr>
                <a:schemeClr val="tx2"/>
              </a:buClr>
              <a:defRPr sz="1800" b="0">
                <a:solidFill>
                  <a:schemeClr val="tx1"/>
                </a:solidFill>
                <a:latin typeface="+mn-lt"/>
              </a:defRPr>
            </a:lvl2pPr>
            <a:lvl3pPr>
              <a:lnSpc>
                <a:spcPct val="95000"/>
              </a:lnSpc>
              <a:buClr>
                <a:schemeClr val="tx2"/>
              </a:buClr>
              <a:defRPr sz="1400" b="0">
                <a:solidFill>
                  <a:schemeClr val="tx1"/>
                </a:solidFill>
                <a:latin typeface="+mn-lt"/>
              </a:defRPr>
            </a:lvl3pPr>
            <a:lvl4pPr>
              <a:lnSpc>
                <a:spcPct val="95000"/>
              </a:lnSpc>
              <a:buClr>
                <a:schemeClr val="tx2"/>
              </a:buClr>
              <a:defRPr sz="1400" b="0">
                <a:solidFill>
                  <a:schemeClr val="tx1"/>
                </a:solidFill>
                <a:latin typeface="+mn-lt"/>
              </a:defRPr>
            </a:lvl4pPr>
            <a:lvl5pPr>
              <a:lnSpc>
                <a:spcPct val="95000"/>
              </a:lnSpc>
              <a:buClr>
                <a:schemeClr val="tx2"/>
              </a:buClr>
              <a:defRPr sz="1400" b="0">
                <a:solidFill>
                  <a:schemeClr val="tx1"/>
                </a:solidFill>
                <a:latin typeface="+mn-lt"/>
              </a:defRPr>
            </a:lvl5pPr>
          </a:lstStyle>
          <a:p>
            <a:pPr lvl="0"/>
            <a:r>
              <a:rPr lang="en-US" dirty="0" smtClean="0"/>
              <a:t>Click to edit bullet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Picture Placeholder 12"/>
          <p:cNvSpPr>
            <a:spLocks noGrp="1"/>
          </p:cNvSpPr>
          <p:nvPr>
            <p:ph type="pic" sz="quarter" idx="11" hasCustomPrompt="1"/>
          </p:nvPr>
        </p:nvSpPr>
        <p:spPr bwMode="gray">
          <a:xfrm>
            <a:off x="6188076" y="1439862"/>
            <a:ext cx="2955930" cy="384709"/>
          </a:xfrm>
          <a:solidFill>
            <a:schemeClr val="tx2">
              <a:lumMod val="20000"/>
              <a:lumOff val="80000"/>
            </a:schemeClr>
          </a:solidFill>
        </p:spPr>
        <p:txBody>
          <a:bodyPr/>
          <a:lstStyle>
            <a:lvl1pPr>
              <a:defRPr sz="2000"/>
            </a:lvl1pPr>
          </a:lstStyle>
          <a:p>
            <a:r>
              <a:rPr lang="en-US" dirty="0" smtClean="0"/>
              <a:t>Click icon to add photo</a:t>
            </a:r>
            <a:endParaRPr lang="en-US" dirty="0"/>
          </a:p>
        </p:txBody>
      </p:sp>
      <p:sp>
        <p:nvSpPr>
          <p:cNvPr id="14" name="Rectangle 35"/>
          <p:cNvSpPr>
            <a:spLocks noChangeArrowheads="1"/>
          </p:cNvSpPr>
          <p:nvPr/>
        </p:nvSpPr>
        <p:spPr bwMode="gray">
          <a:xfrm>
            <a:off x="6188076" y="4146550"/>
            <a:ext cx="2262188" cy="506413"/>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8900000" scaled="1"/>
            <a:tileRect/>
          </a:gradFill>
          <a:ln w="9525">
            <a:noFill/>
            <a:miter lim="800000"/>
            <a:headEnd/>
            <a:tailEnd/>
          </a:ln>
        </p:spPr>
        <p:txBody>
          <a:bodyPr vert="horz" wrap="square" lIns="91430" tIns="45714" rIns="91430" bIns="45714" numCol="1" anchor="t" anchorCtr="0" compatLnSpc="1">
            <a:prstTxWarp prst="textNoShape">
              <a:avLst/>
            </a:prstTxWarp>
          </a:bodyPr>
          <a:lstStyle/>
          <a:p>
            <a:pPr marL="0" algn="l" defTabSz="914298" rtl="0" eaLnBrk="1" latinLnBrk="0" hangingPunct="1"/>
            <a:endParaRPr lang="en-US" sz="1800" kern="1200" dirty="0">
              <a:solidFill>
                <a:schemeClr val="tx1"/>
              </a:solidFill>
              <a:latin typeface="+mn-lt"/>
              <a:ea typeface="+mn-ea"/>
              <a:cs typeface="+mn-cs"/>
            </a:endParaRPr>
          </a:p>
        </p:txBody>
      </p:sp>
      <p:sp>
        <p:nvSpPr>
          <p:cNvPr id="16" name="Date Placeholder 4"/>
          <p:cNvSpPr>
            <a:spLocks noGrp="1"/>
          </p:cNvSpPr>
          <p:nvPr>
            <p:ph type="dt" sz="half" idx="2"/>
          </p:nvPr>
        </p:nvSpPr>
        <p:spPr>
          <a:xfrm>
            <a:off x="4479926" y="4973341"/>
            <a:ext cx="1089323" cy="116426"/>
          </a:xfrm>
          <a:prstGeom prst="rect">
            <a:avLst/>
          </a:prstGeom>
        </p:spPr>
        <p:txBody>
          <a:bodyPr vert="horz" wrap="square" lIns="0" tIns="0" rIns="0" bIns="0" rtlCol="0" anchor="b" anchorCtr="0"/>
          <a:lstStyle>
            <a:lvl1pPr algn="l">
              <a:defRPr sz="700">
                <a:solidFill>
                  <a:schemeClr val="tx1">
                    <a:tint val="75000"/>
                  </a:schemeClr>
                </a:solidFill>
                <a:latin typeface="+mn-lt"/>
              </a:defRPr>
            </a:lvl1pPr>
          </a:lstStyle>
          <a:p>
            <a:endParaRPr lang="en-US" dirty="0"/>
          </a:p>
        </p:txBody>
      </p:sp>
      <p:sp>
        <p:nvSpPr>
          <p:cNvPr id="20" name="Footer Placeholder 5"/>
          <p:cNvSpPr>
            <a:spLocks noGrp="1"/>
          </p:cNvSpPr>
          <p:nvPr>
            <p:ph type="ftr" sz="quarter" idx="3"/>
          </p:nvPr>
        </p:nvSpPr>
        <p:spPr>
          <a:xfrm>
            <a:off x="336880" y="4987786"/>
            <a:ext cx="3990646" cy="103485"/>
          </a:xfrm>
          <a:prstGeom prst="rect">
            <a:avLst/>
          </a:prstGeom>
        </p:spPr>
        <p:txBody>
          <a:bodyPr vert="horz" wrap="square" lIns="0" tIns="0" rIns="0" bIns="0" rtlCol="0" anchor="b" anchorCtr="0"/>
          <a:lstStyle>
            <a:lvl1pPr algn="l">
              <a:defRPr sz="700">
                <a:solidFill>
                  <a:schemeClr val="tx1">
                    <a:tint val="75000"/>
                  </a:schemeClr>
                </a:solidFill>
                <a:latin typeface="+mn-lt"/>
              </a:defRPr>
            </a:lvl1pPr>
          </a:lstStyle>
          <a:p>
            <a:r>
              <a:rPr lang="en-US" dirty="0" smtClean="0"/>
              <a:t>© 2013 Brocade Communications Systems, Inc. Company Proprietary Information</a:t>
            </a:r>
            <a:endParaRPr lang="en-US" dirty="0"/>
          </a:p>
        </p:txBody>
      </p:sp>
      <p:sp>
        <p:nvSpPr>
          <p:cNvPr id="22" name="Title 1"/>
          <p:cNvSpPr>
            <a:spLocks noGrp="1"/>
          </p:cNvSpPr>
          <p:nvPr>
            <p:ph type="title" hasCustomPrompt="1"/>
          </p:nvPr>
        </p:nvSpPr>
        <p:spPr>
          <a:xfrm>
            <a:off x="241430" y="458402"/>
            <a:ext cx="8208875" cy="472425"/>
          </a:xfrm>
        </p:spPr>
        <p:txBody>
          <a:bodyPr/>
          <a:lstStyle>
            <a:lvl1pPr>
              <a:lnSpc>
                <a:spcPct val="95000"/>
              </a:lnSpc>
              <a:defRPr sz="2600" cap="none" baseline="0">
                <a:solidFill>
                  <a:schemeClr val="bg2"/>
                </a:solidFill>
              </a:defRPr>
            </a:lvl1pPr>
          </a:lstStyle>
          <a:p>
            <a:r>
              <a:rPr lang="en-US" dirty="0" smtClean="0"/>
              <a:t>Head</a:t>
            </a:r>
            <a:endParaRPr lang="en-US" dirty="0"/>
          </a:p>
        </p:txBody>
      </p:sp>
      <p:sp>
        <p:nvSpPr>
          <p:cNvPr id="23" name="Text Placeholder 2"/>
          <p:cNvSpPr>
            <a:spLocks noGrp="1"/>
          </p:cNvSpPr>
          <p:nvPr>
            <p:ph type="body" idx="10" hasCustomPrompt="1"/>
          </p:nvPr>
        </p:nvSpPr>
        <p:spPr>
          <a:xfrm>
            <a:off x="240282" y="853799"/>
            <a:ext cx="8206105" cy="384709"/>
          </a:xfrm>
        </p:spPr>
        <p:txBody>
          <a:bodyPr anchor="t"/>
          <a:lstStyle>
            <a:lvl1pPr marL="0" indent="0">
              <a:buNone/>
              <a:defRPr sz="2000">
                <a:solidFill>
                  <a:schemeClr val="tx1"/>
                </a:solidFill>
                <a:latin typeface="+mn-lt"/>
              </a:defRPr>
            </a:lvl1pPr>
            <a:lvl2pPr marL="457149" indent="0">
              <a:buNone/>
              <a:defRPr sz="1800">
                <a:solidFill>
                  <a:schemeClr val="tx1">
                    <a:tint val="75000"/>
                  </a:schemeClr>
                </a:solidFill>
              </a:defRPr>
            </a:lvl2pPr>
            <a:lvl3pPr marL="914298" indent="0">
              <a:buNone/>
              <a:defRPr sz="1600">
                <a:solidFill>
                  <a:schemeClr val="tx1">
                    <a:tint val="75000"/>
                  </a:schemeClr>
                </a:solidFill>
              </a:defRPr>
            </a:lvl3pPr>
            <a:lvl4pPr marL="1371446" indent="0">
              <a:buNone/>
              <a:defRPr sz="1400">
                <a:solidFill>
                  <a:schemeClr val="tx1">
                    <a:tint val="75000"/>
                  </a:schemeClr>
                </a:solidFill>
              </a:defRPr>
            </a:lvl4pPr>
            <a:lvl5pPr marL="1828595" indent="0">
              <a:buNone/>
              <a:defRPr sz="1400">
                <a:solidFill>
                  <a:schemeClr val="tx1">
                    <a:tint val="75000"/>
                  </a:schemeClr>
                </a:solidFill>
              </a:defRPr>
            </a:lvl5pPr>
            <a:lvl6pPr marL="2285744" indent="0">
              <a:buNone/>
              <a:defRPr sz="1400">
                <a:solidFill>
                  <a:schemeClr val="tx1">
                    <a:tint val="75000"/>
                  </a:schemeClr>
                </a:solidFill>
              </a:defRPr>
            </a:lvl6pPr>
            <a:lvl7pPr marL="2742893" indent="0">
              <a:buNone/>
              <a:defRPr sz="1400">
                <a:solidFill>
                  <a:schemeClr val="tx1">
                    <a:tint val="75000"/>
                  </a:schemeClr>
                </a:solidFill>
              </a:defRPr>
            </a:lvl7pPr>
            <a:lvl8pPr marL="3200042" indent="0">
              <a:buNone/>
              <a:defRPr sz="1400">
                <a:solidFill>
                  <a:schemeClr val="tx1">
                    <a:tint val="75000"/>
                  </a:schemeClr>
                </a:solidFill>
              </a:defRPr>
            </a:lvl8pPr>
            <a:lvl9pPr marL="3657190" indent="0">
              <a:buNone/>
              <a:defRPr sz="1400">
                <a:solidFill>
                  <a:schemeClr val="tx1">
                    <a:tint val="75000"/>
                  </a:schemeClr>
                </a:solidFill>
              </a:defRPr>
            </a:lvl9pPr>
          </a:lstStyle>
          <a:p>
            <a:pPr lvl="0"/>
            <a:r>
              <a:rPr lang="en-US" dirty="0" smtClean="0"/>
              <a:t>Subhead</a:t>
            </a:r>
          </a:p>
        </p:txBody>
      </p:sp>
      <p:grpSp>
        <p:nvGrpSpPr>
          <p:cNvPr id="25" name="Group 24"/>
          <p:cNvGrpSpPr/>
          <p:nvPr userDrawn="1"/>
        </p:nvGrpSpPr>
        <p:grpSpPr>
          <a:xfrm>
            <a:off x="3" y="-1"/>
            <a:ext cx="136523" cy="5076827"/>
            <a:chOff x="2" y="-1"/>
            <a:chExt cx="136523" cy="5076827"/>
          </a:xfrm>
        </p:grpSpPr>
        <p:sp>
          <p:nvSpPr>
            <p:cNvPr id="26" name="Rectangle 7"/>
            <p:cNvSpPr>
              <a:spLocks noChangeArrowheads="1"/>
            </p:cNvSpPr>
            <p:nvPr userDrawn="1"/>
          </p:nvSpPr>
          <p:spPr bwMode="gray">
            <a:xfrm>
              <a:off x="2" y="-1"/>
              <a:ext cx="136523" cy="1135064"/>
            </a:xfrm>
            <a:prstGeom prst="rect">
              <a:avLst/>
            </a:prstGeom>
            <a:gradFill flip="none" rotWithShape="1">
              <a:gsLst>
                <a:gs pos="0">
                  <a:srgbClr val="DA5800"/>
                </a:gs>
                <a:gs pos="50000">
                  <a:srgbClr val="FF6600"/>
                </a:gs>
                <a:gs pos="100000">
                  <a:srgbClr val="FF9933"/>
                </a:gs>
              </a:gsLst>
              <a:lin ang="18900000" scaled="1"/>
              <a:tileRect/>
            </a:gradFill>
            <a:ln w="9525">
              <a:noFill/>
              <a:miter lim="800000"/>
              <a:headEnd/>
              <a:tailEnd/>
            </a:ln>
          </p:spPr>
          <p:txBody>
            <a:bodyPr vert="horz" wrap="square" lIns="91440" tIns="45720" rIns="91440" bIns="45720" numCol="1" anchor="t" anchorCtr="0" compatLnSpc="1">
              <a:prstTxWarp prst="textNoShape">
                <a:avLst/>
              </a:prstTxWarp>
            </a:bodyPr>
            <a:lstStyle/>
            <a:p>
              <a:pPr lvl="0"/>
              <a:endParaRPr lang="en-US" dirty="0"/>
            </a:p>
          </p:txBody>
        </p:sp>
        <p:sp>
          <p:nvSpPr>
            <p:cNvPr id="29" name="Rectangle 16"/>
            <p:cNvSpPr>
              <a:spLocks noChangeArrowheads="1"/>
            </p:cNvSpPr>
            <p:nvPr userDrawn="1"/>
          </p:nvSpPr>
          <p:spPr bwMode="gray">
            <a:xfrm>
              <a:off x="1146" y="1201738"/>
              <a:ext cx="135379" cy="3875088"/>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298" rtl="0" eaLnBrk="1" latinLnBrk="0" hangingPunct="1">
                <a:lnSpc>
                  <a:spcPct val="75000"/>
                </a:lnSpc>
              </a:pPr>
              <a:endParaRPr lang="en-US" sz="1800" kern="1200" dirty="0">
                <a:solidFill>
                  <a:schemeClr val="bg1"/>
                </a:solidFill>
                <a:latin typeface="+mn-lt"/>
                <a:ea typeface="+mn-ea"/>
                <a:cs typeface="+mn-cs"/>
              </a:endParaRPr>
            </a:p>
          </p:txBody>
        </p:sp>
      </p:grpSp>
      <p:sp>
        <p:nvSpPr>
          <p:cNvPr id="30" name="Rectangle 20"/>
          <p:cNvSpPr>
            <a:spLocks noChangeArrowheads="1"/>
          </p:cNvSpPr>
          <p:nvPr userDrawn="1"/>
        </p:nvSpPr>
        <p:spPr bwMode="gray">
          <a:xfrm flipH="1">
            <a:off x="8507413" y="4146550"/>
            <a:ext cx="636586" cy="506413"/>
          </a:xfrm>
          <a:prstGeom prst="rect">
            <a:avLst/>
          </a:prstGeom>
          <a:gradFill flip="none" rotWithShape="1">
            <a:gsLst>
              <a:gs pos="0">
                <a:srgbClr val="DA5800"/>
              </a:gs>
              <a:gs pos="50000">
                <a:srgbClr val="FF6600"/>
              </a:gs>
              <a:gs pos="100000">
                <a:srgbClr val="FF9933"/>
              </a:gs>
            </a:gsLst>
            <a:lin ang="18900000" scaled="1"/>
            <a:tileRect/>
          </a:gradFill>
          <a:ln w="9525">
            <a:noFill/>
            <a:miter lim="800000"/>
            <a:headEnd/>
            <a:tailEnd/>
          </a:ln>
        </p:spPr>
        <p:txBody>
          <a:bodyPr vert="horz" wrap="square" lIns="91430" tIns="45714" rIns="91430" bIns="45714" numCol="1" anchor="t" anchorCtr="0" compatLnSpc="1">
            <a:prstTxWarp prst="textNoShape">
              <a:avLst/>
            </a:prstTxWarp>
          </a:bodyPr>
          <a:lstStyle/>
          <a:p>
            <a:pPr marL="0" algn="l" defTabSz="914298" rtl="0" eaLnBrk="1" latinLnBrk="0" hangingPunct="1"/>
            <a:endParaRPr lang="en-US" sz="1800" kern="1200" dirty="0">
              <a:solidFill>
                <a:schemeClr val="tx1"/>
              </a:solidFill>
              <a:latin typeface="+mn-lt"/>
              <a:ea typeface="+mn-ea"/>
              <a:cs typeface="+mn-cs"/>
            </a:endParaRPr>
          </a:p>
        </p:txBody>
      </p:sp>
      <p:sp>
        <p:nvSpPr>
          <p:cNvPr id="24" name="Slide Number Placeholder 6"/>
          <p:cNvSpPr>
            <a:spLocks noGrp="1"/>
          </p:cNvSpPr>
          <p:nvPr>
            <p:ph type="sldNum" sz="quarter" idx="4"/>
          </p:nvPr>
        </p:nvSpPr>
        <p:spPr>
          <a:xfrm>
            <a:off x="7766743" y="4979473"/>
            <a:ext cx="256801" cy="116425"/>
          </a:xfrm>
          <a:prstGeom prst="rect">
            <a:avLst/>
          </a:prstGeom>
        </p:spPr>
        <p:txBody>
          <a:bodyPr vert="horz" wrap="square" lIns="0" tIns="0" rIns="0" bIns="0" rtlCol="0" anchor="b" anchorCtr="0"/>
          <a:lstStyle>
            <a:lvl1pPr algn="r">
              <a:defRPr sz="800">
                <a:solidFill>
                  <a:schemeClr val="tx1">
                    <a:tint val="75000"/>
                  </a:schemeClr>
                </a:solidFill>
                <a:latin typeface="+mn-lt"/>
              </a:defRPr>
            </a:lvl1pPr>
          </a:lstStyle>
          <a:p>
            <a:fld id="{7BCC8D0D-EAEC-449D-9161-023DFF90F2E2}" type="slidenum">
              <a:rPr lang="en-US" smtClean="0"/>
              <a:pPr/>
              <a:t>‹#›</a:t>
            </a:fld>
            <a:endParaRPr lang="en-US" dirty="0"/>
          </a:p>
        </p:txBody>
      </p:sp>
      <p:pic>
        <p:nvPicPr>
          <p:cNvPr id="27" name="Picture 2" descr="C:\Users\jheuser\Desktop\VyattaPowerPoint\Vyatta-Logos\Vyatta-4c-wBrocade.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237220" y="4851696"/>
            <a:ext cx="861836" cy="24414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7.xml"/><Relationship Id="rId3" Type="http://schemas.openxmlformats.org/officeDocument/2006/relationships/slideLayout" Target="../slideLayouts/slideLayout22.xml"/><Relationship Id="rId7" Type="http://schemas.openxmlformats.org/officeDocument/2006/relationships/slideLayout" Target="../slideLayouts/slideLayout26.xml"/><Relationship Id="rId12" Type="http://schemas.openxmlformats.org/officeDocument/2006/relationships/image" Target="../media/image6.png"/><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image" Target="../media/image5.jpeg"/><Relationship Id="rId5" Type="http://schemas.openxmlformats.org/officeDocument/2006/relationships/slideLayout" Target="../slideLayouts/slideLayout24.xml"/><Relationship Id="rId10" Type="http://schemas.openxmlformats.org/officeDocument/2006/relationships/theme" Target="../theme/theme2.xml"/><Relationship Id="rId4" Type="http://schemas.openxmlformats.org/officeDocument/2006/relationships/slideLayout" Target="../slideLayouts/slideLayout23.xml"/><Relationship Id="rId9" Type="http://schemas.openxmlformats.org/officeDocument/2006/relationships/slideLayout" Target="../slideLayouts/slideLayout2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6.xml"/><Relationship Id="rId3" Type="http://schemas.openxmlformats.org/officeDocument/2006/relationships/slideLayout" Target="../slideLayouts/slideLayout31.xml"/><Relationship Id="rId7" Type="http://schemas.openxmlformats.org/officeDocument/2006/relationships/slideLayout" Target="../slideLayouts/slideLayout35.xml"/><Relationship Id="rId2" Type="http://schemas.openxmlformats.org/officeDocument/2006/relationships/slideLayout" Target="../slideLayouts/slideLayout30.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image" Target="../media/image6.png"/><Relationship Id="rId5" Type="http://schemas.openxmlformats.org/officeDocument/2006/relationships/slideLayout" Target="../slideLayouts/slideLayout33.xml"/><Relationship Id="rId10" Type="http://schemas.openxmlformats.org/officeDocument/2006/relationships/image" Target="../media/image5.jpeg"/><Relationship Id="rId4" Type="http://schemas.openxmlformats.org/officeDocument/2006/relationships/slideLayout" Target="../slideLayouts/slideLayout32.xml"/><Relationship Id="rId9"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41429" y="457234"/>
            <a:ext cx="8208834" cy="472425"/>
          </a:xfrm>
          <a:prstGeom prst="rect">
            <a:avLst/>
          </a:prstGeom>
        </p:spPr>
        <p:txBody>
          <a:bodyPr vert="horz" wrap="square" lIns="91430" tIns="45714" rIns="91430" bIns="45714" rtlCol="0" anchor="b">
            <a:spAutoFit/>
          </a:bodyPr>
          <a:lstStyle/>
          <a:p>
            <a:r>
              <a:rPr lang="en-US" dirty="0" smtClean="0"/>
              <a:t>Head</a:t>
            </a:r>
            <a:endParaRPr lang="en-US" dirty="0"/>
          </a:p>
        </p:txBody>
      </p:sp>
      <p:sp>
        <p:nvSpPr>
          <p:cNvPr id="3" name="Text Placeholder 2"/>
          <p:cNvSpPr>
            <a:spLocks noGrp="1"/>
          </p:cNvSpPr>
          <p:nvPr>
            <p:ph type="body" idx="1"/>
          </p:nvPr>
        </p:nvSpPr>
        <p:spPr>
          <a:xfrm>
            <a:off x="241429" y="1336676"/>
            <a:ext cx="8208834" cy="1620944"/>
          </a:xfrm>
          <a:prstGeom prst="rect">
            <a:avLst/>
          </a:prstGeom>
        </p:spPr>
        <p:txBody>
          <a:bodyPr vert="horz" wrap="square" lIns="91430" tIns="45714" rIns="91430" bIns="45714" rtlCol="0">
            <a:spAutoFit/>
          </a:bodyPr>
          <a:lstStyle/>
          <a:p>
            <a:pPr lvl="0"/>
            <a:r>
              <a:rPr lang="en-US" dirty="0" smtClean="0"/>
              <a:t>Click to edit bullet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Date Placeholder 4"/>
          <p:cNvSpPr>
            <a:spLocks noGrp="1"/>
          </p:cNvSpPr>
          <p:nvPr>
            <p:ph type="dt" sz="half" idx="2"/>
          </p:nvPr>
        </p:nvSpPr>
        <p:spPr>
          <a:xfrm>
            <a:off x="4479926" y="4973341"/>
            <a:ext cx="1089323" cy="116426"/>
          </a:xfrm>
          <a:prstGeom prst="rect">
            <a:avLst/>
          </a:prstGeom>
        </p:spPr>
        <p:txBody>
          <a:bodyPr vert="horz" wrap="square" lIns="0" tIns="0" rIns="0" bIns="0" rtlCol="0" anchor="b" anchorCtr="0"/>
          <a:lstStyle>
            <a:lvl1pPr algn="l">
              <a:defRPr sz="700">
                <a:solidFill>
                  <a:schemeClr val="tx1">
                    <a:tint val="75000"/>
                  </a:schemeClr>
                </a:solidFill>
                <a:latin typeface="+mn-lt"/>
              </a:defRPr>
            </a:lvl1pPr>
          </a:lstStyle>
          <a:p>
            <a:endParaRPr lang="en-US" dirty="0"/>
          </a:p>
        </p:txBody>
      </p:sp>
      <p:sp>
        <p:nvSpPr>
          <p:cNvPr id="11" name="Footer Placeholder 5"/>
          <p:cNvSpPr>
            <a:spLocks noGrp="1"/>
          </p:cNvSpPr>
          <p:nvPr>
            <p:ph type="ftr" sz="quarter" idx="3"/>
          </p:nvPr>
        </p:nvSpPr>
        <p:spPr>
          <a:xfrm>
            <a:off x="336880" y="4987786"/>
            <a:ext cx="3990646" cy="103485"/>
          </a:xfrm>
          <a:prstGeom prst="rect">
            <a:avLst/>
          </a:prstGeom>
        </p:spPr>
        <p:txBody>
          <a:bodyPr vert="horz" wrap="square" lIns="0" tIns="0" rIns="0" bIns="0" rtlCol="0" anchor="b" anchorCtr="0"/>
          <a:lstStyle>
            <a:lvl1pPr algn="l">
              <a:defRPr sz="700">
                <a:solidFill>
                  <a:schemeClr val="tx1">
                    <a:tint val="75000"/>
                  </a:schemeClr>
                </a:solidFill>
                <a:latin typeface="+mn-lt"/>
              </a:defRPr>
            </a:lvl1pPr>
          </a:lstStyle>
          <a:p>
            <a:r>
              <a:rPr lang="en-US" dirty="0" smtClean="0"/>
              <a:t>© 2013 Brocade Communications Systems, Inc. Company Proprietary Information</a:t>
            </a:r>
            <a:endParaRPr lang="en-US" dirty="0"/>
          </a:p>
        </p:txBody>
      </p:sp>
      <p:sp>
        <p:nvSpPr>
          <p:cNvPr id="8" name="Slide Number Placeholder 6"/>
          <p:cNvSpPr>
            <a:spLocks noGrp="1"/>
          </p:cNvSpPr>
          <p:nvPr>
            <p:ph type="sldNum" sz="quarter" idx="4"/>
          </p:nvPr>
        </p:nvSpPr>
        <p:spPr>
          <a:xfrm>
            <a:off x="7766743" y="4979473"/>
            <a:ext cx="256801" cy="116425"/>
          </a:xfrm>
          <a:prstGeom prst="rect">
            <a:avLst/>
          </a:prstGeom>
        </p:spPr>
        <p:txBody>
          <a:bodyPr vert="horz" wrap="square" lIns="0" tIns="0" rIns="0" bIns="0" rtlCol="0" anchor="b" anchorCtr="0"/>
          <a:lstStyle>
            <a:lvl1pPr algn="r">
              <a:defRPr sz="800">
                <a:solidFill>
                  <a:schemeClr val="tx1">
                    <a:tint val="75000"/>
                  </a:schemeClr>
                </a:solidFill>
                <a:latin typeface="+mn-lt"/>
              </a:defRPr>
            </a:lvl1pPr>
          </a:lstStyle>
          <a:p>
            <a:fld id="{7BCC8D0D-EAEC-449D-9161-023DFF90F2E2}"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873" r:id="rId1"/>
    <p:sldLayoutId id="2147483874" r:id="rId2"/>
    <p:sldLayoutId id="2147483885" r:id="rId3"/>
    <p:sldLayoutId id="2147483886" r:id="rId4"/>
    <p:sldLayoutId id="2147483875" r:id="rId5"/>
    <p:sldLayoutId id="2147483887" r:id="rId6"/>
    <p:sldLayoutId id="2147483876" r:id="rId7"/>
    <p:sldLayoutId id="2147483888" r:id="rId8"/>
    <p:sldLayoutId id="2147483877" r:id="rId9"/>
    <p:sldLayoutId id="2147483889" r:id="rId10"/>
    <p:sldLayoutId id="2147483878" r:id="rId11"/>
    <p:sldLayoutId id="2147483890" r:id="rId12"/>
    <p:sldLayoutId id="2147483879" r:id="rId13"/>
    <p:sldLayoutId id="2147483880" r:id="rId14"/>
    <p:sldLayoutId id="2147483881" r:id="rId15"/>
    <p:sldLayoutId id="2147483891" r:id="rId16"/>
    <p:sldLayoutId id="2147483902" r:id="rId17"/>
    <p:sldLayoutId id="2147483903" r:id="rId18"/>
    <p:sldLayoutId id="2147483913" r:id="rId19"/>
  </p:sldLayoutIdLst>
  <p:transition>
    <p:fade/>
  </p:transition>
  <p:hf hdr="0" dt="0"/>
  <p:txStyles>
    <p:titleStyle>
      <a:lvl1pPr algn="l" defTabSz="914298" rtl="0" eaLnBrk="1" latinLnBrk="0" hangingPunct="1">
        <a:lnSpc>
          <a:spcPct val="95000"/>
        </a:lnSpc>
        <a:spcBef>
          <a:spcPct val="0"/>
        </a:spcBef>
        <a:buNone/>
        <a:defRPr lang="en-US" sz="2600" b="0" kern="1200" cap="none" baseline="0" dirty="0" smtClean="0">
          <a:solidFill>
            <a:schemeClr val="bg2"/>
          </a:solidFill>
          <a:latin typeface="+mj-lt"/>
          <a:ea typeface="+mj-ea"/>
          <a:cs typeface="+mj-cs"/>
        </a:defRPr>
      </a:lvl1pPr>
    </p:titleStyle>
    <p:bodyStyle>
      <a:lvl1pPr marL="173019" indent="-173019" algn="l" defTabSz="914298" rtl="0" eaLnBrk="1" latinLnBrk="0" hangingPunct="1">
        <a:lnSpc>
          <a:spcPct val="95000"/>
        </a:lnSpc>
        <a:spcBef>
          <a:spcPts val="1400"/>
        </a:spcBef>
        <a:buFont typeface="Arial" pitchFamily="34" charset="0"/>
        <a:buChar char="•"/>
        <a:defRPr lang="en-US" sz="2000" b="0" kern="1200" dirty="0" smtClean="0">
          <a:solidFill>
            <a:schemeClr val="tx1"/>
          </a:solidFill>
          <a:latin typeface="+mn-lt"/>
          <a:ea typeface="+mn-ea"/>
          <a:cs typeface="+mn-cs"/>
        </a:defRPr>
      </a:lvl1pPr>
      <a:lvl2pPr marL="401593" indent="-169844" algn="l" defTabSz="914298" rtl="0" eaLnBrk="1" latinLnBrk="0" hangingPunct="1">
        <a:lnSpc>
          <a:spcPct val="95000"/>
        </a:lnSpc>
        <a:spcBef>
          <a:spcPts val="700"/>
        </a:spcBef>
        <a:buClr>
          <a:schemeClr val="tx2"/>
        </a:buClr>
        <a:buFont typeface="Arial" pitchFamily="34" charset="0"/>
        <a:buChar char="•"/>
        <a:defRPr lang="en-US" sz="1800" b="0" kern="1200" dirty="0" smtClean="0">
          <a:solidFill>
            <a:schemeClr val="tx1"/>
          </a:solidFill>
          <a:latin typeface="+mn-lt"/>
          <a:ea typeface="+mn-ea"/>
          <a:cs typeface="+mn-cs"/>
        </a:defRPr>
      </a:lvl2pPr>
      <a:lvl3pPr marL="630168" indent="-173019" algn="l" defTabSz="914298" rtl="0" eaLnBrk="1" latinLnBrk="0" hangingPunct="1">
        <a:lnSpc>
          <a:spcPct val="95000"/>
        </a:lnSpc>
        <a:spcBef>
          <a:spcPts val="700"/>
        </a:spcBef>
        <a:buClr>
          <a:schemeClr val="tx2"/>
        </a:buClr>
        <a:buFont typeface="Arial" pitchFamily="34" charset="0"/>
        <a:buChar char="•"/>
        <a:defRPr lang="en-US" sz="1400" b="0" kern="1200" dirty="0" smtClean="0">
          <a:solidFill>
            <a:schemeClr val="tx1"/>
          </a:solidFill>
          <a:latin typeface="+mn-lt"/>
          <a:ea typeface="+mn-ea"/>
          <a:cs typeface="+mn-cs"/>
        </a:defRPr>
      </a:lvl3pPr>
      <a:lvl4pPr marL="858742" indent="-169844" algn="l" defTabSz="914298" rtl="0" eaLnBrk="1" latinLnBrk="0" hangingPunct="1">
        <a:lnSpc>
          <a:spcPct val="95000"/>
        </a:lnSpc>
        <a:spcBef>
          <a:spcPts val="700"/>
        </a:spcBef>
        <a:buClr>
          <a:schemeClr val="tx2"/>
        </a:buClr>
        <a:buFont typeface="Arial" pitchFamily="34" charset="0"/>
        <a:buChar char="•"/>
        <a:defRPr lang="en-US" sz="1400" b="0" kern="1200" dirty="0" smtClean="0">
          <a:solidFill>
            <a:schemeClr val="tx1"/>
          </a:solidFill>
          <a:latin typeface="+mn-lt"/>
          <a:ea typeface="+mn-ea"/>
          <a:cs typeface="+mn-cs"/>
        </a:defRPr>
      </a:lvl4pPr>
      <a:lvl5pPr marL="1087317" indent="-173019" algn="l" defTabSz="914298" rtl="0" eaLnBrk="1" latinLnBrk="0" hangingPunct="1">
        <a:lnSpc>
          <a:spcPct val="95000"/>
        </a:lnSpc>
        <a:spcBef>
          <a:spcPts val="700"/>
        </a:spcBef>
        <a:buClr>
          <a:schemeClr val="tx2"/>
        </a:buClr>
        <a:buFont typeface="Arial" pitchFamily="34" charset="0"/>
        <a:buChar char="•"/>
        <a:defRPr lang="en-US" sz="1400" b="0" kern="1200" dirty="0">
          <a:solidFill>
            <a:schemeClr val="tx1"/>
          </a:solidFill>
          <a:latin typeface="+mn-lt"/>
          <a:ea typeface="+mn-ea"/>
          <a:cs typeface="+mn-cs"/>
        </a:defRPr>
      </a:lvl5pPr>
      <a:lvl6pPr marL="2514318" indent="-228574" algn="l" defTabSz="91429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467" indent="-228574" algn="l" defTabSz="91429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616" indent="-228574" algn="l" defTabSz="91429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765" indent="-228574" algn="l" defTabSz="914298"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298" rtl="0" eaLnBrk="1" latinLnBrk="0" hangingPunct="1">
        <a:defRPr sz="1800" kern="1200">
          <a:solidFill>
            <a:schemeClr val="tx1"/>
          </a:solidFill>
          <a:latin typeface="+mn-lt"/>
          <a:ea typeface="+mn-ea"/>
          <a:cs typeface="+mn-cs"/>
        </a:defRPr>
      </a:lvl1pPr>
      <a:lvl2pPr marL="457149" algn="l" defTabSz="914298" rtl="0" eaLnBrk="1" latinLnBrk="0" hangingPunct="1">
        <a:defRPr sz="1800" kern="1200">
          <a:solidFill>
            <a:schemeClr val="tx1"/>
          </a:solidFill>
          <a:latin typeface="+mn-lt"/>
          <a:ea typeface="+mn-ea"/>
          <a:cs typeface="+mn-cs"/>
        </a:defRPr>
      </a:lvl2pPr>
      <a:lvl3pPr marL="914298" algn="l" defTabSz="914298" rtl="0" eaLnBrk="1" latinLnBrk="0" hangingPunct="1">
        <a:defRPr sz="1800" kern="1200">
          <a:solidFill>
            <a:schemeClr val="tx1"/>
          </a:solidFill>
          <a:latin typeface="+mn-lt"/>
          <a:ea typeface="+mn-ea"/>
          <a:cs typeface="+mn-cs"/>
        </a:defRPr>
      </a:lvl3pPr>
      <a:lvl4pPr marL="1371446" algn="l" defTabSz="914298" rtl="0" eaLnBrk="1" latinLnBrk="0" hangingPunct="1">
        <a:defRPr sz="1800" kern="1200">
          <a:solidFill>
            <a:schemeClr val="tx1"/>
          </a:solidFill>
          <a:latin typeface="+mn-lt"/>
          <a:ea typeface="+mn-ea"/>
          <a:cs typeface="+mn-cs"/>
        </a:defRPr>
      </a:lvl4pPr>
      <a:lvl5pPr marL="1828595" algn="l" defTabSz="914298" rtl="0" eaLnBrk="1" latinLnBrk="0" hangingPunct="1">
        <a:defRPr sz="1800" kern="1200">
          <a:solidFill>
            <a:schemeClr val="tx1"/>
          </a:solidFill>
          <a:latin typeface="+mn-lt"/>
          <a:ea typeface="+mn-ea"/>
          <a:cs typeface="+mn-cs"/>
        </a:defRPr>
      </a:lvl5pPr>
      <a:lvl6pPr marL="2285744" algn="l" defTabSz="914298" rtl="0" eaLnBrk="1" latinLnBrk="0" hangingPunct="1">
        <a:defRPr sz="1800" kern="1200">
          <a:solidFill>
            <a:schemeClr val="tx1"/>
          </a:solidFill>
          <a:latin typeface="+mn-lt"/>
          <a:ea typeface="+mn-ea"/>
          <a:cs typeface="+mn-cs"/>
        </a:defRPr>
      </a:lvl6pPr>
      <a:lvl7pPr marL="2742893" algn="l" defTabSz="914298" rtl="0" eaLnBrk="1" latinLnBrk="0" hangingPunct="1">
        <a:defRPr sz="1800" kern="1200">
          <a:solidFill>
            <a:schemeClr val="tx1"/>
          </a:solidFill>
          <a:latin typeface="+mn-lt"/>
          <a:ea typeface="+mn-ea"/>
          <a:cs typeface="+mn-cs"/>
        </a:defRPr>
      </a:lvl7pPr>
      <a:lvl8pPr marL="3200042" algn="l" defTabSz="914298" rtl="0" eaLnBrk="1" latinLnBrk="0" hangingPunct="1">
        <a:defRPr sz="1800" kern="1200">
          <a:solidFill>
            <a:schemeClr val="tx1"/>
          </a:solidFill>
          <a:latin typeface="+mn-lt"/>
          <a:ea typeface="+mn-ea"/>
          <a:cs typeface="+mn-cs"/>
        </a:defRPr>
      </a:lvl8pPr>
      <a:lvl9pPr marL="3657190" algn="l" defTabSz="914298"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1026" name="Group 6"/>
          <p:cNvGrpSpPr>
            <a:grpSpLocks/>
          </p:cNvGrpSpPr>
          <p:nvPr userDrawn="1"/>
        </p:nvGrpSpPr>
        <p:grpSpPr bwMode="auto">
          <a:xfrm>
            <a:off x="374952" y="92646"/>
            <a:ext cx="8315476" cy="560338"/>
            <a:chOff x="403527" y="111125"/>
            <a:chExt cx="8730948" cy="796925"/>
          </a:xfrm>
        </p:grpSpPr>
        <p:pic>
          <p:nvPicPr>
            <p:cNvPr id="1030" name="Picture 7" descr="ppt_header"/>
            <p:cNvPicPr>
              <a:picLocks noChangeAspect="1" noChangeArrowheads="1"/>
            </p:cNvPicPr>
            <p:nvPr userDrawn="1"/>
          </p:nvPicPr>
          <p:blipFill>
            <a:blip r:embed="rId11" cstate="screen">
              <a:extLst>
                <a:ext uri="{28A0092B-C50C-407E-A947-70E740481C1C}">
                  <a14:useLocalDpi xmlns:a14="http://schemas.microsoft.com/office/drawing/2010/main"/>
                </a:ext>
              </a:extLst>
            </a:blip>
            <a:srcRect l="21449"/>
            <a:stretch>
              <a:fillRect/>
            </a:stretch>
          </p:blipFill>
          <p:spPr bwMode="auto">
            <a:xfrm>
              <a:off x="2250873" y="111125"/>
              <a:ext cx="6883602" cy="796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1" name="Picture 8"/>
            <p:cNvPicPr>
              <a:picLocks noChangeAspect="1"/>
            </p:cNvPicPr>
            <p:nvPr userDrawn="1"/>
          </p:nvPicPr>
          <p:blipFill>
            <a:blip r:embed="rId12" cstate="screen">
              <a:clrChange>
                <a:clrFrom>
                  <a:srgbClr val="FFFFFF"/>
                </a:clrFrom>
                <a:clrTo>
                  <a:srgbClr val="FFFFFF">
                    <a:alpha val="0"/>
                  </a:srgbClr>
                </a:clrTo>
              </a:clrChange>
              <a:extLst>
                <a:ext uri="{28A0092B-C50C-407E-A947-70E740481C1C}">
                  <a14:useLocalDpi xmlns:a14="http://schemas.microsoft.com/office/drawing/2010/main"/>
                </a:ext>
              </a:extLst>
            </a:blip>
            <a:srcRect l="5714" t="10732" r="7188" b="21223"/>
            <a:stretch>
              <a:fillRect/>
            </a:stretch>
          </p:blipFill>
          <p:spPr bwMode="auto">
            <a:xfrm>
              <a:off x="403527" y="288173"/>
              <a:ext cx="1767180" cy="4428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027" name="Rectangle 2"/>
          <p:cNvSpPr>
            <a:spLocks noGrp="1" noChangeArrowheads="1"/>
          </p:cNvSpPr>
          <p:nvPr>
            <p:ph type="body" idx="1"/>
          </p:nvPr>
        </p:nvSpPr>
        <p:spPr bwMode="gray">
          <a:xfrm>
            <a:off x="653145" y="857250"/>
            <a:ext cx="8010071" cy="39692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73247" tIns="73247" rIns="73247" bIns="73247"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2" name="Rectangle 3"/>
          <p:cNvSpPr>
            <a:spLocks noGrp="1" noChangeArrowheads="1"/>
          </p:cNvSpPr>
          <p:nvPr>
            <p:ph type="title"/>
          </p:nvPr>
        </p:nvSpPr>
        <p:spPr bwMode="gray">
          <a:xfrm>
            <a:off x="2700262" y="161851"/>
            <a:ext cx="5878286" cy="392906"/>
          </a:xfrm>
          <a:prstGeom prst="rect">
            <a:avLst/>
          </a:prstGeom>
          <a:noFill/>
          <a:ln>
            <a:noFill/>
          </a:ln>
          <a:extLst>
            <a:ext uri="{FAA26D3D-D897-4be2-8F04-BA451C77F1D7}"/>
          </a:extLst>
        </p:spPr>
        <p:txBody>
          <a:bodyPr vert="horz" wrap="square" lIns="0" tIns="0" rIns="0" bIns="0" numCol="1" anchor="ctr" anchorCtr="0" compatLnSpc="1">
            <a:prstTxWarp prst="textNoShape">
              <a:avLst/>
            </a:prstTxWarp>
          </a:bodyPr>
          <a:lstStyle/>
          <a:p>
            <a:pPr lvl="0"/>
            <a:r>
              <a:rPr lang="en-US" dirty="0"/>
              <a:t>Click to edit Master title style</a:t>
            </a:r>
          </a:p>
        </p:txBody>
      </p:sp>
      <p:sp>
        <p:nvSpPr>
          <p:cNvPr id="6" name="Slide Number Placeholder 3"/>
          <p:cNvSpPr txBox="1">
            <a:spLocks/>
          </p:cNvSpPr>
          <p:nvPr userDrawn="1"/>
        </p:nvSpPr>
        <p:spPr>
          <a:xfrm>
            <a:off x="7474857" y="4929188"/>
            <a:ext cx="1596571" cy="214313"/>
          </a:xfrm>
          <a:prstGeom prst="rect">
            <a:avLst/>
          </a:prstGeom>
          <a:noFill/>
          <a:ln/>
          <a:extLst/>
        </p:spPr>
        <p:txBody>
          <a:bodyPr lIns="77213" tIns="38606" rIns="77213" bIns="38606"/>
          <a:lstStyle>
            <a:lvl1pPr eaLnBrk="0" hangingPunct="0">
              <a:defRPr sz="1600">
                <a:solidFill>
                  <a:schemeClr val="tx1"/>
                </a:solidFill>
                <a:latin typeface="Arial" pitchFamily="34" charset="0"/>
                <a:ea typeface="ＭＳ Ｐゴシック" pitchFamily="34" charset="-128"/>
              </a:defRPr>
            </a:lvl1pPr>
            <a:lvl2pPr marL="37931725" indent="-37474525" eaLnBrk="0" hangingPunct="0">
              <a:defRPr sz="1600">
                <a:solidFill>
                  <a:schemeClr val="tx1"/>
                </a:solidFill>
                <a:latin typeface="Arial" pitchFamily="34" charset="0"/>
                <a:ea typeface="ＭＳ Ｐゴシック" pitchFamily="34" charset="-128"/>
              </a:defRPr>
            </a:lvl2pPr>
            <a:lvl3pPr eaLnBrk="0" hangingPunct="0">
              <a:defRPr sz="1600">
                <a:solidFill>
                  <a:schemeClr val="tx1"/>
                </a:solidFill>
                <a:latin typeface="Arial" pitchFamily="34" charset="0"/>
                <a:ea typeface="ＭＳ Ｐゴシック" pitchFamily="34" charset="-128"/>
              </a:defRPr>
            </a:lvl3pPr>
            <a:lvl4pPr eaLnBrk="0" hangingPunct="0">
              <a:defRPr sz="1600">
                <a:solidFill>
                  <a:schemeClr val="tx1"/>
                </a:solidFill>
                <a:latin typeface="Arial" pitchFamily="34" charset="0"/>
                <a:ea typeface="ＭＳ Ｐゴシック" pitchFamily="34" charset="-128"/>
              </a:defRPr>
            </a:lvl4pPr>
            <a:lvl5pPr eaLnBrk="0" hangingPunct="0">
              <a:defRPr sz="1600">
                <a:solidFill>
                  <a:schemeClr val="tx1"/>
                </a:solidFill>
                <a:latin typeface="Arial" pitchFamily="34" charset="0"/>
                <a:ea typeface="ＭＳ Ｐゴシック" pitchFamily="34" charset="-128"/>
              </a:defRPr>
            </a:lvl5pPr>
            <a:lvl6pPr marL="457200" eaLnBrk="0" fontAlgn="base" hangingPunct="0">
              <a:spcBef>
                <a:spcPct val="0"/>
              </a:spcBef>
              <a:spcAft>
                <a:spcPct val="0"/>
              </a:spcAft>
              <a:defRPr sz="1600">
                <a:solidFill>
                  <a:schemeClr val="tx1"/>
                </a:solidFill>
                <a:latin typeface="Arial" pitchFamily="34" charset="0"/>
                <a:ea typeface="ＭＳ Ｐゴシック" pitchFamily="34" charset="-128"/>
              </a:defRPr>
            </a:lvl6pPr>
            <a:lvl7pPr marL="914400" eaLnBrk="0" fontAlgn="base" hangingPunct="0">
              <a:spcBef>
                <a:spcPct val="0"/>
              </a:spcBef>
              <a:spcAft>
                <a:spcPct val="0"/>
              </a:spcAft>
              <a:defRPr sz="1600">
                <a:solidFill>
                  <a:schemeClr val="tx1"/>
                </a:solidFill>
                <a:latin typeface="Arial" pitchFamily="34" charset="0"/>
                <a:ea typeface="ＭＳ Ｐゴシック" pitchFamily="34" charset="-128"/>
              </a:defRPr>
            </a:lvl7pPr>
            <a:lvl8pPr marL="1371600" eaLnBrk="0" fontAlgn="base" hangingPunct="0">
              <a:spcBef>
                <a:spcPct val="0"/>
              </a:spcBef>
              <a:spcAft>
                <a:spcPct val="0"/>
              </a:spcAft>
              <a:defRPr sz="1600">
                <a:solidFill>
                  <a:schemeClr val="tx1"/>
                </a:solidFill>
                <a:latin typeface="Arial" pitchFamily="34" charset="0"/>
                <a:ea typeface="ＭＳ Ｐゴシック" pitchFamily="34" charset="-128"/>
              </a:defRPr>
            </a:lvl8pPr>
            <a:lvl9pPr marL="1828800" eaLnBrk="0" fontAlgn="base" hangingPunct="0">
              <a:spcBef>
                <a:spcPct val="0"/>
              </a:spcBef>
              <a:spcAft>
                <a:spcPct val="0"/>
              </a:spcAft>
              <a:defRPr sz="1600">
                <a:solidFill>
                  <a:schemeClr val="tx1"/>
                </a:solidFill>
                <a:latin typeface="Arial" pitchFamily="34" charset="0"/>
                <a:ea typeface="ＭＳ Ｐゴシック" pitchFamily="34" charset="-128"/>
              </a:defRPr>
            </a:lvl9pPr>
          </a:lstStyle>
          <a:p>
            <a:pPr algn="r" eaLnBrk="1" fontAlgn="base" hangingPunct="1">
              <a:spcBef>
                <a:spcPct val="0"/>
              </a:spcBef>
              <a:spcAft>
                <a:spcPct val="0"/>
              </a:spcAft>
            </a:pPr>
            <a:fld id="{4568AD24-D51F-455A-A57A-0681517F1CD7}" type="slidenum">
              <a:rPr lang="en-US" sz="800">
                <a:solidFill>
                  <a:srgbClr val="204270"/>
                </a:solidFill>
              </a:rPr>
              <a:pPr algn="r" eaLnBrk="1" fontAlgn="base" hangingPunct="1">
                <a:spcBef>
                  <a:spcPct val="0"/>
                </a:spcBef>
                <a:spcAft>
                  <a:spcPct val="0"/>
                </a:spcAft>
              </a:pPr>
              <a:t>‹#›</a:t>
            </a:fld>
            <a:endParaRPr lang="en-US" sz="800">
              <a:solidFill>
                <a:srgbClr val="204270"/>
              </a:solidFill>
            </a:endParaRPr>
          </a:p>
        </p:txBody>
      </p:sp>
    </p:spTree>
    <p:extLst>
      <p:ext uri="{BB962C8B-B14F-4D97-AF65-F5344CB8AC3E}">
        <p14:creationId xmlns:p14="http://schemas.microsoft.com/office/powerpoint/2010/main" val="4073378670"/>
      </p:ext>
    </p:extLst>
  </p:cSld>
  <p:clrMap bg1="lt1" tx1="dk1" bg2="lt2" tx2="dk2" accent1="accent1" accent2="accent2" accent3="accent3" accent4="accent4" accent5="accent5" accent6="accent6" hlink="hlink" folHlink="folHlink"/>
  <p:sldLayoutIdLst>
    <p:sldLayoutId id="2147483893" r:id="rId1"/>
    <p:sldLayoutId id="2147483894" r:id="rId2"/>
    <p:sldLayoutId id="2147483895" r:id="rId3"/>
    <p:sldLayoutId id="2147483896" r:id="rId4"/>
    <p:sldLayoutId id="2147483897" r:id="rId5"/>
    <p:sldLayoutId id="2147483898" r:id="rId6"/>
    <p:sldLayoutId id="2147483899" r:id="rId7"/>
    <p:sldLayoutId id="2147483900" r:id="rId8"/>
    <p:sldLayoutId id="2147483901" r:id="rId9"/>
  </p:sldLayoutIdLst>
  <p:transition spd="slow"/>
  <p:timing>
    <p:tnLst>
      <p:par>
        <p:cTn id="1" dur="indefinite" restart="never" nodeType="tmRoot"/>
      </p:par>
    </p:tnLst>
  </p:timing>
  <p:hf sldNum="0" hdr="0" ftr="0" dt="0"/>
  <p:txStyles>
    <p:titleStyle>
      <a:lvl1pPr algn="r" defTabSz="577754" rtl="0" eaLnBrk="0" fontAlgn="base" hangingPunct="0">
        <a:lnSpc>
          <a:spcPct val="95000"/>
        </a:lnSpc>
        <a:spcBef>
          <a:spcPct val="0"/>
        </a:spcBef>
        <a:spcAft>
          <a:spcPct val="0"/>
        </a:spcAft>
        <a:defRPr sz="2000" b="1">
          <a:solidFill>
            <a:srgbClr val="FFFFFF"/>
          </a:solidFill>
          <a:effectLst>
            <a:outerShdw blurRad="38100" dist="38100" dir="2700000" algn="tl">
              <a:srgbClr val="000000">
                <a:alpha val="43137"/>
              </a:srgbClr>
            </a:outerShdw>
          </a:effectLst>
          <a:latin typeface="+mj-lt"/>
          <a:ea typeface="ＭＳ Ｐゴシック" charset="0"/>
          <a:cs typeface="ＭＳ Ｐゴシック" charset="0"/>
        </a:defRPr>
      </a:lvl1pPr>
      <a:lvl2pPr algn="r" defTabSz="577754" rtl="0" eaLnBrk="0" fontAlgn="base" hangingPunct="0">
        <a:lnSpc>
          <a:spcPct val="95000"/>
        </a:lnSpc>
        <a:spcBef>
          <a:spcPct val="0"/>
        </a:spcBef>
        <a:spcAft>
          <a:spcPct val="0"/>
        </a:spcAft>
        <a:defRPr sz="2000" b="1">
          <a:solidFill>
            <a:srgbClr val="FFFFFF"/>
          </a:solidFill>
          <a:latin typeface="Arial" charset="0"/>
          <a:ea typeface="ＭＳ Ｐゴシック" charset="0"/>
          <a:cs typeface="ＭＳ Ｐゴシック" charset="0"/>
        </a:defRPr>
      </a:lvl2pPr>
      <a:lvl3pPr algn="r" defTabSz="577754" rtl="0" eaLnBrk="0" fontAlgn="base" hangingPunct="0">
        <a:lnSpc>
          <a:spcPct val="95000"/>
        </a:lnSpc>
        <a:spcBef>
          <a:spcPct val="0"/>
        </a:spcBef>
        <a:spcAft>
          <a:spcPct val="0"/>
        </a:spcAft>
        <a:defRPr sz="2000" b="1">
          <a:solidFill>
            <a:srgbClr val="FFFFFF"/>
          </a:solidFill>
          <a:latin typeface="Arial" charset="0"/>
          <a:ea typeface="ＭＳ Ｐゴシック" charset="0"/>
          <a:cs typeface="ＭＳ Ｐゴシック" charset="0"/>
        </a:defRPr>
      </a:lvl3pPr>
      <a:lvl4pPr algn="r" defTabSz="577754" rtl="0" eaLnBrk="0" fontAlgn="base" hangingPunct="0">
        <a:lnSpc>
          <a:spcPct val="95000"/>
        </a:lnSpc>
        <a:spcBef>
          <a:spcPct val="0"/>
        </a:spcBef>
        <a:spcAft>
          <a:spcPct val="0"/>
        </a:spcAft>
        <a:defRPr sz="2000" b="1">
          <a:solidFill>
            <a:srgbClr val="FFFFFF"/>
          </a:solidFill>
          <a:latin typeface="Arial" charset="0"/>
          <a:ea typeface="ＭＳ Ｐゴシック" charset="0"/>
          <a:cs typeface="ＭＳ Ｐゴシック" charset="0"/>
        </a:defRPr>
      </a:lvl4pPr>
      <a:lvl5pPr algn="r" defTabSz="577754" rtl="0" eaLnBrk="0" fontAlgn="base" hangingPunct="0">
        <a:lnSpc>
          <a:spcPct val="95000"/>
        </a:lnSpc>
        <a:spcBef>
          <a:spcPct val="0"/>
        </a:spcBef>
        <a:spcAft>
          <a:spcPct val="0"/>
        </a:spcAft>
        <a:defRPr sz="2000" b="1">
          <a:solidFill>
            <a:srgbClr val="FFFFFF"/>
          </a:solidFill>
          <a:latin typeface="Arial" charset="0"/>
          <a:ea typeface="ＭＳ Ｐゴシック" charset="0"/>
          <a:cs typeface="ＭＳ Ｐゴシック" charset="0"/>
        </a:defRPr>
      </a:lvl5pPr>
      <a:lvl6pPr marL="386061" algn="l" defTabSz="577754" rtl="0" fontAlgn="base">
        <a:lnSpc>
          <a:spcPct val="95000"/>
        </a:lnSpc>
        <a:spcBef>
          <a:spcPct val="0"/>
        </a:spcBef>
        <a:spcAft>
          <a:spcPct val="0"/>
        </a:spcAft>
        <a:defRPr>
          <a:solidFill>
            <a:schemeClr val="tx1"/>
          </a:solidFill>
          <a:latin typeface="Arial" charset="0"/>
        </a:defRPr>
      </a:lvl6pPr>
      <a:lvl7pPr marL="772125" algn="l" defTabSz="577754" rtl="0" fontAlgn="base">
        <a:lnSpc>
          <a:spcPct val="95000"/>
        </a:lnSpc>
        <a:spcBef>
          <a:spcPct val="0"/>
        </a:spcBef>
        <a:spcAft>
          <a:spcPct val="0"/>
        </a:spcAft>
        <a:defRPr>
          <a:solidFill>
            <a:schemeClr val="tx1"/>
          </a:solidFill>
          <a:latin typeface="Arial" charset="0"/>
        </a:defRPr>
      </a:lvl7pPr>
      <a:lvl8pPr marL="1158186" algn="l" defTabSz="577754" rtl="0" fontAlgn="base">
        <a:lnSpc>
          <a:spcPct val="95000"/>
        </a:lnSpc>
        <a:spcBef>
          <a:spcPct val="0"/>
        </a:spcBef>
        <a:spcAft>
          <a:spcPct val="0"/>
        </a:spcAft>
        <a:defRPr>
          <a:solidFill>
            <a:schemeClr val="tx1"/>
          </a:solidFill>
          <a:latin typeface="Arial" charset="0"/>
        </a:defRPr>
      </a:lvl8pPr>
      <a:lvl9pPr marL="1544249" algn="l" defTabSz="577754" rtl="0" fontAlgn="base">
        <a:lnSpc>
          <a:spcPct val="95000"/>
        </a:lnSpc>
        <a:spcBef>
          <a:spcPct val="0"/>
        </a:spcBef>
        <a:spcAft>
          <a:spcPct val="0"/>
        </a:spcAft>
        <a:defRPr>
          <a:solidFill>
            <a:schemeClr val="tx1"/>
          </a:solidFill>
          <a:latin typeface="Arial" charset="0"/>
        </a:defRPr>
      </a:lvl9pPr>
    </p:titleStyle>
    <p:bodyStyle>
      <a:lvl1pPr marL="278823" indent="-278823" algn="l" defTabSz="577754" rtl="0" eaLnBrk="0" fontAlgn="base" hangingPunct="0">
        <a:lnSpc>
          <a:spcPct val="80000"/>
        </a:lnSpc>
        <a:spcBef>
          <a:spcPct val="75000"/>
        </a:spcBef>
        <a:spcAft>
          <a:spcPct val="0"/>
        </a:spcAft>
        <a:buClr>
          <a:srgbClr val="7F7F7F"/>
        </a:buClr>
        <a:buFont typeface="Wingdings" pitchFamily="2" charset="2"/>
        <a:buChar char="Ø"/>
        <a:defRPr>
          <a:solidFill>
            <a:srgbClr val="FF9933"/>
          </a:solidFill>
          <a:latin typeface="+mn-lt"/>
          <a:ea typeface="ＭＳ Ｐゴシック" charset="0"/>
          <a:cs typeface="ＭＳ Ｐゴシック" charset="0"/>
        </a:defRPr>
      </a:lvl1pPr>
      <a:lvl2pPr marL="639416" indent="-273460" algn="l" defTabSz="577754" rtl="0" eaLnBrk="0" fontAlgn="base" hangingPunct="0">
        <a:lnSpc>
          <a:spcPct val="80000"/>
        </a:lnSpc>
        <a:spcBef>
          <a:spcPct val="75000"/>
        </a:spcBef>
        <a:spcAft>
          <a:spcPct val="0"/>
        </a:spcAft>
        <a:buClr>
          <a:srgbClr val="777777"/>
        </a:buClr>
        <a:buFont typeface="Arial" pitchFamily="34" charset="0"/>
        <a:buChar char="•"/>
        <a:defRPr sz="1400">
          <a:solidFill>
            <a:srgbClr val="7F7F7F"/>
          </a:solidFill>
          <a:latin typeface="+mn-lt"/>
          <a:ea typeface="ＭＳ Ｐゴシック" charset="0"/>
        </a:defRPr>
      </a:lvl2pPr>
      <a:lvl3pPr marL="918238" indent="-197053" algn="l" defTabSz="577754" rtl="0" eaLnBrk="0" fontAlgn="base" hangingPunct="0">
        <a:lnSpc>
          <a:spcPct val="80000"/>
        </a:lnSpc>
        <a:spcBef>
          <a:spcPct val="75000"/>
        </a:spcBef>
        <a:spcAft>
          <a:spcPct val="0"/>
        </a:spcAft>
        <a:buClr>
          <a:srgbClr val="3063A6"/>
        </a:buClr>
        <a:buFont typeface="Trebuchet MS" pitchFamily="34" charset="0"/>
        <a:buChar char="•"/>
        <a:defRPr sz="1000">
          <a:solidFill>
            <a:schemeClr val="tx1"/>
          </a:solidFill>
          <a:latin typeface="+mn-lt"/>
          <a:ea typeface="ＭＳ Ｐゴシック" charset="0"/>
        </a:defRPr>
      </a:lvl3pPr>
      <a:lvl4pPr marL="1186337" indent="-175605" algn="l" defTabSz="577754" rtl="0" eaLnBrk="0" fontAlgn="base" hangingPunct="0">
        <a:lnSpc>
          <a:spcPct val="80000"/>
        </a:lnSpc>
        <a:spcBef>
          <a:spcPct val="75000"/>
        </a:spcBef>
        <a:spcAft>
          <a:spcPct val="0"/>
        </a:spcAft>
        <a:buClr>
          <a:srgbClr val="808080"/>
        </a:buClr>
        <a:buFont typeface="Trebuchet MS" pitchFamily="34" charset="0"/>
        <a:buChar char="–"/>
        <a:defRPr sz="1000">
          <a:solidFill>
            <a:schemeClr val="tx1"/>
          </a:solidFill>
          <a:latin typeface="+mn-lt"/>
          <a:ea typeface="ＭＳ Ｐゴシック" charset="0"/>
        </a:defRPr>
      </a:lvl4pPr>
      <a:lvl5pPr marL="1419583" indent="-139412" algn="l" defTabSz="577754" rtl="0" eaLnBrk="0" fontAlgn="base" hangingPunct="0">
        <a:lnSpc>
          <a:spcPct val="80000"/>
        </a:lnSpc>
        <a:spcBef>
          <a:spcPct val="75000"/>
        </a:spcBef>
        <a:spcAft>
          <a:spcPct val="0"/>
        </a:spcAft>
        <a:buClr>
          <a:srgbClr val="427BC8"/>
        </a:buClr>
        <a:buFont typeface="Wingdings" pitchFamily="2" charset="2"/>
        <a:buChar char="n"/>
        <a:defRPr sz="800">
          <a:solidFill>
            <a:schemeClr val="tx1"/>
          </a:solidFill>
          <a:latin typeface="+mn-lt"/>
          <a:ea typeface="ＭＳ Ｐゴシック" charset="0"/>
        </a:defRPr>
      </a:lvl5pPr>
      <a:lvl6pPr marL="1805646" indent="-139412" algn="l" defTabSz="577754" rtl="0" fontAlgn="base">
        <a:lnSpc>
          <a:spcPct val="80000"/>
        </a:lnSpc>
        <a:spcBef>
          <a:spcPct val="75000"/>
        </a:spcBef>
        <a:spcAft>
          <a:spcPct val="0"/>
        </a:spcAft>
        <a:buClr>
          <a:srgbClr val="427BC8"/>
        </a:buClr>
        <a:buFont typeface="Wingdings" pitchFamily="2" charset="2"/>
        <a:buChar char="n"/>
        <a:defRPr sz="800">
          <a:solidFill>
            <a:schemeClr val="tx1"/>
          </a:solidFill>
          <a:latin typeface="+mn-lt"/>
        </a:defRPr>
      </a:lvl6pPr>
      <a:lvl7pPr marL="2191707" indent="-139412" algn="l" defTabSz="577754" rtl="0" fontAlgn="base">
        <a:lnSpc>
          <a:spcPct val="80000"/>
        </a:lnSpc>
        <a:spcBef>
          <a:spcPct val="75000"/>
        </a:spcBef>
        <a:spcAft>
          <a:spcPct val="0"/>
        </a:spcAft>
        <a:buClr>
          <a:srgbClr val="427BC8"/>
        </a:buClr>
        <a:buFont typeface="Wingdings" pitchFamily="2" charset="2"/>
        <a:buChar char="n"/>
        <a:defRPr sz="800">
          <a:solidFill>
            <a:schemeClr val="tx1"/>
          </a:solidFill>
          <a:latin typeface="+mn-lt"/>
        </a:defRPr>
      </a:lvl7pPr>
      <a:lvl8pPr marL="2577770" indent="-139412" algn="l" defTabSz="577754" rtl="0" fontAlgn="base">
        <a:lnSpc>
          <a:spcPct val="80000"/>
        </a:lnSpc>
        <a:spcBef>
          <a:spcPct val="75000"/>
        </a:spcBef>
        <a:spcAft>
          <a:spcPct val="0"/>
        </a:spcAft>
        <a:buClr>
          <a:srgbClr val="427BC8"/>
        </a:buClr>
        <a:buFont typeface="Wingdings" pitchFamily="2" charset="2"/>
        <a:buChar char="n"/>
        <a:defRPr sz="800">
          <a:solidFill>
            <a:schemeClr val="tx1"/>
          </a:solidFill>
          <a:latin typeface="+mn-lt"/>
        </a:defRPr>
      </a:lvl8pPr>
      <a:lvl9pPr marL="2963832" indent="-139412" algn="l" defTabSz="577754" rtl="0" fontAlgn="base">
        <a:lnSpc>
          <a:spcPct val="80000"/>
        </a:lnSpc>
        <a:spcBef>
          <a:spcPct val="75000"/>
        </a:spcBef>
        <a:spcAft>
          <a:spcPct val="0"/>
        </a:spcAft>
        <a:buClr>
          <a:srgbClr val="427BC8"/>
        </a:buClr>
        <a:buFont typeface="Wingdings" pitchFamily="2" charset="2"/>
        <a:buChar char="n"/>
        <a:defRPr sz="800">
          <a:solidFill>
            <a:schemeClr val="tx1"/>
          </a:solidFill>
          <a:latin typeface="+mn-lt"/>
        </a:defRPr>
      </a:lvl9pPr>
    </p:bodyStyle>
    <p:otherStyle>
      <a:defPPr>
        <a:defRPr lang="en-US"/>
      </a:defPPr>
      <a:lvl1pPr marL="0" algn="l" defTabSz="772125" rtl="0" eaLnBrk="1" latinLnBrk="0" hangingPunct="1">
        <a:defRPr sz="1500" kern="1200">
          <a:solidFill>
            <a:schemeClr val="tx1"/>
          </a:solidFill>
          <a:latin typeface="+mn-lt"/>
          <a:ea typeface="+mn-ea"/>
          <a:cs typeface="+mn-cs"/>
        </a:defRPr>
      </a:lvl1pPr>
      <a:lvl2pPr marL="386061" algn="l" defTabSz="772125" rtl="0" eaLnBrk="1" latinLnBrk="0" hangingPunct="1">
        <a:defRPr sz="1500" kern="1200">
          <a:solidFill>
            <a:schemeClr val="tx1"/>
          </a:solidFill>
          <a:latin typeface="+mn-lt"/>
          <a:ea typeface="+mn-ea"/>
          <a:cs typeface="+mn-cs"/>
        </a:defRPr>
      </a:lvl2pPr>
      <a:lvl3pPr marL="772125" algn="l" defTabSz="772125" rtl="0" eaLnBrk="1" latinLnBrk="0" hangingPunct="1">
        <a:defRPr sz="1500" kern="1200">
          <a:solidFill>
            <a:schemeClr val="tx1"/>
          </a:solidFill>
          <a:latin typeface="+mn-lt"/>
          <a:ea typeface="+mn-ea"/>
          <a:cs typeface="+mn-cs"/>
        </a:defRPr>
      </a:lvl3pPr>
      <a:lvl4pPr marL="1158186" algn="l" defTabSz="772125" rtl="0" eaLnBrk="1" latinLnBrk="0" hangingPunct="1">
        <a:defRPr sz="1500" kern="1200">
          <a:solidFill>
            <a:schemeClr val="tx1"/>
          </a:solidFill>
          <a:latin typeface="+mn-lt"/>
          <a:ea typeface="+mn-ea"/>
          <a:cs typeface="+mn-cs"/>
        </a:defRPr>
      </a:lvl4pPr>
      <a:lvl5pPr marL="1544249" algn="l" defTabSz="772125" rtl="0" eaLnBrk="1" latinLnBrk="0" hangingPunct="1">
        <a:defRPr sz="1500" kern="1200">
          <a:solidFill>
            <a:schemeClr val="tx1"/>
          </a:solidFill>
          <a:latin typeface="+mn-lt"/>
          <a:ea typeface="+mn-ea"/>
          <a:cs typeface="+mn-cs"/>
        </a:defRPr>
      </a:lvl5pPr>
      <a:lvl6pPr marL="1930311" algn="l" defTabSz="772125" rtl="0" eaLnBrk="1" latinLnBrk="0" hangingPunct="1">
        <a:defRPr sz="1500" kern="1200">
          <a:solidFill>
            <a:schemeClr val="tx1"/>
          </a:solidFill>
          <a:latin typeface="+mn-lt"/>
          <a:ea typeface="+mn-ea"/>
          <a:cs typeface="+mn-cs"/>
        </a:defRPr>
      </a:lvl6pPr>
      <a:lvl7pPr marL="2316372" algn="l" defTabSz="772125" rtl="0" eaLnBrk="1" latinLnBrk="0" hangingPunct="1">
        <a:defRPr sz="1500" kern="1200">
          <a:solidFill>
            <a:schemeClr val="tx1"/>
          </a:solidFill>
          <a:latin typeface="+mn-lt"/>
          <a:ea typeface="+mn-ea"/>
          <a:cs typeface="+mn-cs"/>
        </a:defRPr>
      </a:lvl7pPr>
      <a:lvl8pPr marL="2702435" algn="l" defTabSz="772125" rtl="0" eaLnBrk="1" latinLnBrk="0" hangingPunct="1">
        <a:defRPr sz="1500" kern="1200">
          <a:solidFill>
            <a:schemeClr val="tx1"/>
          </a:solidFill>
          <a:latin typeface="+mn-lt"/>
          <a:ea typeface="+mn-ea"/>
          <a:cs typeface="+mn-cs"/>
        </a:defRPr>
      </a:lvl8pPr>
      <a:lvl9pPr marL="3088497" algn="l" defTabSz="772125" rtl="0" eaLnBrk="1" latinLnBrk="0" hangingPunct="1">
        <a:defRPr sz="15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1026" name="Group 6"/>
          <p:cNvGrpSpPr>
            <a:grpSpLocks/>
          </p:cNvGrpSpPr>
          <p:nvPr/>
        </p:nvGrpSpPr>
        <p:grpSpPr bwMode="auto">
          <a:xfrm>
            <a:off x="374952" y="92646"/>
            <a:ext cx="8315476" cy="560338"/>
            <a:chOff x="403527" y="111125"/>
            <a:chExt cx="8730948" cy="796925"/>
          </a:xfrm>
        </p:grpSpPr>
        <p:pic>
          <p:nvPicPr>
            <p:cNvPr id="1030" name="Picture 7" descr="ppt_header"/>
            <p:cNvPicPr>
              <a:picLocks noChangeAspect="1" noChangeArrowheads="1"/>
            </p:cNvPicPr>
            <p:nvPr userDrawn="1"/>
          </p:nvPicPr>
          <p:blipFill>
            <a:blip r:embed="rId10">
              <a:extLst>
                <a:ext uri="{28A0092B-C50C-407E-A947-70E740481C1C}">
                  <a14:useLocalDpi xmlns:a14="http://schemas.microsoft.com/office/drawing/2010/main" val="0"/>
                </a:ext>
              </a:extLst>
            </a:blip>
            <a:srcRect l="21449"/>
            <a:stretch>
              <a:fillRect/>
            </a:stretch>
          </p:blipFill>
          <p:spPr bwMode="auto">
            <a:xfrm>
              <a:off x="2250873" y="111125"/>
              <a:ext cx="6883602" cy="796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1" name="Picture 8"/>
            <p:cNvPicPr>
              <a:picLocks noChangeAspect="1"/>
            </p:cNvPicPr>
            <p:nvPr userDrawn="1"/>
          </p:nvPicPr>
          <p:blipFill>
            <a:blip r:embed="rId11">
              <a:clrChange>
                <a:clrFrom>
                  <a:srgbClr val="FFFFFF"/>
                </a:clrFrom>
                <a:clrTo>
                  <a:srgbClr val="FFFFFF">
                    <a:alpha val="0"/>
                  </a:srgbClr>
                </a:clrTo>
              </a:clrChange>
              <a:extLst>
                <a:ext uri="{28A0092B-C50C-407E-A947-70E740481C1C}">
                  <a14:useLocalDpi xmlns:a14="http://schemas.microsoft.com/office/drawing/2010/main" val="0"/>
                </a:ext>
              </a:extLst>
            </a:blip>
            <a:srcRect l="5714" t="10732" r="7188" b="21223"/>
            <a:stretch>
              <a:fillRect/>
            </a:stretch>
          </p:blipFill>
          <p:spPr bwMode="auto">
            <a:xfrm>
              <a:off x="403527" y="288173"/>
              <a:ext cx="1767180" cy="4428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027" name="Rectangle 2"/>
          <p:cNvSpPr>
            <a:spLocks noGrp="1" noChangeArrowheads="1"/>
          </p:cNvSpPr>
          <p:nvPr>
            <p:ph type="body" idx="1"/>
          </p:nvPr>
        </p:nvSpPr>
        <p:spPr bwMode="gray">
          <a:xfrm>
            <a:off x="653144" y="857250"/>
            <a:ext cx="8010071" cy="39692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73255" tIns="73255" rIns="73255" bIns="73255"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2" name="Rectangle 3"/>
          <p:cNvSpPr>
            <a:spLocks noGrp="1" noChangeArrowheads="1"/>
          </p:cNvSpPr>
          <p:nvPr>
            <p:ph type="title"/>
          </p:nvPr>
        </p:nvSpPr>
        <p:spPr bwMode="gray">
          <a:xfrm>
            <a:off x="2700262" y="161851"/>
            <a:ext cx="5878286" cy="392906"/>
          </a:xfrm>
          <a:prstGeom prst="rect">
            <a:avLst/>
          </a:prstGeom>
          <a:noFill/>
          <a:ln>
            <a:noFill/>
          </a:ln>
          <a:extLst>
            <a:ext uri="{FAA26D3D-D897-4be2-8F04-BA451C77F1D7}"/>
          </a:extLst>
        </p:spPr>
        <p:txBody>
          <a:bodyPr vert="horz" wrap="square" lIns="0" tIns="0" rIns="0" bIns="0" numCol="1" anchor="ctr" anchorCtr="0" compatLnSpc="1">
            <a:prstTxWarp prst="textNoShape">
              <a:avLst/>
            </a:prstTxWarp>
          </a:bodyPr>
          <a:lstStyle/>
          <a:p>
            <a:pPr lvl="0"/>
            <a:r>
              <a:rPr lang="en-US" dirty="0"/>
              <a:t>Click to edit Master title style</a:t>
            </a:r>
          </a:p>
        </p:txBody>
      </p:sp>
      <p:sp>
        <p:nvSpPr>
          <p:cNvPr id="6" name="Slide Number Placeholder 3"/>
          <p:cNvSpPr txBox="1">
            <a:spLocks/>
          </p:cNvSpPr>
          <p:nvPr/>
        </p:nvSpPr>
        <p:spPr>
          <a:xfrm>
            <a:off x="7474857" y="4929187"/>
            <a:ext cx="1596571" cy="214313"/>
          </a:xfrm>
          <a:prstGeom prst="rect">
            <a:avLst/>
          </a:prstGeom>
          <a:noFill/>
          <a:ln/>
          <a:extLst/>
        </p:spPr>
        <p:txBody>
          <a:bodyPr lIns="77221" tIns="38611" rIns="77221" bIns="38611"/>
          <a:lstStyle>
            <a:lvl1pPr eaLnBrk="0" hangingPunct="0">
              <a:defRPr sz="1600">
                <a:solidFill>
                  <a:schemeClr val="tx1"/>
                </a:solidFill>
                <a:latin typeface="Arial" pitchFamily="34" charset="0"/>
                <a:ea typeface="ＭＳ Ｐゴシック" pitchFamily="34" charset="-128"/>
              </a:defRPr>
            </a:lvl1pPr>
            <a:lvl2pPr marL="37931725" indent="-37474525" eaLnBrk="0" hangingPunct="0">
              <a:defRPr sz="1600">
                <a:solidFill>
                  <a:schemeClr val="tx1"/>
                </a:solidFill>
                <a:latin typeface="Arial" pitchFamily="34" charset="0"/>
                <a:ea typeface="ＭＳ Ｐゴシック" pitchFamily="34" charset="-128"/>
              </a:defRPr>
            </a:lvl2pPr>
            <a:lvl3pPr eaLnBrk="0" hangingPunct="0">
              <a:defRPr sz="1600">
                <a:solidFill>
                  <a:schemeClr val="tx1"/>
                </a:solidFill>
                <a:latin typeface="Arial" pitchFamily="34" charset="0"/>
                <a:ea typeface="ＭＳ Ｐゴシック" pitchFamily="34" charset="-128"/>
              </a:defRPr>
            </a:lvl3pPr>
            <a:lvl4pPr eaLnBrk="0" hangingPunct="0">
              <a:defRPr sz="1600">
                <a:solidFill>
                  <a:schemeClr val="tx1"/>
                </a:solidFill>
                <a:latin typeface="Arial" pitchFamily="34" charset="0"/>
                <a:ea typeface="ＭＳ Ｐゴシック" pitchFamily="34" charset="-128"/>
              </a:defRPr>
            </a:lvl4pPr>
            <a:lvl5pPr eaLnBrk="0" hangingPunct="0">
              <a:defRPr sz="1600">
                <a:solidFill>
                  <a:schemeClr val="tx1"/>
                </a:solidFill>
                <a:latin typeface="Arial" pitchFamily="34" charset="0"/>
                <a:ea typeface="ＭＳ Ｐゴシック" pitchFamily="34" charset="-128"/>
              </a:defRPr>
            </a:lvl5pPr>
            <a:lvl6pPr marL="457200" eaLnBrk="0" fontAlgn="base" hangingPunct="0">
              <a:spcBef>
                <a:spcPct val="0"/>
              </a:spcBef>
              <a:spcAft>
                <a:spcPct val="0"/>
              </a:spcAft>
              <a:defRPr sz="1600">
                <a:solidFill>
                  <a:schemeClr val="tx1"/>
                </a:solidFill>
                <a:latin typeface="Arial" pitchFamily="34" charset="0"/>
                <a:ea typeface="ＭＳ Ｐゴシック" pitchFamily="34" charset="-128"/>
              </a:defRPr>
            </a:lvl6pPr>
            <a:lvl7pPr marL="914400" eaLnBrk="0" fontAlgn="base" hangingPunct="0">
              <a:spcBef>
                <a:spcPct val="0"/>
              </a:spcBef>
              <a:spcAft>
                <a:spcPct val="0"/>
              </a:spcAft>
              <a:defRPr sz="1600">
                <a:solidFill>
                  <a:schemeClr val="tx1"/>
                </a:solidFill>
                <a:latin typeface="Arial" pitchFamily="34" charset="0"/>
                <a:ea typeface="ＭＳ Ｐゴシック" pitchFamily="34" charset="-128"/>
              </a:defRPr>
            </a:lvl7pPr>
            <a:lvl8pPr marL="1371600" eaLnBrk="0" fontAlgn="base" hangingPunct="0">
              <a:spcBef>
                <a:spcPct val="0"/>
              </a:spcBef>
              <a:spcAft>
                <a:spcPct val="0"/>
              </a:spcAft>
              <a:defRPr sz="1600">
                <a:solidFill>
                  <a:schemeClr val="tx1"/>
                </a:solidFill>
                <a:latin typeface="Arial" pitchFamily="34" charset="0"/>
                <a:ea typeface="ＭＳ Ｐゴシック" pitchFamily="34" charset="-128"/>
              </a:defRPr>
            </a:lvl8pPr>
            <a:lvl9pPr marL="1828800" eaLnBrk="0" fontAlgn="base" hangingPunct="0">
              <a:spcBef>
                <a:spcPct val="0"/>
              </a:spcBef>
              <a:spcAft>
                <a:spcPct val="0"/>
              </a:spcAft>
              <a:defRPr sz="1600">
                <a:solidFill>
                  <a:schemeClr val="tx1"/>
                </a:solidFill>
                <a:latin typeface="Arial" pitchFamily="34" charset="0"/>
                <a:ea typeface="ＭＳ Ｐゴシック" pitchFamily="34" charset="-128"/>
              </a:defRPr>
            </a:lvl9pPr>
          </a:lstStyle>
          <a:p>
            <a:pPr algn="r" defTabSz="914400" eaLnBrk="1" fontAlgn="base" hangingPunct="1">
              <a:spcBef>
                <a:spcPct val="0"/>
              </a:spcBef>
              <a:spcAft>
                <a:spcPct val="0"/>
              </a:spcAft>
            </a:pPr>
            <a:fld id="{5DDF113C-80DE-460E-9455-7A7D13673E28}" type="slidenum">
              <a:rPr lang="en-US" sz="800">
                <a:solidFill>
                  <a:srgbClr val="204270"/>
                </a:solidFill>
              </a:rPr>
              <a:pPr algn="r" defTabSz="914400" eaLnBrk="1" fontAlgn="base" hangingPunct="1">
                <a:spcBef>
                  <a:spcPct val="0"/>
                </a:spcBef>
                <a:spcAft>
                  <a:spcPct val="0"/>
                </a:spcAft>
              </a:pPr>
              <a:t>‹#›</a:t>
            </a:fld>
            <a:endParaRPr lang="en-US" sz="800">
              <a:solidFill>
                <a:srgbClr val="204270"/>
              </a:solidFill>
            </a:endParaRPr>
          </a:p>
        </p:txBody>
      </p:sp>
    </p:spTree>
    <p:extLst>
      <p:ext uri="{BB962C8B-B14F-4D97-AF65-F5344CB8AC3E}">
        <p14:creationId xmlns:p14="http://schemas.microsoft.com/office/powerpoint/2010/main" val="354057194"/>
      </p:ext>
    </p:extLst>
  </p:cSld>
  <p:clrMap bg1="lt1" tx1="dk1" bg2="lt2" tx2="dk2" accent1="accent1" accent2="accent2" accent3="accent3" accent4="accent4" accent5="accent5" accent6="accent6" hlink="hlink" folHlink="folHlink"/>
  <p:sldLayoutIdLst>
    <p:sldLayoutId id="2147483905" r:id="rId1"/>
    <p:sldLayoutId id="2147483906" r:id="rId2"/>
    <p:sldLayoutId id="2147483907" r:id="rId3"/>
    <p:sldLayoutId id="2147483908" r:id="rId4"/>
    <p:sldLayoutId id="2147483909" r:id="rId5"/>
    <p:sldLayoutId id="2147483910" r:id="rId6"/>
    <p:sldLayoutId id="2147483911" r:id="rId7"/>
    <p:sldLayoutId id="2147483912" r:id="rId8"/>
  </p:sldLayoutIdLst>
  <p:transition spd="slow"/>
  <p:timing>
    <p:tnLst>
      <p:par>
        <p:cTn id="1" dur="indefinite" restart="never" nodeType="tmRoot"/>
      </p:par>
    </p:tnLst>
  </p:timing>
  <p:hf sldNum="0" hdr="0" ftr="0" dt="0"/>
  <p:txStyles>
    <p:titleStyle>
      <a:lvl1pPr algn="r" defTabSz="577818" rtl="0" eaLnBrk="0" fontAlgn="base" hangingPunct="0">
        <a:lnSpc>
          <a:spcPct val="95000"/>
        </a:lnSpc>
        <a:spcBef>
          <a:spcPct val="0"/>
        </a:spcBef>
        <a:spcAft>
          <a:spcPct val="0"/>
        </a:spcAft>
        <a:defRPr sz="2000" b="1">
          <a:solidFill>
            <a:srgbClr val="FFFFFF"/>
          </a:solidFill>
          <a:effectLst>
            <a:outerShdw blurRad="38100" dist="38100" dir="2700000" algn="tl">
              <a:srgbClr val="000000">
                <a:alpha val="43137"/>
              </a:srgbClr>
            </a:outerShdw>
          </a:effectLst>
          <a:latin typeface="+mj-lt"/>
          <a:ea typeface="ＭＳ Ｐゴシック" charset="0"/>
          <a:cs typeface="ＭＳ Ｐゴシック" charset="0"/>
        </a:defRPr>
      </a:lvl1pPr>
      <a:lvl2pPr algn="r" defTabSz="577818" rtl="0" eaLnBrk="0" fontAlgn="base" hangingPunct="0">
        <a:lnSpc>
          <a:spcPct val="95000"/>
        </a:lnSpc>
        <a:spcBef>
          <a:spcPct val="0"/>
        </a:spcBef>
        <a:spcAft>
          <a:spcPct val="0"/>
        </a:spcAft>
        <a:defRPr sz="2000" b="1">
          <a:solidFill>
            <a:srgbClr val="FFFFFF"/>
          </a:solidFill>
          <a:latin typeface="Arial" charset="0"/>
          <a:ea typeface="ＭＳ Ｐゴシック" charset="0"/>
          <a:cs typeface="ＭＳ Ｐゴシック" charset="0"/>
        </a:defRPr>
      </a:lvl2pPr>
      <a:lvl3pPr algn="r" defTabSz="577818" rtl="0" eaLnBrk="0" fontAlgn="base" hangingPunct="0">
        <a:lnSpc>
          <a:spcPct val="95000"/>
        </a:lnSpc>
        <a:spcBef>
          <a:spcPct val="0"/>
        </a:spcBef>
        <a:spcAft>
          <a:spcPct val="0"/>
        </a:spcAft>
        <a:defRPr sz="2000" b="1">
          <a:solidFill>
            <a:srgbClr val="FFFFFF"/>
          </a:solidFill>
          <a:latin typeface="Arial" charset="0"/>
          <a:ea typeface="ＭＳ Ｐゴシック" charset="0"/>
          <a:cs typeface="ＭＳ Ｐゴシック" charset="0"/>
        </a:defRPr>
      </a:lvl3pPr>
      <a:lvl4pPr algn="r" defTabSz="577818" rtl="0" eaLnBrk="0" fontAlgn="base" hangingPunct="0">
        <a:lnSpc>
          <a:spcPct val="95000"/>
        </a:lnSpc>
        <a:spcBef>
          <a:spcPct val="0"/>
        </a:spcBef>
        <a:spcAft>
          <a:spcPct val="0"/>
        </a:spcAft>
        <a:defRPr sz="2000" b="1">
          <a:solidFill>
            <a:srgbClr val="FFFFFF"/>
          </a:solidFill>
          <a:latin typeface="Arial" charset="0"/>
          <a:ea typeface="ＭＳ Ｐゴシック" charset="0"/>
          <a:cs typeface="ＭＳ Ｐゴシック" charset="0"/>
        </a:defRPr>
      </a:lvl4pPr>
      <a:lvl5pPr algn="r" defTabSz="577818" rtl="0" eaLnBrk="0" fontAlgn="base" hangingPunct="0">
        <a:lnSpc>
          <a:spcPct val="95000"/>
        </a:lnSpc>
        <a:spcBef>
          <a:spcPct val="0"/>
        </a:spcBef>
        <a:spcAft>
          <a:spcPct val="0"/>
        </a:spcAft>
        <a:defRPr sz="2000" b="1">
          <a:solidFill>
            <a:srgbClr val="FFFFFF"/>
          </a:solidFill>
          <a:latin typeface="Arial" charset="0"/>
          <a:ea typeface="ＭＳ Ｐゴシック" charset="0"/>
          <a:cs typeface="ＭＳ Ｐゴシック" charset="0"/>
        </a:defRPr>
      </a:lvl5pPr>
      <a:lvl6pPr marL="386105" algn="l" defTabSz="577818" rtl="0" fontAlgn="base">
        <a:lnSpc>
          <a:spcPct val="95000"/>
        </a:lnSpc>
        <a:spcBef>
          <a:spcPct val="0"/>
        </a:spcBef>
        <a:spcAft>
          <a:spcPct val="0"/>
        </a:spcAft>
        <a:defRPr>
          <a:solidFill>
            <a:schemeClr val="tx1"/>
          </a:solidFill>
          <a:latin typeface="Arial" charset="0"/>
        </a:defRPr>
      </a:lvl6pPr>
      <a:lvl7pPr marL="772211" algn="l" defTabSz="577818" rtl="0" fontAlgn="base">
        <a:lnSpc>
          <a:spcPct val="95000"/>
        </a:lnSpc>
        <a:spcBef>
          <a:spcPct val="0"/>
        </a:spcBef>
        <a:spcAft>
          <a:spcPct val="0"/>
        </a:spcAft>
        <a:defRPr>
          <a:solidFill>
            <a:schemeClr val="tx1"/>
          </a:solidFill>
          <a:latin typeface="Arial" charset="0"/>
        </a:defRPr>
      </a:lvl7pPr>
      <a:lvl8pPr marL="1158316" algn="l" defTabSz="577818" rtl="0" fontAlgn="base">
        <a:lnSpc>
          <a:spcPct val="95000"/>
        </a:lnSpc>
        <a:spcBef>
          <a:spcPct val="0"/>
        </a:spcBef>
        <a:spcAft>
          <a:spcPct val="0"/>
        </a:spcAft>
        <a:defRPr>
          <a:solidFill>
            <a:schemeClr val="tx1"/>
          </a:solidFill>
          <a:latin typeface="Arial" charset="0"/>
        </a:defRPr>
      </a:lvl8pPr>
      <a:lvl9pPr marL="1544422" algn="l" defTabSz="577818" rtl="0" fontAlgn="base">
        <a:lnSpc>
          <a:spcPct val="95000"/>
        </a:lnSpc>
        <a:spcBef>
          <a:spcPct val="0"/>
        </a:spcBef>
        <a:spcAft>
          <a:spcPct val="0"/>
        </a:spcAft>
        <a:defRPr>
          <a:solidFill>
            <a:schemeClr val="tx1"/>
          </a:solidFill>
          <a:latin typeface="Arial" charset="0"/>
        </a:defRPr>
      </a:lvl9pPr>
    </p:titleStyle>
    <p:bodyStyle>
      <a:lvl1pPr marL="278854" indent="-278854" algn="l" defTabSz="577818" rtl="0" eaLnBrk="0" fontAlgn="base" hangingPunct="0">
        <a:lnSpc>
          <a:spcPct val="80000"/>
        </a:lnSpc>
        <a:spcBef>
          <a:spcPct val="75000"/>
        </a:spcBef>
        <a:spcAft>
          <a:spcPct val="0"/>
        </a:spcAft>
        <a:buClr>
          <a:srgbClr val="7F7F7F"/>
        </a:buClr>
        <a:buFont typeface="Wingdings" pitchFamily="2" charset="2"/>
        <a:buChar char="Ø"/>
        <a:defRPr>
          <a:solidFill>
            <a:srgbClr val="FF9933"/>
          </a:solidFill>
          <a:latin typeface="+mn-lt"/>
          <a:ea typeface="ＭＳ Ｐゴシック" charset="0"/>
          <a:cs typeface="ＭＳ Ｐゴシック" charset="0"/>
        </a:defRPr>
      </a:lvl1pPr>
      <a:lvl2pPr marL="639487" indent="-273491" algn="l" defTabSz="577818" rtl="0" eaLnBrk="0" fontAlgn="base" hangingPunct="0">
        <a:lnSpc>
          <a:spcPct val="80000"/>
        </a:lnSpc>
        <a:spcBef>
          <a:spcPct val="75000"/>
        </a:spcBef>
        <a:spcAft>
          <a:spcPct val="0"/>
        </a:spcAft>
        <a:buClr>
          <a:srgbClr val="777777"/>
        </a:buClr>
        <a:buFont typeface="Arial" pitchFamily="34" charset="0"/>
        <a:buChar char="•"/>
        <a:defRPr sz="1400">
          <a:solidFill>
            <a:srgbClr val="7F7F7F"/>
          </a:solidFill>
          <a:latin typeface="+mn-lt"/>
          <a:ea typeface="ＭＳ Ｐゴシック" charset="0"/>
        </a:defRPr>
      </a:lvl2pPr>
      <a:lvl3pPr marL="918341" indent="-197075" algn="l" defTabSz="577818" rtl="0" eaLnBrk="0" fontAlgn="base" hangingPunct="0">
        <a:lnSpc>
          <a:spcPct val="80000"/>
        </a:lnSpc>
        <a:spcBef>
          <a:spcPct val="75000"/>
        </a:spcBef>
        <a:spcAft>
          <a:spcPct val="0"/>
        </a:spcAft>
        <a:buClr>
          <a:srgbClr val="3063A6"/>
        </a:buClr>
        <a:buFont typeface="Trebuchet MS" pitchFamily="34" charset="0"/>
        <a:buChar char="•"/>
        <a:defRPr sz="1000">
          <a:solidFill>
            <a:schemeClr val="tx1"/>
          </a:solidFill>
          <a:latin typeface="+mn-lt"/>
          <a:ea typeface="ＭＳ Ｐゴシック" charset="0"/>
        </a:defRPr>
      </a:lvl3pPr>
      <a:lvl4pPr marL="1186470" indent="-175625" algn="l" defTabSz="577818" rtl="0" eaLnBrk="0" fontAlgn="base" hangingPunct="0">
        <a:lnSpc>
          <a:spcPct val="80000"/>
        </a:lnSpc>
        <a:spcBef>
          <a:spcPct val="75000"/>
        </a:spcBef>
        <a:spcAft>
          <a:spcPct val="0"/>
        </a:spcAft>
        <a:buClr>
          <a:srgbClr val="808080"/>
        </a:buClr>
        <a:buFont typeface="Trebuchet MS" pitchFamily="34" charset="0"/>
        <a:buChar char="–"/>
        <a:defRPr sz="1000">
          <a:solidFill>
            <a:schemeClr val="tx1"/>
          </a:solidFill>
          <a:latin typeface="+mn-lt"/>
          <a:ea typeface="ＭＳ Ｐゴシック" charset="0"/>
        </a:defRPr>
      </a:lvl4pPr>
      <a:lvl5pPr marL="1419742" indent="-139427" algn="l" defTabSz="577818" rtl="0" eaLnBrk="0" fontAlgn="base" hangingPunct="0">
        <a:lnSpc>
          <a:spcPct val="80000"/>
        </a:lnSpc>
        <a:spcBef>
          <a:spcPct val="75000"/>
        </a:spcBef>
        <a:spcAft>
          <a:spcPct val="0"/>
        </a:spcAft>
        <a:buClr>
          <a:srgbClr val="427BC8"/>
        </a:buClr>
        <a:buFont typeface="Wingdings" pitchFamily="2" charset="2"/>
        <a:buChar char="n"/>
        <a:defRPr sz="800">
          <a:solidFill>
            <a:schemeClr val="tx1"/>
          </a:solidFill>
          <a:latin typeface="+mn-lt"/>
          <a:ea typeface="ＭＳ Ｐゴシック" charset="0"/>
        </a:defRPr>
      </a:lvl5pPr>
      <a:lvl6pPr marL="1805848" indent="-139427" algn="l" defTabSz="577818" rtl="0" fontAlgn="base">
        <a:lnSpc>
          <a:spcPct val="80000"/>
        </a:lnSpc>
        <a:spcBef>
          <a:spcPct val="75000"/>
        </a:spcBef>
        <a:spcAft>
          <a:spcPct val="0"/>
        </a:spcAft>
        <a:buClr>
          <a:srgbClr val="427BC8"/>
        </a:buClr>
        <a:buFont typeface="Wingdings" pitchFamily="2" charset="2"/>
        <a:buChar char="n"/>
        <a:defRPr sz="800">
          <a:solidFill>
            <a:schemeClr val="tx1"/>
          </a:solidFill>
          <a:latin typeface="+mn-lt"/>
        </a:defRPr>
      </a:lvl6pPr>
      <a:lvl7pPr marL="2191953" indent="-139427" algn="l" defTabSz="577818" rtl="0" fontAlgn="base">
        <a:lnSpc>
          <a:spcPct val="80000"/>
        </a:lnSpc>
        <a:spcBef>
          <a:spcPct val="75000"/>
        </a:spcBef>
        <a:spcAft>
          <a:spcPct val="0"/>
        </a:spcAft>
        <a:buClr>
          <a:srgbClr val="427BC8"/>
        </a:buClr>
        <a:buFont typeface="Wingdings" pitchFamily="2" charset="2"/>
        <a:buChar char="n"/>
        <a:defRPr sz="800">
          <a:solidFill>
            <a:schemeClr val="tx1"/>
          </a:solidFill>
          <a:latin typeface="+mn-lt"/>
        </a:defRPr>
      </a:lvl7pPr>
      <a:lvl8pPr marL="2578058" indent="-139427" algn="l" defTabSz="577818" rtl="0" fontAlgn="base">
        <a:lnSpc>
          <a:spcPct val="80000"/>
        </a:lnSpc>
        <a:spcBef>
          <a:spcPct val="75000"/>
        </a:spcBef>
        <a:spcAft>
          <a:spcPct val="0"/>
        </a:spcAft>
        <a:buClr>
          <a:srgbClr val="427BC8"/>
        </a:buClr>
        <a:buFont typeface="Wingdings" pitchFamily="2" charset="2"/>
        <a:buChar char="n"/>
        <a:defRPr sz="800">
          <a:solidFill>
            <a:schemeClr val="tx1"/>
          </a:solidFill>
          <a:latin typeface="+mn-lt"/>
        </a:defRPr>
      </a:lvl8pPr>
      <a:lvl9pPr marL="2964164" indent="-139427" algn="l" defTabSz="577818" rtl="0" fontAlgn="base">
        <a:lnSpc>
          <a:spcPct val="80000"/>
        </a:lnSpc>
        <a:spcBef>
          <a:spcPct val="75000"/>
        </a:spcBef>
        <a:spcAft>
          <a:spcPct val="0"/>
        </a:spcAft>
        <a:buClr>
          <a:srgbClr val="427BC8"/>
        </a:buClr>
        <a:buFont typeface="Wingdings" pitchFamily="2" charset="2"/>
        <a:buChar char="n"/>
        <a:defRPr sz="800">
          <a:solidFill>
            <a:schemeClr val="tx1"/>
          </a:solidFill>
          <a:latin typeface="+mn-lt"/>
        </a:defRPr>
      </a:lvl9pPr>
    </p:bodyStyle>
    <p:otherStyle>
      <a:defPPr>
        <a:defRPr lang="en-US"/>
      </a:defPPr>
      <a:lvl1pPr marL="0" algn="l" defTabSz="772211" rtl="0" eaLnBrk="1" latinLnBrk="0" hangingPunct="1">
        <a:defRPr sz="1500" kern="1200">
          <a:solidFill>
            <a:schemeClr val="tx1"/>
          </a:solidFill>
          <a:latin typeface="+mn-lt"/>
          <a:ea typeface="+mn-ea"/>
          <a:cs typeface="+mn-cs"/>
        </a:defRPr>
      </a:lvl1pPr>
      <a:lvl2pPr marL="386105" algn="l" defTabSz="772211" rtl="0" eaLnBrk="1" latinLnBrk="0" hangingPunct="1">
        <a:defRPr sz="1500" kern="1200">
          <a:solidFill>
            <a:schemeClr val="tx1"/>
          </a:solidFill>
          <a:latin typeface="+mn-lt"/>
          <a:ea typeface="+mn-ea"/>
          <a:cs typeface="+mn-cs"/>
        </a:defRPr>
      </a:lvl2pPr>
      <a:lvl3pPr marL="772211" algn="l" defTabSz="772211" rtl="0" eaLnBrk="1" latinLnBrk="0" hangingPunct="1">
        <a:defRPr sz="1500" kern="1200">
          <a:solidFill>
            <a:schemeClr val="tx1"/>
          </a:solidFill>
          <a:latin typeface="+mn-lt"/>
          <a:ea typeface="+mn-ea"/>
          <a:cs typeface="+mn-cs"/>
        </a:defRPr>
      </a:lvl3pPr>
      <a:lvl4pPr marL="1158316" algn="l" defTabSz="772211" rtl="0" eaLnBrk="1" latinLnBrk="0" hangingPunct="1">
        <a:defRPr sz="1500" kern="1200">
          <a:solidFill>
            <a:schemeClr val="tx1"/>
          </a:solidFill>
          <a:latin typeface="+mn-lt"/>
          <a:ea typeface="+mn-ea"/>
          <a:cs typeface="+mn-cs"/>
        </a:defRPr>
      </a:lvl4pPr>
      <a:lvl5pPr marL="1544422" algn="l" defTabSz="772211" rtl="0" eaLnBrk="1" latinLnBrk="0" hangingPunct="1">
        <a:defRPr sz="1500" kern="1200">
          <a:solidFill>
            <a:schemeClr val="tx1"/>
          </a:solidFill>
          <a:latin typeface="+mn-lt"/>
          <a:ea typeface="+mn-ea"/>
          <a:cs typeface="+mn-cs"/>
        </a:defRPr>
      </a:lvl5pPr>
      <a:lvl6pPr marL="1930527" algn="l" defTabSz="772211" rtl="0" eaLnBrk="1" latinLnBrk="0" hangingPunct="1">
        <a:defRPr sz="1500" kern="1200">
          <a:solidFill>
            <a:schemeClr val="tx1"/>
          </a:solidFill>
          <a:latin typeface="+mn-lt"/>
          <a:ea typeface="+mn-ea"/>
          <a:cs typeface="+mn-cs"/>
        </a:defRPr>
      </a:lvl6pPr>
      <a:lvl7pPr marL="2316632" algn="l" defTabSz="772211" rtl="0" eaLnBrk="1" latinLnBrk="0" hangingPunct="1">
        <a:defRPr sz="1500" kern="1200">
          <a:solidFill>
            <a:schemeClr val="tx1"/>
          </a:solidFill>
          <a:latin typeface="+mn-lt"/>
          <a:ea typeface="+mn-ea"/>
          <a:cs typeface="+mn-cs"/>
        </a:defRPr>
      </a:lvl7pPr>
      <a:lvl8pPr marL="2702738" algn="l" defTabSz="772211" rtl="0" eaLnBrk="1" latinLnBrk="0" hangingPunct="1">
        <a:defRPr sz="1500" kern="1200">
          <a:solidFill>
            <a:schemeClr val="tx1"/>
          </a:solidFill>
          <a:latin typeface="+mn-lt"/>
          <a:ea typeface="+mn-ea"/>
          <a:cs typeface="+mn-cs"/>
        </a:defRPr>
      </a:lvl8pPr>
      <a:lvl9pPr marL="3088843" algn="l" defTabSz="772211" rtl="0" eaLnBrk="1" latinLnBrk="0" hangingPunct="1">
        <a:defRPr sz="15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4.xml"/><Relationship Id="rId4" Type="http://schemas.openxmlformats.org/officeDocument/2006/relationships/image" Target="../media/image48.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10.xml"/><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8" Type="http://schemas.openxmlformats.org/officeDocument/2006/relationships/slide" Target="slide15.xml"/><Relationship Id="rId13" Type="http://schemas.openxmlformats.org/officeDocument/2006/relationships/image" Target="../media/image54.png"/><Relationship Id="rId3" Type="http://schemas.openxmlformats.org/officeDocument/2006/relationships/image" Target="../media/image50.jpeg"/><Relationship Id="rId7" Type="http://schemas.openxmlformats.org/officeDocument/2006/relationships/image" Target="../media/image53.jpeg"/><Relationship Id="rId12" Type="http://schemas.openxmlformats.org/officeDocument/2006/relationships/slide" Target="slide14.xml"/><Relationship Id="rId2" Type="http://schemas.openxmlformats.org/officeDocument/2006/relationships/notesSlide" Target="../notesSlides/notesSlide11.xml"/><Relationship Id="rId1" Type="http://schemas.openxmlformats.org/officeDocument/2006/relationships/slideLayout" Target="../slideLayouts/slideLayout13.xml"/><Relationship Id="rId6" Type="http://schemas.openxmlformats.org/officeDocument/2006/relationships/slide" Target="slide16.xml"/><Relationship Id="rId11" Type="http://schemas.openxmlformats.org/officeDocument/2006/relationships/slide" Target="slide22.xml"/><Relationship Id="rId5" Type="http://schemas.openxmlformats.org/officeDocument/2006/relationships/image" Target="../media/image52.jpeg"/><Relationship Id="rId10" Type="http://schemas.openxmlformats.org/officeDocument/2006/relationships/slide" Target="slide19.xml"/><Relationship Id="rId4" Type="http://schemas.openxmlformats.org/officeDocument/2006/relationships/image" Target="../media/image51.jpeg"/><Relationship Id="rId9" Type="http://schemas.openxmlformats.org/officeDocument/2006/relationships/slide" Target="slide18.xml"/></Relationships>
</file>

<file path=ppt/slides/_rels/slide15.xml.rels><?xml version="1.0" encoding="UTF-8" standalone="yes"?>
<Relationships xmlns="http://schemas.openxmlformats.org/package/2006/relationships"><Relationship Id="rId8" Type="http://schemas.openxmlformats.org/officeDocument/2006/relationships/image" Target="../media/image58.emf"/><Relationship Id="rId13" Type="http://schemas.openxmlformats.org/officeDocument/2006/relationships/image" Target="../media/image63.emf"/><Relationship Id="rId18" Type="http://schemas.openxmlformats.org/officeDocument/2006/relationships/image" Target="../media/image54.png"/><Relationship Id="rId3" Type="http://schemas.openxmlformats.org/officeDocument/2006/relationships/slideLayout" Target="../slideLayouts/slideLayout12.xml"/><Relationship Id="rId7" Type="http://schemas.openxmlformats.org/officeDocument/2006/relationships/image" Target="../media/image57.emf"/><Relationship Id="rId12" Type="http://schemas.openxmlformats.org/officeDocument/2006/relationships/image" Target="../media/image62.emf"/><Relationship Id="rId17" Type="http://schemas.openxmlformats.org/officeDocument/2006/relationships/slide" Target="slide14.xml"/><Relationship Id="rId2" Type="http://schemas.openxmlformats.org/officeDocument/2006/relationships/tags" Target="../tags/tag2.xml"/><Relationship Id="rId16" Type="http://schemas.openxmlformats.org/officeDocument/2006/relationships/slide" Target="slide22.xml"/><Relationship Id="rId1" Type="http://schemas.openxmlformats.org/officeDocument/2006/relationships/tags" Target="../tags/tag1.xml"/><Relationship Id="rId6" Type="http://schemas.openxmlformats.org/officeDocument/2006/relationships/image" Target="../media/image56.emf"/><Relationship Id="rId11" Type="http://schemas.openxmlformats.org/officeDocument/2006/relationships/image" Target="../media/image61.emf"/><Relationship Id="rId5" Type="http://schemas.openxmlformats.org/officeDocument/2006/relationships/image" Target="../media/image55.emf"/><Relationship Id="rId15" Type="http://schemas.openxmlformats.org/officeDocument/2006/relationships/image" Target="../media/image65.png"/><Relationship Id="rId10" Type="http://schemas.openxmlformats.org/officeDocument/2006/relationships/image" Target="../media/image60.emf"/><Relationship Id="rId4" Type="http://schemas.openxmlformats.org/officeDocument/2006/relationships/notesSlide" Target="../notesSlides/notesSlide12.xml"/><Relationship Id="rId9" Type="http://schemas.openxmlformats.org/officeDocument/2006/relationships/image" Target="../media/image59.emf"/><Relationship Id="rId14" Type="http://schemas.openxmlformats.org/officeDocument/2006/relationships/image" Target="../media/image64.png"/></Relationships>
</file>

<file path=ppt/slides/_rels/slide16.xml.rels><?xml version="1.0" encoding="UTF-8" standalone="yes"?>
<Relationships xmlns="http://schemas.openxmlformats.org/package/2006/relationships"><Relationship Id="rId8" Type="http://schemas.openxmlformats.org/officeDocument/2006/relationships/image" Target="../media/image70.emf"/><Relationship Id="rId3" Type="http://schemas.openxmlformats.org/officeDocument/2006/relationships/notesSlide" Target="../notesSlides/notesSlide13.xml"/><Relationship Id="rId7" Type="http://schemas.openxmlformats.org/officeDocument/2006/relationships/image" Target="../media/image69.emf"/><Relationship Id="rId2" Type="http://schemas.openxmlformats.org/officeDocument/2006/relationships/slideLayout" Target="../slideLayouts/slideLayout12.xml"/><Relationship Id="rId1" Type="http://schemas.openxmlformats.org/officeDocument/2006/relationships/tags" Target="../tags/tag3.xml"/><Relationship Id="rId6" Type="http://schemas.openxmlformats.org/officeDocument/2006/relationships/image" Target="../media/image68.emf"/><Relationship Id="rId11" Type="http://schemas.openxmlformats.org/officeDocument/2006/relationships/image" Target="../media/image59.emf"/><Relationship Id="rId5" Type="http://schemas.openxmlformats.org/officeDocument/2006/relationships/image" Target="../media/image67.emf"/><Relationship Id="rId10" Type="http://schemas.openxmlformats.org/officeDocument/2006/relationships/image" Target="../media/image60.emf"/><Relationship Id="rId4" Type="http://schemas.openxmlformats.org/officeDocument/2006/relationships/image" Target="../media/image66.emf"/><Relationship Id="rId9" Type="http://schemas.openxmlformats.org/officeDocument/2006/relationships/image" Target="../media/image61.emf"/></Relationships>
</file>

<file path=ppt/slides/_rels/slide17.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45.png"/><Relationship Id="rId7" Type="http://schemas.openxmlformats.org/officeDocument/2006/relationships/slide" Target="slide14.xml"/><Relationship Id="rId2" Type="http://schemas.openxmlformats.org/officeDocument/2006/relationships/image" Target="../media/image71.emf"/><Relationship Id="rId1" Type="http://schemas.openxmlformats.org/officeDocument/2006/relationships/slideLayout" Target="../slideLayouts/slideLayout11.xml"/><Relationship Id="rId6" Type="http://schemas.openxmlformats.org/officeDocument/2006/relationships/slide" Target="slide22.xml"/><Relationship Id="rId5" Type="http://schemas.openxmlformats.org/officeDocument/2006/relationships/image" Target="../media/image73.png"/><Relationship Id="rId4" Type="http://schemas.openxmlformats.org/officeDocument/2006/relationships/image" Target="../media/image72.png"/></Relationships>
</file>

<file path=ppt/slides/_rels/slide18.xml.rels><?xml version="1.0" encoding="UTF-8" standalone="yes"?>
<Relationships xmlns="http://schemas.openxmlformats.org/package/2006/relationships"><Relationship Id="rId8" Type="http://schemas.openxmlformats.org/officeDocument/2006/relationships/image" Target="../media/image76.emf"/><Relationship Id="rId13" Type="http://schemas.openxmlformats.org/officeDocument/2006/relationships/image" Target="../media/image54.png"/><Relationship Id="rId3" Type="http://schemas.openxmlformats.org/officeDocument/2006/relationships/image" Target="../media/image73.png"/><Relationship Id="rId7" Type="http://schemas.openxmlformats.org/officeDocument/2006/relationships/image" Target="../media/image71.emf"/><Relationship Id="rId12" Type="http://schemas.openxmlformats.org/officeDocument/2006/relationships/slide" Target="slide14.xml"/><Relationship Id="rId2" Type="http://schemas.openxmlformats.org/officeDocument/2006/relationships/image" Target="../media/image72.png"/><Relationship Id="rId1" Type="http://schemas.openxmlformats.org/officeDocument/2006/relationships/slideLayout" Target="../slideLayouts/slideLayout5.xml"/><Relationship Id="rId6" Type="http://schemas.openxmlformats.org/officeDocument/2006/relationships/image" Target="../media/image75.png"/><Relationship Id="rId11" Type="http://schemas.openxmlformats.org/officeDocument/2006/relationships/slide" Target="slide22.xml"/><Relationship Id="rId5" Type="http://schemas.openxmlformats.org/officeDocument/2006/relationships/image" Target="../media/image45.png"/><Relationship Id="rId10" Type="http://schemas.openxmlformats.org/officeDocument/2006/relationships/image" Target="../media/image37.jpeg"/><Relationship Id="rId4" Type="http://schemas.openxmlformats.org/officeDocument/2006/relationships/image" Target="../media/image74.png"/><Relationship Id="rId9" Type="http://schemas.openxmlformats.org/officeDocument/2006/relationships/image" Target="../media/image77.emf"/></Relationships>
</file>

<file path=ppt/slides/_rels/slide19.xml.rels><?xml version="1.0" encoding="UTF-8" standalone="yes"?>
<Relationships xmlns="http://schemas.openxmlformats.org/package/2006/relationships"><Relationship Id="rId8" Type="http://schemas.openxmlformats.org/officeDocument/2006/relationships/image" Target="../media/image81.emf"/><Relationship Id="rId3" Type="http://schemas.openxmlformats.org/officeDocument/2006/relationships/notesSlide" Target="../notesSlides/notesSlide14.xml"/><Relationship Id="rId7" Type="http://schemas.openxmlformats.org/officeDocument/2006/relationships/image" Target="../media/image59.emf"/><Relationship Id="rId2" Type="http://schemas.openxmlformats.org/officeDocument/2006/relationships/slideLayout" Target="../slideLayouts/slideLayout14.xml"/><Relationship Id="rId1" Type="http://schemas.openxmlformats.org/officeDocument/2006/relationships/tags" Target="../tags/tag4.xml"/><Relationship Id="rId6" Type="http://schemas.openxmlformats.org/officeDocument/2006/relationships/image" Target="../media/image80.emf"/><Relationship Id="rId11" Type="http://schemas.openxmlformats.org/officeDocument/2006/relationships/image" Target="../media/image63.emf"/><Relationship Id="rId5" Type="http://schemas.openxmlformats.org/officeDocument/2006/relationships/image" Target="../media/image79.png"/><Relationship Id="rId10" Type="http://schemas.openxmlformats.org/officeDocument/2006/relationships/image" Target="../media/image83.emf"/><Relationship Id="rId4" Type="http://schemas.openxmlformats.org/officeDocument/2006/relationships/image" Target="../media/image78.emf"/><Relationship Id="rId9" Type="http://schemas.openxmlformats.org/officeDocument/2006/relationships/image" Target="../media/image82.emf"/></Relationships>
</file>

<file path=ppt/slides/_rels/slide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image" Target="../media/image10.png"/><Relationship Id="rId5" Type="http://schemas.microsoft.com/office/2007/relationships/hdphoto" Target="../media/hdphoto1.wdp"/><Relationship Id="rId4" Type="http://schemas.openxmlformats.org/officeDocument/2006/relationships/image" Target="../media/image9.png"/></Relationships>
</file>

<file path=ppt/slides/_rels/slide20.xml.rels><?xml version="1.0" encoding="UTF-8" standalone="yes"?>
<Relationships xmlns="http://schemas.openxmlformats.org/package/2006/relationships"><Relationship Id="rId8" Type="http://schemas.openxmlformats.org/officeDocument/2006/relationships/image" Target="../media/image59.emf"/><Relationship Id="rId3" Type="http://schemas.openxmlformats.org/officeDocument/2006/relationships/slideLayout" Target="../slideLayouts/slideLayout14.xml"/><Relationship Id="rId7" Type="http://schemas.openxmlformats.org/officeDocument/2006/relationships/image" Target="../media/image63.emf"/><Relationship Id="rId12" Type="http://schemas.openxmlformats.org/officeDocument/2006/relationships/image" Target="../media/image79.png"/><Relationship Id="rId2" Type="http://schemas.openxmlformats.org/officeDocument/2006/relationships/tags" Target="../tags/tag6.xml"/><Relationship Id="rId1" Type="http://schemas.openxmlformats.org/officeDocument/2006/relationships/tags" Target="../tags/tag5.xml"/><Relationship Id="rId6" Type="http://schemas.openxmlformats.org/officeDocument/2006/relationships/image" Target="../media/image80.emf"/><Relationship Id="rId11" Type="http://schemas.openxmlformats.org/officeDocument/2006/relationships/image" Target="../media/image83.emf"/><Relationship Id="rId5" Type="http://schemas.openxmlformats.org/officeDocument/2006/relationships/image" Target="../media/image78.emf"/><Relationship Id="rId10" Type="http://schemas.openxmlformats.org/officeDocument/2006/relationships/image" Target="../media/image82.emf"/><Relationship Id="rId4" Type="http://schemas.openxmlformats.org/officeDocument/2006/relationships/notesSlide" Target="../notesSlides/notesSlide15.xml"/><Relationship Id="rId9" Type="http://schemas.openxmlformats.org/officeDocument/2006/relationships/image" Target="../media/image81.emf"/></Relationships>
</file>

<file path=ppt/slides/_rels/slide21.xml.rels><?xml version="1.0" encoding="UTF-8" standalone="yes"?>
<Relationships xmlns="http://schemas.openxmlformats.org/package/2006/relationships"><Relationship Id="rId8" Type="http://schemas.openxmlformats.org/officeDocument/2006/relationships/image" Target="../media/image61.emf"/><Relationship Id="rId3" Type="http://schemas.openxmlformats.org/officeDocument/2006/relationships/slideLayout" Target="../slideLayouts/slideLayout14.xml"/><Relationship Id="rId7" Type="http://schemas.openxmlformats.org/officeDocument/2006/relationships/image" Target="../media/image86.emf"/><Relationship Id="rId12" Type="http://schemas.openxmlformats.org/officeDocument/2006/relationships/image" Target="../media/image54.png"/><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image" Target="../media/image85.emf"/><Relationship Id="rId11" Type="http://schemas.openxmlformats.org/officeDocument/2006/relationships/slide" Target="slide14.xml"/><Relationship Id="rId5" Type="http://schemas.openxmlformats.org/officeDocument/2006/relationships/image" Target="../media/image84.png"/><Relationship Id="rId10" Type="http://schemas.openxmlformats.org/officeDocument/2006/relationships/slide" Target="slide22.xml"/><Relationship Id="rId4" Type="http://schemas.openxmlformats.org/officeDocument/2006/relationships/notesSlide" Target="../notesSlides/notesSlide16.xml"/><Relationship Id="rId9" Type="http://schemas.openxmlformats.org/officeDocument/2006/relationships/image" Target="../media/image59.emf"/></Relationships>
</file>

<file path=ppt/slides/_rels/slide22.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notesSlide" Target="../notesSlides/notesSlide17.xml"/><Relationship Id="rId1" Type="http://schemas.openxmlformats.org/officeDocument/2006/relationships/slideLayout" Target="../slideLayouts/slideLayout13.xml"/><Relationship Id="rId5" Type="http://schemas.openxmlformats.org/officeDocument/2006/relationships/image" Target="../media/image54.png"/><Relationship Id="rId4" Type="http://schemas.openxmlformats.org/officeDocument/2006/relationships/slide" Target="slide14.xml"/></Relationships>
</file>

<file path=ppt/slides/_rels/slide23.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image" Target="../media/image88.png"/><Relationship Id="rId7" Type="http://schemas.openxmlformats.org/officeDocument/2006/relationships/image" Target="../media/image92.png"/><Relationship Id="rId12" Type="http://schemas.openxmlformats.org/officeDocument/2006/relationships/image" Target="../media/image96.png"/><Relationship Id="rId2" Type="http://schemas.openxmlformats.org/officeDocument/2006/relationships/notesSlide" Target="../notesSlides/notesSlide18.xml"/><Relationship Id="rId1" Type="http://schemas.openxmlformats.org/officeDocument/2006/relationships/slideLayout" Target="../slideLayouts/slideLayout12.xml"/><Relationship Id="rId6" Type="http://schemas.openxmlformats.org/officeDocument/2006/relationships/image" Target="../media/image91.png"/><Relationship Id="rId11" Type="http://schemas.openxmlformats.org/officeDocument/2006/relationships/image" Target="../media/image63.emf"/><Relationship Id="rId5" Type="http://schemas.openxmlformats.org/officeDocument/2006/relationships/image" Target="../media/image90.png"/><Relationship Id="rId10" Type="http://schemas.openxmlformats.org/officeDocument/2006/relationships/image" Target="../media/image95.png"/><Relationship Id="rId4" Type="http://schemas.openxmlformats.org/officeDocument/2006/relationships/image" Target="../media/image89.png"/><Relationship Id="rId9" Type="http://schemas.openxmlformats.org/officeDocument/2006/relationships/image" Target="../media/image94.png"/></Relationships>
</file>

<file path=ppt/slides/_rels/slide24.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8.jpg"/><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2.png"/><Relationship Id="rId7" Type="http://schemas.openxmlformats.org/officeDocument/2006/relationships/image" Target="../media/image15.png"/><Relationship Id="rId2" Type="http://schemas.openxmlformats.org/officeDocument/2006/relationships/image" Target="../media/image11.png"/><Relationship Id="rId1" Type="http://schemas.openxmlformats.org/officeDocument/2006/relationships/slideLayout" Target="../slideLayouts/slideLayout13.xml"/><Relationship Id="rId6" Type="http://schemas.openxmlformats.org/officeDocument/2006/relationships/image" Target="../media/image8.jpeg"/><Relationship Id="rId5" Type="http://schemas.openxmlformats.org/officeDocument/2006/relationships/image" Target="../media/image14.png"/><Relationship Id="rId4" Type="http://schemas.openxmlformats.org/officeDocument/2006/relationships/image" Target="../media/image13.png"/></Relationships>
</file>

<file path=ppt/slides/_rels/slide4.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27.png"/><Relationship Id="rId18" Type="http://schemas.openxmlformats.org/officeDocument/2006/relationships/image" Target="../media/image32.png"/><Relationship Id="rId3" Type="http://schemas.openxmlformats.org/officeDocument/2006/relationships/image" Target="../media/image17.png"/><Relationship Id="rId21" Type="http://schemas.openxmlformats.org/officeDocument/2006/relationships/image" Target="../media/image35.jpg"/><Relationship Id="rId7" Type="http://schemas.openxmlformats.org/officeDocument/2006/relationships/image" Target="../media/image21.png"/><Relationship Id="rId12" Type="http://schemas.openxmlformats.org/officeDocument/2006/relationships/image" Target="../media/image26.png"/><Relationship Id="rId17" Type="http://schemas.openxmlformats.org/officeDocument/2006/relationships/image" Target="../media/image31.png"/><Relationship Id="rId2" Type="http://schemas.openxmlformats.org/officeDocument/2006/relationships/notesSlide" Target="../notesSlides/notesSlide3.xml"/><Relationship Id="rId16" Type="http://schemas.openxmlformats.org/officeDocument/2006/relationships/image" Target="../media/image30.png"/><Relationship Id="rId20" Type="http://schemas.openxmlformats.org/officeDocument/2006/relationships/image" Target="../media/image34.png"/><Relationship Id="rId1" Type="http://schemas.openxmlformats.org/officeDocument/2006/relationships/slideLayout" Target="../slideLayouts/slideLayout12.xml"/><Relationship Id="rId6" Type="http://schemas.openxmlformats.org/officeDocument/2006/relationships/image" Target="../media/image20.png"/><Relationship Id="rId11" Type="http://schemas.openxmlformats.org/officeDocument/2006/relationships/image" Target="../media/image25.png"/><Relationship Id="rId24" Type="http://schemas.openxmlformats.org/officeDocument/2006/relationships/image" Target="../media/image38.jpeg"/><Relationship Id="rId5" Type="http://schemas.openxmlformats.org/officeDocument/2006/relationships/image" Target="../media/image19.png"/><Relationship Id="rId15" Type="http://schemas.openxmlformats.org/officeDocument/2006/relationships/image" Target="../media/image29.png"/><Relationship Id="rId23" Type="http://schemas.openxmlformats.org/officeDocument/2006/relationships/image" Target="../media/image37.jpeg"/><Relationship Id="rId10" Type="http://schemas.openxmlformats.org/officeDocument/2006/relationships/image" Target="../media/image24.png"/><Relationship Id="rId19" Type="http://schemas.openxmlformats.org/officeDocument/2006/relationships/image" Target="../media/image33.png"/><Relationship Id="rId4" Type="http://schemas.openxmlformats.org/officeDocument/2006/relationships/image" Target="../media/image18.png"/><Relationship Id="rId9" Type="http://schemas.openxmlformats.org/officeDocument/2006/relationships/image" Target="../media/image23.png"/><Relationship Id="rId14" Type="http://schemas.openxmlformats.org/officeDocument/2006/relationships/image" Target="../media/image28.png"/><Relationship Id="rId22" Type="http://schemas.openxmlformats.org/officeDocument/2006/relationships/image" Target="../media/image36.jp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xml"/><Relationship Id="rId1" Type="http://schemas.openxmlformats.org/officeDocument/2006/relationships/slideLayout" Target="../slideLayouts/slideLayout13.xml"/><Relationship Id="rId5" Type="http://schemas.openxmlformats.org/officeDocument/2006/relationships/image" Target="../media/image41.png"/><Relationship Id="rId4" Type="http://schemas.openxmlformats.org/officeDocument/2006/relationships/image" Target="../media/image40.png"/></Relationships>
</file>

<file path=ppt/slides/_rels/slide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43.png"/></Relationships>
</file>

<file path=ppt/slides/_rels/slide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5.png"/><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26"/>
          <p:cNvSpPr>
            <a:spLocks noGrp="1"/>
          </p:cNvSpPr>
          <p:nvPr>
            <p:ph type="title"/>
          </p:nvPr>
        </p:nvSpPr>
        <p:spPr>
          <a:xfrm>
            <a:off x="2401331" y="2291668"/>
            <a:ext cx="5230813" cy="911007"/>
          </a:xfrm>
        </p:spPr>
        <p:txBody>
          <a:bodyPr/>
          <a:lstStyle/>
          <a:p>
            <a:r>
              <a:rPr lang="en-US" dirty="0"/>
              <a:t>Virtual Networking with the Brocade Vyatta vRouter </a:t>
            </a:r>
          </a:p>
        </p:txBody>
      </p:sp>
      <p:sp>
        <p:nvSpPr>
          <p:cNvPr id="30" name="Text Placeholder 29"/>
          <p:cNvSpPr>
            <a:spLocks noGrp="1"/>
          </p:cNvSpPr>
          <p:nvPr>
            <p:ph type="body" idx="1"/>
          </p:nvPr>
        </p:nvSpPr>
        <p:spPr>
          <a:xfrm>
            <a:off x="2401330" y="3419077"/>
            <a:ext cx="5807488" cy="1200316"/>
          </a:xfrm>
        </p:spPr>
        <p:txBody>
          <a:bodyPr/>
          <a:lstStyle/>
          <a:p>
            <a:pPr>
              <a:lnSpc>
                <a:spcPct val="100000"/>
              </a:lnSpc>
              <a:spcBef>
                <a:spcPts val="0"/>
              </a:spcBef>
            </a:pPr>
            <a:r>
              <a:rPr lang="en-US" sz="1800" dirty="0" smtClean="0"/>
              <a:t>Name</a:t>
            </a:r>
          </a:p>
          <a:p>
            <a:pPr>
              <a:lnSpc>
                <a:spcPct val="100000"/>
              </a:lnSpc>
              <a:spcBef>
                <a:spcPts val="0"/>
              </a:spcBef>
            </a:pPr>
            <a:r>
              <a:rPr lang="en-US" sz="1800" dirty="0" smtClean="0"/>
              <a:t>Title</a:t>
            </a:r>
            <a:endParaRPr lang="en-US" sz="1800" dirty="0"/>
          </a:p>
          <a:p>
            <a:pPr>
              <a:lnSpc>
                <a:spcPct val="100000"/>
              </a:lnSpc>
              <a:spcBef>
                <a:spcPts val="0"/>
              </a:spcBef>
            </a:pPr>
            <a:r>
              <a:rPr lang="en-US" sz="1800" dirty="0"/>
              <a:t>Vyatta, a Brocade Company</a:t>
            </a:r>
          </a:p>
          <a:p>
            <a:pPr>
              <a:lnSpc>
                <a:spcPct val="100000"/>
              </a:lnSpc>
              <a:spcBef>
                <a:spcPts val="0"/>
              </a:spcBef>
            </a:pPr>
            <a:r>
              <a:rPr lang="en-US" sz="1800" dirty="0" smtClean="0"/>
              <a:t>Date</a:t>
            </a:r>
            <a:endParaRPr lang="en-US" sz="1800" dirty="0"/>
          </a:p>
        </p:txBody>
      </p:sp>
      <p:sp>
        <p:nvSpPr>
          <p:cNvPr id="6" name="Slide Number Placeholder 5"/>
          <p:cNvSpPr>
            <a:spLocks noGrp="1"/>
          </p:cNvSpPr>
          <p:nvPr>
            <p:ph type="sldNum" sz="quarter" idx="4"/>
          </p:nvPr>
        </p:nvSpPr>
        <p:spPr>
          <a:xfrm>
            <a:off x="8193463" y="4979473"/>
            <a:ext cx="246061" cy="116425"/>
          </a:xfrm>
        </p:spPr>
        <p:txBody>
          <a:bodyPr/>
          <a:lstStyle/>
          <a:p>
            <a:fld id="{7BCC8D0D-EAEC-449D-9161-023DFF90F2E2}" type="slidenum">
              <a:rPr lang="en-US" smtClean="0"/>
              <a:pPr/>
              <a:t>1</a:t>
            </a:fld>
            <a:endParaRPr lang="en-US" dirty="0"/>
          </a:p>
        </p:txBody>
      </p:sp>
      <p:sp>
        <p:nvSpPr>
          <p:cNvPr id="8" name="Footer Placeholder 7"/>
          <p:cNvSpPr>
            <a:spLocks noGrp="1"/>
          </p:cNvSpPr>
          <p:nvPr>
            <p:ph type="ftr" sz="quarter" idx="3"/>
          </p:nvPr>
        </p:nvSpPr>
        <p:spPr/>
        <p:txBody>
          <a:bodyPr/>
          <a:lstStyle/>
          <a:p>
            <a:r>
              <a:rPr lang="en-US" dirty="0" smtClean="0"/>
              <a:t>© 2013 Brocade Communications Systems, Inc. Company Proprietary Information</a:t>
            </a:r>
            <a:endParaRPr lang="en-US" dirty="0"/>
          </a:p>
        </p:txBody>
      </p:sp>
    </p:spTree>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Rectangle 85"/>
          <p:cNvSpPr/>
          <p:nvPr/>
        </p:nvSpPr>
        <p:spPr>
          <a:xfrm>
            <a:off x="617801" y="909270"/>
            <a:ext cx="7928423" cy="3867640"/>
          </a:xfrm>
          <a:prstGeom prst="rect">
            <a:avLst/>
          </a:prstGeom>
        </p:spPr>
        <p:style>
          <a:lnRef idx="1">
            <a:schemeClr val="dk1"/>
          </a:lnRef>
          <a:fillRef idx="2">
            <a:schemeClr val="dk1"/>
          </a:fillRef>
          <a:effectRef idx="1">
            <a:schemeClr val="dk1"/>
          </a:effectRef>
          <a:fontRef idx="minor">
            <a:schemeClr val="dk1"/>
          </a:fontRef>
        </p:style>
        <p:txBody>
          <a:bodyPr lIns="91430" tIns="45714" rIns="91430" bIns="45714" rtlCol="0" anchor="ctr"/>
          <a:lstStyle/>
          <a:p>
            <a:pPr algn="ctr"/>
            <a:endParaRPr lang="en-US" sz="1600" dirty="0"/>
          </a:p>
        </p:txBody>
      </p:sp>
      <p:sp>
        <p:nvSpPr>
          <p:cNvPr id="2" name="Title 1"/>
          <p:cNvSpPr>
            <a:spLocks noGrp="1"/>
          </p:cNvSpPr>
          <p:nvPr>
            <p:ph type="title"/>
          </p:nvPr>
        </p:nvSpPr>
        <p:spPr>
          <a:xfrm>
            <a:off x="378078" y="135529"/>
            <a:ext cx="8208875" cy="472425"/>
          </a:xfrm>
        </p:spPr>
        <p:txBody>
          <a:bodyPr/>
          <a:lstStyle/>
          <a:p>
            <a:r>
              <a:rPr lang="en-US" dirty="0" smtClean="0"/>
              <a:t>Vyatta OS Architecture</a:t>
            </a:r>
            <a:endParaRPr lang="en-US" dirty="0"/>
          </a:p>
        </p:txBody>
      </p:sp>
      <p:grpSp>
        <p:nvGrpSpPr>
          <p:cNvPr id="88" name="Group 87"/>
          <p:cNvGrpSpPr/>
          <p:nvPr/>
        </p:nvGrpSpPr>
        <p:grpSpPr>
          <a:xfrm>
            <a:off x="961024" y="1083941"/>
            <a:ext cx="7253422" cy="3475558"/>
            <a:chOff x="961024" y="1318942"/>
            <a:chExt cx="7253422" cy="3475558"/>
          </a:xfrm>
        </p:grpSpPr>
        <p:sp>
          <p:nvSpPr>
            <p:cNvPr id="66" name="Rounded Rectangle 65"/>
            <p:cNvSpPr/>
            <p:nvPr/>
          </p:nvSpPr>
          <p:spPr>
            <a:xfrm>
              <a:off x="961025" y="4287831"/>
              <a:ext cx="7253421" cy="506669"/>
            </a:xfrm>
            <a:prstGeom prst="roundRect">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latin typeface="Verdana"/>
                  <a:cs typeface="Verdana"/>
                </a:rPr>
                <a:t>Linux Kernel with Multi-Platform Virtualization Drivers</a:t>
              </a:r>
            </a:p>
          </p:txBody>
        </p:sp>
        <p:sp>
          <p:nvSpPr>
            <p:cNvPr id="67" name="Rounded Rectangle 66"/>
            <p:cNvSpPr/>
            <p:nvPr/>
          </p:nvSpPr>
          <p:spPr>
            <a:xfrm>
              <a:off x="961024" y="3684571"/>
              <a:ext cx="1154166" cy="506669"/>
            </a:xfrm>
            <a:prstGeom prst="roundRect">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latin typeface="Verdana"/>
                  <a:cs typeface="Verdana"/>
                </a:rPr>
                <a:t>Routing</a:t>
              </a:r>
            </a:p>
          </p:txBody>
        </p:sp>
        <p:sp>
          <p:nvSpPr>
            <p:cNvPr id="68" name="Rounded Rectangle 67"/>
            <p:cNvSpPr/>
            <p:nvPr/>
          </p:nvSpPr>
          <p:spPr>
            <a:xfrm>
              <a:off x="2179152" y="3684571"/>
              <a:ext cx="1154166" cy="506669"/>
            </a:xfrm>
            <a:prstGeom prst="roundRect">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latin typeface="Verdana"/>
                  <a:cs typeface="Verdana"/>
                </a:rPr>
                <a:t>Firewall</a:t>
              </a:r>
            </a:p>
          </p:txBody>
        </p:sp>
        <p:sp>
          <p:nvSpPr>
            <p:cNvPr id="69" name="Rounded Rectangle 68"/>
            <p:cNvSpPr/>
            <p:nvPr/>
          </p:nvSpPr>
          <p:spPr>
            <a:xfrm>
              <a:off x="3398749" y="3684571"/>
              <a:ext cx="1154166" cy="506669"/>
            </a:xfrm>
            <a:prstGeom prst="roundRect">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latin typeface="Verdana"/>
                  <a:cs typeface="Verdana"/>
                </a:rPr>
                <a:t>NAT</a:t>
              </a:r>
            </a:p>
          </p:txBody>
        </p:sp>
        <p:sp>
          <p:nvSpPr>
            <p:cNvPr id="70" name="Rounded Rectangle 69"/>
            <p:cNvSpPr/>
            <p:nvPr/>
          </p:nvSpPr>
          <p:spPr>
            <a:xfrm>
              <a:off x="4619718" y="3684571"/>
              <a:ext cx="1154166" cy="506669"/>
            </a:xfrm>
            <a:prstGeom prst="roundRect">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latin typeface="Verdana"/>
                  <a:cs typeface="Verdana"/>
                </a:rPr>
                <a:t>VPN</a:t>
              </a:r>
            </a:p>
          </p:txBody>
        </p:sp>
        <p:sp>
          <p:nvSpPr>
            <p:cNvPr id="71" name="Rounded Rectangle 70"/>
            <p:cNvSpPr/>
            <p:nvPr/>
          </p:nvSpPr>
          <p:spPr>
            <a:xfrm>
              <a:off x="5833983" y="3688915"/>
              <a:ext cx="1154166" cy="506669"/>
            </a:xfrm>
            <a:prstGeom prst="roundRect">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latin typeface="Verdana"/>
                  <a:cs typeface="Verdana"/>
                </a:rPr>
                <a:t>QoS</a:t>
              </a:r>
            </a:p>
          </p:txBody>
        </p:sp>
        <p:sp>
          <p:nvSpPr>
            <p:cNvPr id="72" name="Rounded Rectangle 71"/>
            <p:cNvSpPr/>
            <p:nvPr/>
          </p:nvSpPr>
          <p:spPr>
            <a:xfrm>
              <a:off x="7060279" y="3688915"/>
              <a:ext cx="1154166" cy="506669"/>
            </a:xfrm>
            <a:prstGeom prst="roundRect">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latin typeface="Verdana"/>
                  <a:cs typeface="Verdana"/>
                </a:rPr>
                <a:t>IPv6</a:t>
              </a:r>
            </a:p>
          </p:txBody>
        </p:sp>
        <p:sp>
          <p:nvSpPr>
            <p:cNvPr id="73" name="Rounded Rectangle 72"/>
            <p:cNvSpPr/>
            <p:nvPr/>
          </p:nvSpPr>
          <p:spPr>
            <a:xfrm>
              <a:off x="961024" y="2494543"/>
              <a:ext cx="7253421" cy="492018"/>
            </a:xfrm>
            <a:prstGeom prst="roundRect">
              <a:avLst/>
            </a:prstGeom>
            <a:solidFill>
              <a:schemeClr val="accent6"/>
            </a:solidFill>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smtClean="0">
                  <a:latin typeface="Verdana"/>
                  <a:cs typeface="Verdana"/>
                </a:rPr>
                <a:t>Vyatta Data Model</a:t>
              </a:r>
              <a:endParaRPr lang="en-US" dirty="0">
                <a:latin typeface="Verdana"/>
                <a:cs typeface="Verdana"/>
              </a:endParaRPr>
            </a:p>
          </p:txBody>
        </p:sp>
        <p:sp>
          <p:nvSpPr>
            <p:cNvPr id="76" name="Down Arrow 75"/>
            <p:cNvSpPr/>
            <p:nvPr/>
          </p:nvSpPr>
          <p:spPr>
            <a:xfrm>
              <a:off x="4192005" y="3058496"/>
              <a:ext cx="790223" cy="568860"/>
            </a:xfrm>
            <a:prstGeom prst="downArrow">
              <a:avLst/>
            </a:prstGeom>
            <a:solidFill>
              <a:schemeClr val="accent6"/>
            </a:solidFill>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1600" dirty="0"/>
            </a:p>
          </p:txBody>
        </p:sp>
        <p:sp>
          <p:nvSpPr>
            <p:cNvPr id="77" name="Down Arrow 76"/>
            <p:cNvSpPr/>
            <p:nvPr/>
          </p:nvSpPr>
          <p:spPr>
            <a:xfrm rot="10800000">
              <a:off x="4192005" y="1842275"/>
              <a:ext cx="790223" cy="568860"/>
            </a:xfrm>
            <a:prstGeom prst="downArrow">
              <a:avLst/>
            </a:prstGeom>
            <a:solidFill>
              <a:schemeClr val="accent6"/>
            </a:solidFill>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1600" dirty="0"/>
            </a:p>
          </p:txBody>
        </p:sp>
        <p:sp>
          <p:nvSpPr>
            <p:cNvPr id="78" name="Down Arrow 77"/>
            <p:cNvSpPr/>
            <p:nvPr/>
          </p:nvSpPr>
          <p:spPr>
            <a:xfrm rot="10800000">
              <a:off x="2115190" y="1842275"/>
              <a:ext cx="790223" cy="568860"/>
            </a:xfrm>
            <a:prstGeom prst="downArrow">
              <a:avLst/>
            </a:prstGeom>
            <a:solidFill>
              <a:schemeClr val="accent6"/>
            </a:solidFill>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1600" dirty="0"/>
            </a:p>
          </p:txBody>
        </p:sp>
        <p:sp>
          <p:nvSpPr>
            <p:cNvPr id="79" name="Down Arrow 78"/>
            <p:cNvSpPr/>
            <p:nvPr/>
          </p:nvSpPr>
          <p:spPr>
            <a:xfrm rot="10800000">
              <a:off x="6270056" y="1842276"/>
              <a:ext cx="790223" cy="568860"/>
            </a:xfrm>
            <a:prstGeom prst="downArrow">
              <a:avLst/>
            </a:prstGeom>
            <a:solidFill>
              <a:schemeClr val="accent6"/>
            </a:solidFill>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1600" dirty="0"/>
            </a:p>
          </p:txBody>
        </p:sp>
        <p:sp>
          <p:nvSpPr>
            <p:cNvPr id="80" name="Rounded Rectangle 79"/>
            <p:cNvSpPr/>
            <p:nvPr/>
          </p:nvSpPr>
          <p:spPr>
            <a:xfrm>
              <a:off x="1932728" y="1318942"/>
              <a:ext cx="1154166" cy="420355"/>
            </a:xfrm>
            <a:prstGeom prst="roundRect">
              <a:avLst/>
            </a:prstGeom>
            <a:solidFill>
              <a:schemeClr val="accent6"/>
            </a:solidFill>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600" dirty="0">
                  <a:latin typeface="Verdana"/>
                  <a:cs typeface="Verdana"/>
                </a:rPr>
                <a:t>CLI</a:t>
              </a:r>
            </a:p>
          </p:txBody>
        </p:sp>
        <p:sp>
          <p:nvSpPr>
            <p:cNvPr id="81" name="Rounded Rectangle 80"/>
            <p:cNvSpPr/>
            <p:nvPr/>
          </p:nvSpPr>
          <p:spPr>
            <a:xfrm>
              <a:off x="4009622" y="1318942"/>
              <a:ext cx="1154166" cy="420355"/>
            </a:xfrm>
            <a:prstGeom prst="roundRect">
              <a:avLst/>
            </a:prstGeom>
            <a:solidFill>
              <a:schemeClr val="accent6"/>
            </a:solidFill>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600" dirty="0">
                  <a:latin typeface="Verdana"/>
                  <a:cs typeface="Verdana"/>
                </a:rPr>
                <a:t>API</a:t>
              </a:r>
            </a:p>
          </p:txBody>
        </p:sp>
        <p:sp>
          <p:nvSpPr>
            <p:cNvPr id="82" name="Rounded Rectangle 81"/>
            <p:cNvSpPr/>
            <p:nvPr/>
          </p:nvSpPr>
          <p:spPr>
            <a:xfrm>
              <a:off x="6093483" y="1330345"/>
              <a:ext cx="1154166" cy="420355"/>
            </a:xfrm>
            <a:prstGeom prst="roundRect">
              <a:avLst/>
            </a:prstGeom>
            <a:solidFill>
              <a:schemeClr val="accent6"/>
            </a:solidFill>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600" dirty="0">
                  <a:latin typeface="Verdana"/>
                  <a:cs typeface="Verdana"/>
                </a:rPr>
                <a:t>GUI</a:t>
              </a:r>
            </a:p>
          </p:txBody>
        </p:sp>
      </p:grpSp>
      <p:sp>
        <p:nvSpPr>
          <p:cNvPr id="22" name="Footer Placeholder 18"/>
          <p:cNvSpPr>
            <a:spLocks noGrp="1"/>
          </p:cNvSpPr>
          <p:nvPr>
            <p:ph type="ftr" sz="quarter" idx="3"/>
          </p:nvPr>
        </p:nvSpPr>
        <p:spPr>
          <a:xfrm>
            <a:off x="336880" y="4987786"/>
            <a:ext cx="3990646" cy="103485"/>
          </a:xfrm>
        </p:spPr>
        <p:txBody>
          <a:bodyPr/>
          <a:lstStyle/>
          <a:p>
            <a:r>
              <a:rPr lang="en-US" dirty="0" smtClean="0"/>
              <a:t>© 2013 Brocade Communications Systems, Inc. Company Proprietary Information</a:t>
            </a:r>
            <a:endParaRPr lang="en-US" dirty="0"/>
          </a:p>
        </p:txBody>
      </p:sp>
      <p:sp>
        <p:nvSpPr>
          <p:cNvPr id="24" name="Slide Number Placeholder 14"/>
          <p:cNvSpPr>
            <a:spLocks noGrp="1"/>
          </p:cNvSpPr>
          <p:nvPr>
            <p:ph type="sldNum" sz="quarter" idx="4"/>
          </p:nvPr>
        </p:nvSpPr>
        <p:spPr>
          <a:xfrm>
            <a:off x="7766743" y="4957227"/>
            <a:ext cx="256801" cy="116425"/>
          </a:xfrm>
        </p:spPr>
        <p:txBody>
          <a:bodyPr/>
          <a:lstStyle/>
          <a:p>
            <a:fld id="{7BCC8D0D-EAEC-449D-9161-023DFF90F2E2}" type="slidenum">
              <a:rPr>
                <a:solidFill>
                  <a:srgbClr val="000000">
                    <a:lumMod val="65000"/>
                    <a:lumOff val="35000"/>
                  </a:srgbClr>
                </a:solidFill>
              </a:rPr>
              <a:pPr/>
              <a:t>10</a:t>
            </a:fld>
            <a:endParaRPr dirty="0">
              <a:solidFill>
                <a:srgbClr val="000000">
                  <a:lumMod val="65000"/>
                  <a:lumOff val="35000"/>
                </a:srgbClr>
              </a:solidFill>
            </a:endParaRPr>
          </a:p>
        </p:txBody>
      </p:sp>
    </p:spTree>
    <p:extLst>
      <p:ext uri="{BB962C8B-B14F-4D97-AF65-F5344CB8AC3E}">
        <p14:creationId xmlns:p14="http://schemas.microsoft.com/office/powerpoint/2010/main" val="3565034535"/>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rotWithShape="1">
          <a:blip r:embed="rId2" cstate="print"/>
          <a:srcRect l="21045" t="18089" r="30933" b="40955"/>
          <a:stretch/>
        </p:blipFill>
        <p:spPr bwMode="auto">
          <a:xfrm>
            <a:off x="573295" y="1095347"/>
            <a:ext cx="4585471" cy="1833120"/>
          </a:xfrm>
          <a:prstGeom prst="rect">
            <a:avLst/>
          </a:prstGeom>
          <a:noFill/>
          <a:ln w="9525">
            <a:noFill/>
            <a:miter lim="800000"/>
            <a:headEnd/>
            <a:tailEnd/>
          </a:ln>
        </p:spPr>
      </p:pic>
      <p:pic>
        <p:nvPicPr>
          <p:cNvPr id="5" name="Picture 2"/>
          <p:cNvPicPr>
            <a:picLocks noChangeAspect="1" noChangeArrowheads="1"/>
          </p:cNvPicPr>
          <p:nvPr/>
        </p:nvPicPr>
        <p:blipFill rotWithShape="1">
          <a:blip r:embed="rId3" cstate="print"/>
          <a:srcRect l="20149" t="18447" r="32388" b="12059"/>
          <a:stretch/>
        </p:blipFill>
        <p:spPr bwMode="auto">
          <a:xfrm>
            <a:off x="4137266" y="1385279"/>
            <a:ext cx="4262531" cy="2925464"/>
          </a:xfrm>
          <a:prstGeom prst="rect">
            <a:avLst/>
          </a:prstGeom>
          <a:noFill/>
          <a:ln w="9525">
            <a:noFill/>
            <a:miter lim="800000"/>
            <a:headEnd/>
            <a:tailEnd/>
          </a:ln>
        </p:spPr>
      </p:pic>
      <p:pic>
        <p:nvPicPr>
          <p:cNvPr id="6" name="Picture 2"/>
          <p:cNvPicPr>
            <a:picLocks noChangeAspect="1" noChangeArrowheads="1"/>
          </p:cNvPicPr>
          <p:nvPr/>
        </p:nvPicPr>
        <p:blipFill rotWithShape="1">
          <a:blip r:embed="rId4" cstate="print"/>
          <a:srcRect l="18135" t="13791" r="19179" b="12477"/>
          <a:stretch/>
        </p:blipFill>
        <p:spPr bwMode="auto">
          <a:xfrm>
            <a:off x="955343" y="2772203"/>
            <a:ext cx="3821374" cy="2106873"/>
          </a:xfrm>
          <a:prstGeom prst="rect">
            <a:avLst/>
          </a:prstGeom>
          <a:noFill/>
          <a:ln w="9525">
            <a:noFill/>
            <a:miter lim="800000"/>
            <a:headEnd/>
            <a:tailEnd/>
          </a:ln>
        </p:spPr>
      </p:pic>
      <p:sp>
        <p:nvSpPr>
          <p:cNvPr id="8" name="Title 1"/>
          <p:cNvSpPr txBox="1">
            <a:spLocks/>
          </p:cNvSpPr>
          <p:nvPr/>
        </p:nvSpPr>
        <p:spPr>
          <a:xfrm>
            <a:off x="309895" y="186706"/>
            <a:ext cx="8089901" cy="420115"/>
          </a:xfrm>
          <a:prstGeom prst="rect">
            <a:avLst/>
          </a:prstGeom>
        </p:spPr>
        <p:txBody>
          <a:bodyPr lIns="91430" tIns="45714" rIns="91430" bIns="45714"/>
          <a:lstStyle>
            <a:lvl1pPr algn="l" defTabSz="914400" rtl="0" eaLnBrk="1" latinLnBrk="0" hangingPunct="1">
              <a:lnSpc>
                <a:spcPct val="95000"/>
              </a:lnSpc>
              <a:spcBef>
                <a:spcPct val="0"/>
              </a:spcBef>
              <a:buNone/>
              <a:defRPr lang="en-US" sz="3200" b="0" kern="1200" cap="none" baseline="0" dirty="0" smtClean="0">
                <a:solidFill>
                  <a:schemeClr val="bg2"/>
                </a:solidFill>
                <a:latin typeface="+mj-lt"/>
                <a:ea typeface="+mj-ea"/>
                <a:cs typeface="+mj-cs"/>
              </a:defRPr>
            </a:lvl1pPr>
          </a:lstStyle>
          <a:p>
            <a:r>
              <a:rPr lang="en-US" dirty="0" smtClean="0"/>
              <a:t>CLI, GUI or Restful APIs</a:t>
            </a:r>
            <a:endParaRPr lang="en-US" dirty="0"/>
          </a:p>
        </p:txBody>
      </p:sp>
      <p:sp>
        <p:nvSpPr>
          <p:cNvPr id="9" name="Footer Placeholder 18"/>
          <p:cNvSpPr>
            <a:spLocks noGrp="1"/>
          </p:cNvSpPr>
          <p:nvPr>
            <p:ph type="ftr" sz="quarter" idx="3"/>
          </p:nvPr>
        </p:nvSpPr>
        <p:spPr>
          <a:xfrm>
            <a:off x="336880" y="4987786"/>
            <a:ext cx="3990646" cy="103485"/>
          </a:xfrm>
        </p:spPr>
        <p:txBody>
          <a:bodyPr/>
          <a:lstStyle/>
          <a:p>
            <a:r>
              <a:rPr lang="en-US" dirty="0" smtClean="0"/>
              <a:t>© 2013 Brocade Communications Systems, Inc. Company Proprietary Information</a:t>
            </a:r>
            <a:endParaRPr lang="en-US" dirty="0"/>
          </a:p>
        </p:txBody>
      </p:sp>
      <p:sp>
        <p:nvSpPr>
          <p:cNvPr id="11" name="Slide Number Placeholder 14"/>
          <p:cNvSpPr>
            <a:spLocks noGrp="1"/>
          </p:cNvSpPr>
          <p:nvPr>
            <p:ph type="sldNum" sz="quarter" idx="4"/>
          </p:nvPr>
        </p:nvSpPr>
        <p:spPr>
          <a:xfrm>
            <a:off x="7766743" y="4957227"/>
            <a:ext cx="256801" cy="116425"/>
          </a:xfrm>
        </p:spPr>
        <p:txBody>
          <a:bodyPr/>
          <a:lstStyle/>
          <a:p>
            <a:fld id="{7BCC8D0D-EAEC-449D-9161-023DFF90F2E2}" type="slidenum">
              <a:rPr>
                <a:solidFill>
                  <a:srgbClr val="000000">
                    <a:lumMod val="65000"/>
                    <a:lumOff val="35000"/>
                  </a:srgbClr>
                </a:solidFill>
              </a:rPr>
              <a:pPr/>
              <a:t>11</a:t>
            </a:fld>
            <a:endParaRPr dirty="0">
              <a:solidFill>
                <a:srgbClr val="000000">
                  <a:lumMod val="65000"/>
                  <a:lumOff val="35000"/>
                </a:srgbClr>
              </a:solidFill>
            </a:endParaRPr>
          </a:p>
        </p:txBody>
      </p:sp>
    </p:spTree>
    <p:extLst>
      <p:ext uri="{BB962C8B-B14F-4D97-AF65-F5344CB8AC3E}">
        <p14:creationId xmlns:p14="http://schemas.microsoft.com/office/powerpoint/2010/main" val="1028979077"/>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9895" y="134395"/>
            <a:ext cx="8089901" cy="472425"/>
          </a:xfrm>
        </p:spPr>
        <p:txBody>
          <a:bodyPr/>
          <a:lstStyle/>
          <a:p>
            <a:r>
              <a:rPr lang="en-US" dirty="0" smtClean="0"/>
              <a:t>Vyatta Virtual Router Highlights</a:t>
            </a:r>
            <a:endParaRPr lang="en-US" dirty="0"/>
          </a:p>
        </p:txBody>
      </p:sp>
      <p:grpSp>
        <p:nvGrpSpPr>
          <p:cNvPr id="19" name="Group 18"/>
          <p:cNvGrpSpPr/>
          <p:nvPr/>
        </p:nvGrpSpPr>
        <p:grpSpPr>
          <a:xfrm>
            <a:off x="468642" y="1064168"/>
            <a:ext cx="8229601" cy="3711090"/>
            <a:chOff x="457199" y="1235812"/>
            <a:chExt cx="8229601" cy="3711090"/>
          </a:xfrm>
        </p:grpSpPr>
        <p:sp>
          <p:nvSpPr>
            <p:cNvPr id="3" name="Rounded Rectangle 2"/>
            <p:cNvSpPr/>
            <p:nvPr/>
          </p:nvSpPr>
          <p:spPr>
            <a:xfrm>
              <a:off x="457199" y="1235812"/>
              <a:ext cx="2769085" cy="434823"/>
            </a:xfrm>
            <a:prstGeom prst="roundRect">
              <a:avLst/>
            </a:prstGeom>
            <a:solidFill>
              <a:schemeClr val="accent6"/>
            </a:solidFill>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smtClean="0">
                  <a:solidFill>
                    <a:srgbClr val="000000"/>
                  </a:solidFill>
                  <a:latin typeface="Verdana"/>
                  <a:cs typeface="Verdana"/>
                </a:rPr>
                <a:t>Routing</a:t>
              </a:r>
              <a:endParaRPr lang="en-US" dirty="0">
                <a:solidFill>
                  <a:srgbClr val="000000"/>
                </a:solidFill>
                <a:latin typeface="Verdana"/>
                <a:cs typeface="Verdana"/>
              </a:endParaRPr>
            </a:p>
          </p:txBody>
        </p:sp>
        <p:sp>
          <p:nvSpPr>
            <p:cNvPr id="4" name="Rounded Rectangle 3"/>
            <p:cNvSpPr/>
            <p:nvPr/>
          </p:nvSpPr>
          <p:spPr>
            <a:xfrm>
              <a:off x="457199" y="1777263"/>
              <a:ext cx="2769085" cy="434823"/>
            </a:xfrm>
            <a:prstGeom prst="roundRect">
              <a:avLst/>
            </a:prstGeom>
            <a:solidFill>
              <a:schemeClr val="accent6"/>
            </a:solidFill>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smtClean="0">
                  <a:solidFill>
                    <a:srgbClr val="000000"/>
                  </a:solidFill>
                  <a:latin typeface="Verdana"/>
                  <a:cs typeface="Verdana"/>
                </a:rPr>
                <a:t>Security</a:t>
              </a:r>
              <a:endParaRPr lang="en-US" dirty="0">
                <a:solidFill>
                  <a:srgbClr val="000000"/>
                </a:solidFill>
                <a:latin typeface="Verdana"/>
                <a:cs typeface="Verdana"/>
              </a:endParaRPr>
            </a:p>
          </p:txBody>
        </p:sp>
        <p:sp>
          <p:nvSpPr>
            <p:cNvPr id="5" name="Rounded Rectangle 4"/>
            <p:cNvSpPr/>
            <p:nvPr/>
          </p:nvSpPr>
          <p:spPr>
            <a:xfrm>
              <a:off x="457199" y="2315069"/>
              <a:ext cx="2769085" cy="434823"/>
            </a:xfrm>
            <a:prstGeom prst="roundRect">
              <a:avLst/>
            </a:prstGeom>
            <a:solidFill>
              <a:schemeClr val="accent6"/>
            </a:solidFill>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smtClean="0">
                  <a:solidFill>
                    <a:srgbClr val="000000"/>
                  </a:solidFill>
                  <a:latin typeface="Verdana"/>
                  <a:cs typeface="Verdana"/>
                </a:rPr>
                <a:t>VPN</a:t>
              </a:r>
              <a:endParaRPr lang="en-US" dirty="0">
                <a:solidFill>
                  <a:srgbClr val="000000"/>
                </a:solidFill>
                <a:latin typeface="Verdana"/>
                <a:cs typeface="Verdana"/>
              </a:endParaRPr>
            </a:p>
          </p:txBody>
        </p:sp>
        <p:sp>
          <p:nvSpPr>
            <p:cNvPr id="6" name="Rounded Rectangle 5"/>
            <p:cNvSpPr/>
            <p:nvPr/>
          </p:nvSpPr>
          <p:spPr>
            <a:xfrm>
              <a:off x="457199" y="2864317"/>
              <a:ext cx="2769085" cy="434823"/>
            </a:xfrm>
            <a:prstGeom prst="roundRect">
              <a:avLst/>
            </a:prstGeom>
            <a:solidFill>
              <a:schemeClr val="accent6"/>
            </a:solidFill>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smtClean="0">
                  <a:solidFill>
                    <a:srgbClr val="000000"/>
                  </a:solidFill>
                  <a:latin typeface="Verdana"/>
                  <a:cs typeface="Verdana"/>
                </a:rPr>
                <a:t>System Management</a:t>
              </a:r>
              <a:endParaRPr lang="en-US" dirty="0">
                <a:solidFill>
                  <a:srgbClr val="000000"/>
                </a:solidFill>
                <a:latin typeface="Verdana"/>
                <a:cs typeface="Verdana"/>
              </a:endParaRPr>
            </a:p>
          </p:txBody>
        </p:sp>
        <p:sp>
          <p:nvSpPr>
            <p:cNvPr id="7" name="Rounded Rectangle 6"/>
            <p:cNvSpPr/>
            <p:nvPr/>
          </p:nvSpPr>
          <p:spPr>
            <a:xfrm>
              <a:off x="457199" y="3413567"/>
              <a:ext cx="2769085" cy="434823"/>
            </a:xfrm>
            <a:prstGeom prst="roundRect">
              <a:avLst/>
            </a:prstGeom>
            <a:solidFill>
              <a:schemeClr val="accent6"/>
            </a:solidFill>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smtClean="0">
                  <a:solidFill>
                    <a:srgbClr val="000000"/>
                  </a:solidFill>
                  <a:latin typeface="Verdana"/>
                  <a:cs typeface="Verdana"/>
                </a:rPr>
                <a:t>IP Services</a:t>
              </a:r>
              <a:endParaRPr lang="en-US" dirty="0">
                <a:solidFill>
                  <a:srgbClr val="000000"/>
                </a:solidFill>
                <a:latin typeface="Verdana"/>
                <a:cs typeface="Verdana"/>
              </a:endParaRPr>
            </a:p>
          </p:txBody>
        </p:sp>
        <p:sp>
          <p:nvSpPr>
            <p:cNvPr id="8" name="Rounded Rectangle 7"/>
            <p:cNvSpPr/>
            <p:nvPr/>
          </p:nvSpPr>
          <p:spPr>
            <a:xfrm>
              <a:off x="457199" y="4512079"/>
              <a:ext cx="2769085" cy="434823"/>
            </a:xfrm>
            <a:prstGeom prst="roundRect">
              <a:avLst/>
            </a:prstGeom>
            <a:solidFill>
              <a:schemeClr val="accent6"/>
            </a:solidFill>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smtClean="0">
                  <a:solidFill>
                    <a:srgbClr val="000000"/>
                  </a:solidFill>
                  <a:latin typeface="Verdana"/>
                  <a:cs typeface="Verdana"/>
                </a:rPr>
                <a:t>Platforms</a:t>
              </a:r>
              <a:endParaRPr lang="en-US" dirty="0">
                <a:solidFill>
                  <a:srgbClr val="000000"/>
                </a:solidFill>
                <a:latin typeface="Verdana"/>
                <a:cs typeface="Verdana"/>
              </a:endParaRPr>
            </a:p>
          </p:txBody>
        </p:sp>
        <p:sp>
          <p:nvSpPr>
            <p:cNvPr id="9" name="Rounded Rectangle 8"/>
            <p:cNvSpPr/>
            <p:nvPr/>
          </p:nvSpPr>
          <p:spPr>
            <a:xfrm>
              <a:off x="457199" y="3966461"/>
              <a:ext cx="2769085" cy="434823"/>
            </a:xfrm>
            <a:prstGeom prst="roundRect">
              <a:avLst/>
            </a:prstGeom>
            <a:solidFill>
              <a:schemeClr val="accent6"/>
            </a:solidFill>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smtClean="0">
                  <a:solidFill>
                    <a:srgbClr val="000000"/>
                  </a:solidFill>
                  <a:latin typeface="Verdana"/>
                  <a:cs typeface="Verdana"/>
                </a:rPr>
                <a:t>High Availability</a:t>
              </a:r>
              <a:endParaRPr lang="en-US" dirty="0">
                <a:solidFill>
                  <a:srgbClr val="000000"/>
                </a:solidFill>
                <a:latin typeface="Verdana"/>
                <a:cs typeface="Verdana"/>
              </a:endParaRPr>
            </a:p>
          </p:txBody>
        </p:sp>
        <p:sp>
          <p:nvSpPr>
            <p:cNvPr id="11" name="Rounded Rectangle 10"/>
            <p:cNvSpPr/>
            <p:nvPr/>
          </p:nvSpPr>
          <p:spPr>
            <a:xfrm>
              <a:off x="3378684" y="1235812"/>
              <a:ext cx="5308116" cy="434823"/>
            </a:xfrm>
            <a:prstGeom prst="roundRect">
              <a:avLst/>
            </a:prstGeom>
            <a:solidFill>
              <a:schemeClr val="tx1">
                <a:lumMod val="50000"/>
                <a:lumOff val="50000"/>
              </a:schemeClr>
            </a:solidFill>
            <a:ln>
              <a:noFill/>
            </a:ln>
          </p:spPr>
          <p:style>
            <a:lnRef idx="1">
              <a:schemeClr val="dk1"/>
            </a:lnRef>
            <a:fillRef idx="3">
              <a:schemeClr val="dk1"/>
            </a:fillRef>
            <a:effectRef idx="2">
              <a:schemeClr val="dk1"/>
            </a:effectRef>
            <a:fontRef idx="minor">
              <a:schemeClr val="lt1"/>
            </a:fontRef>
          </p:style>
          <p:txBody>
            <a:bodyPr rtlCol="0" anchor="ctr"/>
            <a:lstStyle/>
            <a:p>
              <a:pPr algn="ctr"/>
              <a:r>
                <a:rPr lang="en-US" dirty="0" smtClean="0">
                  <a:solidFill>
                    <a:srgbClr val="000000"/>
                  </a:solidFill>
                  <a:latin typeface="Verdana"/>
                  <a:cs typeface="Verdana"/>
                </a:rPr>
                <a:t>IPv4, IPv6, Static, PBR, OSPF, RIP, BGP</a:t>
              </a:r>
              <a:endParaRPr lang="en-US" dirty="0">
                <a:solidFill>
                  <a:srgbClr val="000000"/>
                </a:solidFill>
                <a:latin typeface="Verdana"/>
                <a:cs typeface="Verdana"/>
              </a:endParaRPr>
            </a:p>
          </p:txBody>
        </p:sp>
        <p:sp>
          <p:nvSpPr>
            <p:cNvPr id="12" name="Rounded Rectangle 11"/>
            <p:cNvSpPr/>
            <p:nvPr/>
          </p:nvSpPr>
          <p:spPr>
            <a:xfrm>
              <a:off x="3378684" y="1777263"/>
              <a:ext cx="5308116" cy="434823"/>
            </a:xfrm>
            <a:prstGeom prst="roundRect">
              <a:avLst/>
            </a:prstGeom>
            <a:solidFill>
              <a:schemeClr val="tx1">
                <a:lumMod val="50000"/>
                <a:lumOff val="50000"/>
              </a:schemeClr>
            </a:solidFill>
            <a:ln>
              <a:noFill/>
            </a:ln>
          </p:spPr>
          <p:style>
            <a:lnRef idx="1">
              <a:schemeClr val="dk1"/>
            </a:lnRef>
            <a:fillRef idx="3">
              <a:schemeClr val="dk1"/>
            </a:fillRef>
            <a:effectRef idx="2">
              <a:schemeClr val="dk1"/>
            </a:effectRef>
            <a:fontRef idx="minor">
              <a:schemeClr val="lt1"/>
            </a:fontRef>
          </p:style>
          <p:txBody>
            <a:bodyPr rtlCol="0" anchor="ctr"/>
            <a:lstStyle/>
            <a:p>
              <a:pPr algn="ctr"/>
              <a:r>
                <a:rPr lang="en-US" dirty="0" smtClean="0">
                  <a:solidFill>
                    <a:srgbClr val="000000"/>
                  </a:solidFill>
                  <a:latin typeface="Verdana"/>
                  <a:cs typeface="Verdana"/>
                </a:rPr>
                <a:t>IPv4, IPv6, Stateful Firewall, NAT</a:t>
              </a:r>
              <a:endParaRPr lang="en-US" dirty="0">
                <a:solidFill>
                  <a:srgbClr val="000000"/>
                </a:solidFill>
                <a:latin typeface="Verdana"/>
                <a:cs typeface="Verdana"/>
              </a:endParaRPr>
            </a:p>
          </p:txBody>
        </p:sp>
        <p:sp>
          <p:nvSpPr>
            <p:cNvPr id="13" name="Rounded Rectangle 12"/>
            <p:cNvSpPr/>
            <p:nvPr/>
          </p:nvSpPr>
          <p:spPr>
            <a:xfrm>
              <a:off x="3378684" y="2315069"/>
              <a:ext cx="5308116" cy="434823"/>
            </a:xfrm>
            <a:prstGeom prst="roundRect">
              <a:avLst/>
            </a:prstGeom>
            <a:solidFill>
              <a:schemeClr val="tx1">
                <a:lumMod val="50000"/>
                <a:lumOff val="50000"/>
              </a:schemeClr>
            </a:solidFill>
            <a:ln>
              <a:noFill/>
            </a:ln>
          </p:spPr>
          <p:style>
            <a:lnRef idx="1">
              <a:schemeClr val="dk1"/>
            </a:lnRef>
            <a:fillRef idx="3">
              <a:schemeClr val="dk1"/>
            </a:fillRef>
            <a:effectRef idx="2">
              <a:schemeClr val="dk1"/>
            </a:effectRef>
            <a:fontRef idx="minor">
              <a:schemeClr val="lt1"/>
            </a:fontRef>
          </p:style>
          <p:txBody>
            <a:bodyPr rtlCol="0" anchor="ctr"/>
            <a:lstStyle/>
            <a:p>
              <a:pPr algn="ctr"/>
              <a:r>
                <a:rPr lang="en-US" dirty="0" smtClean="0">
                  <a:solidFill>
                    <a:srgbClr val="000000"/>
                  </a:solidFill>
                  <a:latin typeface="Verdana"/>
                  <a:cs typeface="Verdana"/>
                </a:rPr>
                <a:t>IPSec, SSL, Route-based, L2-bridging</a:t>
              </a:r>
              <a:endParaRPr lang="en-US" dirty="0">
                <a:solidFill>
                  <a:srgbClr val="000000"/>
                </a:solidFill>
                <a:latin typeface="Verdana"/>
                <a:cs typeface="Verdana"/>
              </a:endParaRPr>
            </a:p>
          </p:txBody>
        </p:sp>
        <p:sp>
          <p:nvSpPr>
            <p:cNvPr id="14" name="Rounded Rectangle 13"/>
            <p:cNvSpPr/>
            <p:nvPr/>
          </p:nvSpPr>
          <p:spPr>
            <a:xfrm>
              <a:off x="3378684" y="2864317"/>
              <a:ext cx="5308116" cy="434823"/>
            </a:xfrm>
            <a:prstGeom prst="roundRect">
              <a:avLst/>
            </a:prstGeom>
            <a:solidFill>
              <a:schemeClr val="tx1">
                <a:lumMod val="50000"/>
                <a:lumOff val="50000"/>
              </a:schemeClr>
            </a:solidFill>
            <a:ln>
              <a:noFill/>
            </a:ln>
          </p:spPr>
          <p:style>
            <a:lnRef idx="1">
              <a:schemeClr val="dk1"/>
            </a:lnRef>
            <a:fillRef idx="3">
              <a:schemeClr val="dk1"/>
            </a:fillRef>
            <a:effectRef idx="2">
              <a:schemeClr val="dk1"/>
            </a:effectRef>
            <a:fontRef idx="minor">
              <a:schemeClr val="lt1"/>
            </a:fontRef>
          </p:style>
          <p:txBody>
            <a:bodyPr rtlCol="0" anchor="ctr"/>
            <a:lstStyle/>
            <a:p>
              <a:pPr algn="ctr"/>
              <a:r>
                <a:rPr lang="en-US" dirty="0" smtClean="0">
                  <a:solidFill>
                    <a:srgbClr val="000000"/>
                  </a:solidFill>
                  <a:latin typeface="Verdana"/>
                  <a:cs typeface="Verdana"/>
                </a:rPr>
                <a:t>CLI, REST API, GUI </a:t>
              </a:r>
              <a:endParaRPr lang="en-US" dirty="0">
                <a:solidFill>
                  <a:srgbClr val="000000"/>
                </a:solidFill>
                <a:latin typeface="Verdana"/>
                <a:cs typeface="Verdana"/>
              </a:endParaRPr>
            </a:p>
          </p:txBody>
        </p:sp>
        <p:sp>
          <p:nvSpPr>
            <p:cNvPr id="15" name="Rounded Rectangle 14"/>
            <p:cNvSpPr/>
            <p:nvPr/>
          </p:nvSpPr>
          <p:spPr>
            <a:xfrm>
              <a:off x="3378684" y="3413567"/>
              <a:ext cx="5308116" cy="434823"/>
            </a:xfrm>
            <a:prstGeom prst="roundRect">
              <a:avLst/>
            </a:prstGeom>
            <a:solidFill>
              <a:schemeClr val="tx1">
                <a:lumMod val="50000"/>
                <a:lumOff val="50000"/>
              </a:schemeClr>
            </a:solidFill>
            <a:ln>
              <a:noFill/>
            </a:ln>
          </p:spPr>
          <p:style>
            <a:lnRef idx="1">
              <a:schemeClr val="dk1"/>
            </a:lnRef>
            <a:fillRef idx="3">
              <a:schemeClr val="dk1"/>
            </a:fillRef>
            <a:effectRef idx="2">
              <a:schemeClr val="dk1"/>
            </a:effectRef>
            <a:fontRef idx="minor">
              <a:schemeClr val="lt1"/>
            </a:fontRef>
          </p:style>
          <p:txBody>
            <a:bodyPr rtlCol="0" anchor="ctr"/>
            <a:lstStyle/>
            <a:p>
              <a:pPr algn="ctr"/>
              <a:r>
                <a:rPr lang="en-US" dirty="0" smtClean="0">
                  <a:solidFill>
                    <a:srgbClr val="000000"/>
                  </a:solidFill>
                  <a:latin typeface="Verdana"/>
                  <a:cs typeface="Verdana"/>
                </a:rPr>
                <a:t>SSH, DHCP, DNS, SNMP</a:t>
              </a:r>
              <a:endParaRPr lang="en-US" dirty="0">
                <a:solidFill>
                  <a:srgbClr val="000000"/>
                </a:solidFill>
                <a:latin typeface="Verdana"/>
                <a:cs typeface="Verdana"/>
              </a:endParaRPr>
            </a:p>
          </p:txBody>
        </p:sp>
        <p:sp>
          <p:nvSpPr>
            <p:cNvPr id="16" name="Rounded Rectangle 15"/>
            <p:cNvSpPr/>
            <p:nvPr/>
          </p:nvSpPr>
          <p:spPr>
            <a:xfrm>
              <a:off x="3378684" y="3966461"/>
              <a:ext cx="5308116" cy="434823"/>
            </a:xfrm>
            <a:prstGeom prst="roundRect">
              <a:avLst/>
            </a:prstGeom>
            <a:solidFill>
              <a:schemeClr val="tx1">
                <a:lumMod val="50000"/>
                <a:lumOff val="50000"/>
              </a:schemeClr>
            </a:solidFill>
            <a:ln>
              <a:noFill/>
            </a:ln>
          </p:spPr>
          <p:style>
            <a:lnRef idx="1">
              <a:schemeClr val="dk1"/>
            </a:lnRef>
            <a:fillRef idx="3">
              <a:schemeClr val="dk1"/>
            </a:fillRef>
            <a:effectRef idx="2">
              <a:schemeClr val="dk1"/>
            </a:effectRef>
            <a:fontRef idx="minor">
              <a:schemeClr val="lt1"/>
            </a:fontRef>
          </p:style>
          <p:txBody>
            <a:bodyPr rtlCol="0" anchor="ctr"/>
            <a:lstStyle/>
            <a:p>
              <a:pPr algn="ctr"/>
              <a:r>
                <a:rPr lang="en-US" dirty="0" smtClean="0">
                  <a:solidFill>
                    <a:srgbClr val="000000"/>
                  </a:solidFill>
                  <a:latin typeface="Verdana"/>
                  <a:cs typeface="Verdana"/>
                </a:rPr>
                <a:t>VRRP, Stateful Failover, Config</a:t>
              </a:r>
              <a:r>
                <a:rPr lang="en-US" dirty="0">
                  <a:solidFill>
                    <a:srgbClr val="000000"/>
                  </a:solidFill>
                  <a:latin typeface="Verdana"/>
                  <a:cs typeface="Verdana"/>
                </a:rPr>
                <a:t> </a:t>
              </a:r>
              <a:r>
                <a:rPr lang="en-US" dirty="0" smtClean="0">
                  <a:solidFill>
                    <a:srgbClr val="000000"/>
                  </a:solidFill>
                  <a:latin typeface="Verdana"/>
                  <a:cs typeface="Verdana"/>
                </a:rPr>
                <a:t>Sync</a:t>
              </a:r>
              <a:endParaRPr lang="en-US" dirty="0">
                <a:solidFill>
                  <a:srgbClr val="000000"/>
                </a:solidFill>
                <a:latin typeface="Verdana"/>
                <a:cs typeface="Verdana"/>
              </a:endParaRPr>
            </a:p>
          </p:txBody>
        </p:sp>
        <p:sp>
          <p:nvSpPr>
            <p:cNvPr id="18" name="Rounded Rectangle 17"/>
            <p:cNvSpPr/>
            <p:nvPr/>
          </p:nvSpPr>
          <p:spPr>
            <a:xfrm>
              <a:off x="3378684" y="4512079"/>
              <a:ext cx="5308116" cy="434823"/>
            </a:xfrm>
            <a:prstGeom prst="roundRect">
              <a:avLst/>
            </a:prstGeom>
            <a:solidFill>
              <a:schemeClr val="tx1">
                <a:lumMod val="50000"/>
                <a:lumOff val="50000"/>
              </a:schemeClr>
            </a:solidFill>
            <a:ln>
              <a:noFill/>
            </a:ln>
          </p:spPr>
          <p:style>
            <a:lnRef idx="1">
              <a:schemeClr val="dk1"/>
            </a:lnRef>
            <a:fillRef idx="3">
              <a:schemeClr val="dk1"/>
            </a:fillRef>
            <a:effectRef idx="2">
              <a:schemeClr val="dk1"/>
            </a:effectRef>
            <a:fontRef idx="minor">
              <a:schemeClr val="lt1"/>
            </a:fontRef>
          </p:style>
          <p:txBody>
            <a:bodyPr rtlCol="0" anchor="ctr"/>
            <a:lstStyle/>
            <a:p>
              <a:pPr algn="ctr"/>
              <a:r>
                <a:rPr lang="en-US" dirty="0" smtClean="0">
                  <a:solidFill>
                    <a:srgbClr val="000000"/>
                  </a:solidFill>
                  <a:latin typeface="Verdana"/>
                  <a:cs typeface="Verdana"/>
                </a:rPr>
                <a:t>VMware, Xen, KVM, Hyper-V, x86</a:t>
              </a:r>
              <a:endParaRPr lang="en-US" dirty="0">
                <a:solidFill>
                  <a:srgbClr val="000000"/>
                </a:solidFill>
                <a:latin typeface="Verdana"/>
                <a:cs typeface="Verdana"/>
              </a:endParaRPr>
            </a:p>
          </p:txBody>
        </p:sp>
      </p:grpSp>
      <p:sp>
        <p:nvSpPr>
          <p:cNvPr id="20" name="Footer Placeholder 18"/>
          <p:cNvSpPr>
            <a:spLocks noGrp="1"/>
          </p:cNvSpPr>
          <p:nvPr>
            <p:ph type="ftr" sz="quarter" idx="3"/>
          </p:nvPr>
        </p:nvSpPr>
        <p:spPr>
          <a:xfrm>
            <a:off x="336880" y="4987786"/>
            <a:ext cx="3990646" cy="103485"/>
          </a:xfrm>
        </p:spPr>
        <p:txBody>
          <a:bodyPr/>
          <a:lstStyle/>
          <a:p>
            <a:r>
              <a:rPr lang="en-US" dirty="0" smtClean="0"/>
              <a:t>© 2013 Brocade Communications Systems, Inc. Company Proprietary Information</a:t>
            </a:r>
            <a:endParaRPr lang="en-US" dirty="0"/>
          </a:p>
        </p:txBody>
      </p:sp>
      <p:sp>
        <p:nvSpPr>
          <p:cNvPr id="22" name="Slide Number Placeholder 14"/>
          <p:cNvSpPr>
            <a:spLocks noGrp="1"/>
          </p:cNvSpPr>
          <p:nvPr>
            <p:ph type="sldNum" sz="quarter" idx="4"/>
          </p:nvPr>
        </p:nvSpPr>
        <p:spPr>
          <a:xfrm>
            <a:off x="7766743" y="4957227"/>
            <a:ext cx="256801" cy="116425"/>
          </a:xfrm>
        </p:spPr>
        <p:txBody>
          <a:bodyPr/>
          <a:lstStyle/>
          <a:p>
            <a:fld id="{7BCC8D0D-EAEC-449D-9161-023DFF90F2E2}" type="slidenum">
              <a:rPr>
                <a:solidFill>
                  <a:srgbClr val="000000">
                    <a:lumMod val="65000"/>
                    <a:lumOff val="35000"/>
                  </a:srgbClr>
                </a:solidFill>
              </a:rPr>
              <a:pPr/>
              <a:t>12</a:t>
            </a:fld>
            <a:endParaRPr dirty="0">
              <a:solidFill>
                <a:srgbClr val="000000">
                  <a:lumMod val="65000"/>
                  <a:lumOff val="35000"/>
                </a:srgbClr>
              </a:solidFill>
            </a:endParaRPr>
          </a:p>
        </p:txBody>
      </p:sp>
    </p:spTree>
    <p:extLst>
      <p:ext uri="{BB962C8B-B14F-4D97-AF65-F5344CB8AC3E}">
        <p14:creationId xmlns:p14="http://schemas.microsoft.com/office/powerpoint/2010/main" val="2512122981"/>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itle 29"/>
          <p:cNvSpPr>
            <a:spLocks noGrp="1"/>
          </p:cNvSpPr>
          <p:nvPr>
            <p:ph type="title"/>
          </p:nvPr>
        </p:nvSpPr>
        <p:spPr/>
        <p:txBody>
          <a:bodyPr/>
          <a:lstStyle/>
          <a:p>
            <a:r>
              <a:rPr lang="en-US" dirty="0" smtClean="0"/>
              <a:t>Use Cases</a:t>
            </a:r>
            <a:endParaRPr lang="en-US" dirty="0"/>
          </a:p>
        </p:txBody>
      </p:sp>
      <p:sp>
        <p:nvSpPr>
          <p:cNvPr id="14" name="Text Placeholder 13"/>
          <p:cNvSpPr>
            <a:spLocks noGrp="1"/>
          </p:cNvSpPr>
          <p:nvPr>
            <p:ph type="body" idx="11"/>
          </p:nvPr>
        </p:nvSpPr>
        <p:spPr/>
        <p:txBody>
          <a:bodyPr/>
          <a:lstStyle/>
          <a:p>
            <a:r>
              <a:rPr lang="en-US" dirty="0" smtClean="0"/>
              <a:t>Examples of how the Brocade Vyatta vRouter can be used</a:t>
            </a:r>
            <a:endParaRPr lang="en-US" dirty="0"/>
          </a:p>
        </p:txBody>
      </p:sp>
      <p:sp>
        <p:nvSpPr>
          <p:cNvPr id="16" name="Slide Number Placeholder 15"/>
          <p:cNvSpPr>
            <a:spLocks noGrp="1"/>
          </p:cNvSpPr>
          <p:nvPr>
            <p:ph type="sldNum" sz="quarter" idx="4"/>
          </p:nvPr>
        </p:nvSpPr>
        <p:spPr/>
        <p:txBody>
          <a:bodyPr/>
          <a:lstStyle/>
          <a:p>
            <a:fld id="{7BCC8D0D-EAEC-449D-9161-023DFF90F2E2}" type="slidenum">
              <a:rPr lang="en-US" smtClean="0"/>
              <a:pPr/>
              <a:t>13</a:t>
            </a:fld>
            <a:endParaRPr lang="en-US" dirty="0"/>
          </a:p>
        </p:txBody>
      </p:sp>
      <p:pic>
        <p:nvPicPr>
          <p:cNvPr id="10" name="Picture Placeholder 8" descr="chapter_FAN2022677_mr.jpg"/>
          <p:cNvPicPr>
            <a:picLocks noGrp="1" noChangeAspect="1"/>
          </p:cNvPicPr>
          <p:nvPr>
            <p:ph type="pic" sz="quarter" idx="10"/>
          </p:nvPr>
        </p:nvPicPr>
        <p:blipFill>
          <a:blip r:embed="rId3"/>
          <a:srcRect t="115" b="115"/>
          <a:stretch>
            <a:fillRect/>
          </a:stretch>
        </p:blipFill>
        <p:spPr>
          <a:xfrm>
            <a:off x="1" y="2196129"/>
            <a:ext cx="8450262" cy="2429211"/>
          </a:xfrm>
        </p:spPr>
      </p:pic>
      <p:sp>
        <p:nvSpPr>
          <p:cNvPr id="8" name="Footer Placeholder 7"/>
          <p:cNvSpPr>
            <a:spLocks noGrp="1"/>
          </p:cNvSpPr>
          <p:nvPr>
            <p:ph type="ftr" sz="quarter" idx="3"/>
          </p:nvPr>
        </p:nvSpPr>
        <p:spPr/>
        <p:txBody>
          <a:bodyPr/>
          <a:lstStyle/>
          <a:p>
            <a:r>
              <a:rPr lang="en-US" smtClean="0"/>
              <a:t>© 2013 Brocade Communications Systems, Inc. CONFIDENTIAL—For Internal Use Only</a:t>
            </a:r>
            <a:endParaRPr lang="en-US" dirty="0"/>
          </a:p>
        </p:txBody>
      </p:sp>
    </p:spTree>
    <p:extLst>
      <p:ext uri="{BB962C8B-B14F-4D97-AF65-F5344CB8AC3E}">
        <p14:creationId xmlns:p14="http://schemas.microsoft.com/office/powerpoint/2010/main" val="3161220111"/>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p:cNvGrpSpPr/>
          <p:nvPr/>
        </p:nvGrpSpPr>
        <p:grpSpPr>
          <a:xfrm>
            <a:off x="6516270" y="1338809"/>
            <a:ext cx="1985138" cy="3077216"/>
            <a:chOff x="6516270" y="1128846"/>
            <a:chExt cx="1985138" cy="3077216"/>
          </a:xfrm>
        </p:grpSpPr>
        <p:sp>
          <p:nvSpPr>
            <p:cNvPr id="55" name="Rectangle 54"/>
            <p:cNvSpPr/>
            <p:nvPr/>
          </p:nvSpPr>
          <p:spPr bwMode="gray">
            <a:xfrm>
              <a:off x="6529303" y="1597509"/>
              <a:ext cx="1939636" cy="2608553"/>
            </a:xfrm>
            <a:prstGeom prst="rect">
              <a:avLst/>
            </a:prstGeom>
            <a:gradFill flip="none" rotWithShape="1">
              <a:gsLst>
                <a:gs pos="0">
                  <a:schemeClr val="bg2">
                    <a:lumMod val="75000"/>
                    <a:shade val="30000"/>
                    <a:satMod val="115000"/>
                  </a:schemeClr>
                </a:gs>
                <a:gs pos="50000">
                  <a:schemeClr val="bg2">
                    <a:lumMod val="75000"/>
                    <a:shade val="67500"/>
                    <a:satMod val="115000"/>
                  </a:schemeClr>
                </a:gs>
                <a:gs pos="100000">
                  <a:schemeClr val="bg2">
                    <a:lumMod val="75000"/>
                    <a:shade val="100000"/>
                    <a:satMod val="115000"/>
                  </a:schemeClr>
                </a:gs>
              </a:gsLst>
              <a:path path="circle">
                <a:fillToRect l="100000" t="100000"/>
              </a:path>
              <a:tileRect r="-100000" b="-100000"/>
            </a:gradFill>
            <a:ln w="9525">
              <a:noFill/>
              <a:miter lim="800000"/>
              <a:headEnd/>
              <a:tailEnd/>
            </a:ln>
          </p:spPr>
          <p:txBody>
            <a:bodyPr vert="horz" wrap="square" lIns="91440" tIns="45720" rIns="91440" bIns="45720" numCol="1" anchor="t" anchorCtr="0" compatLnSpc="1">
              <a:prstTxWarp prst="textNoShape">
                <a:avLst/>
              </a:prstTxWarp>
            </a:bodyPr>
            <a:lstStyle/>
            <a:p>
              <a:pPr indent="-114287" algn="ctr">
                <a:lnSpc>
                  <a:spcPct val="70000"/>
                </a:lnSpc>
                <a:buClr>
                  <a:srgbClr val="FF0000"/>
                </a:buClr>
                <a:buFont typeface="Wingdings" pitchFamily="2" charset="2"/>
                <a:buChar char="§"/>
                <a:defRPr/>
              </a:pPr>
              <a:endParaRPr lang="en-US" dirty="0" smtClean="0">
                <a:solidFill>
                  <a:prstClr val="black"/>
                </a:solidFill>
                <a:latin typeface="Franklin Gothic Medium Cond" pitchFamily="34" charset="0"/>
              </a:endParaRPr>
            </a:p>
          </p:txBody>
        </p:sp>
        <p:pic>
          <p:nvPicPr>
            <p:cNvPr id="71" name="Picture 70" descr="82562784_20_mr.jpg"/>
            <p:cNvPicPr preferRelativeResize="0">
              <a:picLocks/>
            </p:cNvPicPr>
            <p:nvPr/>
          </p:nvPicPr>
          <p:blipFill>
            <a:blip r:embed="rId3" cstate="print"/>
            <a:srcRect l="8805"/>
            <a:stretch>
              <a:fillRect/>
            </a:stretch>
          </p:blipFill>
          <p:spPr bwMode="gray">
            <a:xfrm>
              <a:off x="6529953" y="1128846"/>
              <a:ext cx="1935126" cy="1377368"/>
            </a:xfrm>
            <a:prstGeom prst="rect">
              <a:avLst/>
            </a:prstGeom>
          </p:spPr>
        </p:pic>
        <p:sp>
          <p:nvSpPr>
            <p:cNvPr id="57" name="Rectangle 56"/>
            <p:cNvSpPr/>
            <p:nvPr/>
          </p:nvSpPr>
          <p:spPr bwMode="gray">
            <a:xfrm>
              <a:off x="6528365" y="1733308"/>
              <a:ext cx="1941513" cy="787923"/>
            </a:xfrm>
            <a:prstGeom prst="rect">
              <a:avLst/>
            </a:prstGeom>
            <a:solidFill>
              <a:srgbClr val="000000">
                <a:alpha val="50196"/>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a:lnSpc>
                  <a:spcPct val="70000"/>
                </a:lnSpc>
                <a:defRPr/>
              </a:pPr>
              <a:endParaRPr lang="en-US" dirty="0" smtClean="0">
                <a:solidFill>
                  <a:prstClr val="black"/>
                </a:solidFill>
                <a:latin typeface="Franklin Gothic Medium Cond" pitchFamily="34" charset="0"/>
              </a:endParaRPr>
            </a:p>
          </p:txBody>
        </p:sp>
        <p:sp>
          <p:nvSpPr>
            <p:cNvPr id="58" name="Rectangle 57"/>
            <p:cNvSpPr/>
            <p:nvPr/>
          </p:nvSpPr>
          <p:spPr bwMode="gray">
            <a:xfrm>
              <a:off x="6528365" y="1798672"/>
              <a:ext cx="1941513" cy="646331"/>
            </a:xfrm>
            <a:prstGeom prst="rect">
              <a:avLst/>
            </a:prstGeom>
          </p:spPr>
          <p:txBody>
            <a:bodyPr wrap="square" anchor="ctr">
              <a:spAutoFit/>
            </a:bodyPr>
            <a:lstStyle/>
            <a:p>
              <a:pPr algn="ctr">
                <a:lnSpc>
                  <a:spcPct val="90000"/>
                </a:lnSpc>
                <a:spcAft>
                  <a:spcPts val="300"/>
                </a:spcAft>
                <a:defRPr/>
              </a:pPr>
              <a:r>
                <a:rPr lang="en-US" sz="2000" dirty="0">
                  <a:solidFill>
                    <a:prstClr val="white"/>
                  </a:solidFill>
                  <a:effectLst>
                    <a:outerShdw blurRad="38100" dist="38100" dir="2700000" algn="tl">
                      <a:srgbClr val="000000">
                        <a:alpha val="43137"/>
                      </a:srgbClr>
                    </a:outerShdw>
                  </a:effectLst>
                  <a:latin typeface="Franklin Gothic Medium Cond" pitchFamily="34" charset="0"/>
                </a:rPr>
                <a:t>Software Defined Data Center</a:t>
              </a:r>
              <a:endParaRPr lang="en-US" sz="1400" dirty="0">
                <a:solidFill>
                  <a:prstClr val="white"/>
                </a:solidFill>
                <a:effectLst>
                  <a:outerShdw blurRad="38100" dist="38100" dir="2700000" algn="tl">
                    <a:srgbClr val="000000">
                      <a:alpha val="43137"/>
                    </a:srgbClr>
                  </a:outerShdw>
                </a:effectLst>
                <a:latin typeface="Franklin Gothic Medium Cond" pitchFamily="34" charset="0"/>
              </a:endParaRPr>
            </a:p>
          </p:txBody>
        </p:sp>
        <p:sp>
          <p:nvSpPr>
            <p:cNvPr id="75" name="TextBox 74"/>
            <p:cNvSpPr txBox="1"/>
            <p:nvPr/>
          </p:nvSpPr>
          <p:spPr bwMode="gray">
            <a:xfrm>
              <a:off x="6516270" y="2529336"/>
              <a:ext cx="1985138" cy="1215717"/>
            </a:xfrm>
            <a:prstGeom prst="rect">
              <a:avLst/>
            </a:prstGeom>
            <a:noFill/>
          </p:spPr>
          <p:txBody>
            <a:bodyPr wrap="square" rtlCol="0">
              <a:spAutoFit/>
            </a:bodyPr>
            <a:lstStyle/>
            <a:p>
              <a:pPr marL="174605" indent="-174605">
                <a:lnSpc>
                  <a:spcPct val="90000"/>
                </a:lnSpc>
                <a:spcBef>
                  <a:spcPts val="600"/>
                </a:spcBef>
                <a:buClr>
                  <a:srgbClr val="5A0000"/>
                </a:buClr>
                <a:buSzPct val="90000"/>
                <a:buFont typeface="Wingdings" pitchFamily="2" charset="2"/>
                <a:buChar char="§"/>
              </a:pPr>
              <a:r>
                <a:rPr lang="en-US" sz="1400" dirty="0">
                  <a:solidFill>
                    <a:prstClr val="white"/>
                  </a:solidFill>
                </a:rPr>
                <a:t>Virtual N-Tier Architecture</a:t>
              </a:r>
            </a:p>
            <a:p>
              <a:pPr marL="174605" indent="-174605">
                <a:lnSpc>
                  <a:spcPct val="90000"/>
                </a:lnSpc>
                <a:spcBef>
                  <a:spcPts val="600"/>
                </a:spcBef>
                <a:buClr>
                  <a:srgbClr val="5A0000"/>
                </a:buClr>
                <a:buSzPct val="90000"/>
                <a:buFont typeface="Wingdings" pitchFamily="2" charset="2"/>
                <a:buChar char="§"/>
              </a:pPr>
              <a:r>
                <a:rPr lang="en-US" sz="1400" dirty="0">
                  <a:solidFill>
                    <a:prstClr val="white"/>
                  </a:solidFill>
                </a:rPr>
                <a:t>Massive Scalability</a:t>
              </a:r>
            </a:p>
            <a:p>
              <a:pPr marL="174605" indent="-174605">
                <a:lnSpc>
                  <a:spcPct val="90000"/>
                </a:lnSpc>
                <a:spcBef>
                  <a:spcPts val="600"/>
                </a:spcBef>
                <a:buClr>
                  <a:srgbClr val="5A0000"/>
                </a:buClr>
                <a:buSzPct val="90000"/>
                <a:buFont typeface="Wingdings" pitchFamily="2" charset="2"/>
                <a:buChar char="§"/>
              </a:pPr>
              <a:r>
                <a:rPr lang="en-US" sz="1400" dirty="0">
                  <a:solidFill>
                    <a:prstClr val="white"/>
                  </a:solidFill>
                </a:rPr>
                <a:t>On-Demand Deployment</a:t>
              </a:r>
            </a:p>
          </p:txBody>
        </p:sp>
      </p:grpSp>
      <p:sp>
        <p:nvSpPr>
          <p:cNvPr id="53" name="Footer Placeholder 18"/>
          <p:cNvSpPr>
            <a:spLocks noGrp="1"/>
          </p:cNvSpPr>
          <p:nvPr>
            <p:ph type="ftr" sz="quarter" idx="3"/>
          </p:nvPr>
        </p:nvSpPr>
        <p:spPr/>
        <p:txBody>
          <a:bodyPr/>
          <a:lstStyle/>
          <a:p>
            <a:r>
              <a:rPr lang="en-US" dirty="0" smtClean="0"/>
              <a:t>© 2013 Brocade Communications Systems, Inc. Company Proprietary Information</a:t>
            </a:r>
            <a:endParaRPr lang="en-US" dirty="0"/>
          </a:p>
        </p:txBody>
      </p:sp>
      <p:sp>
        <p:nvSpPr>
          <p:cNvPr id="2" name="Title 1"/>
          <p:cNvSpPr>
            <a:spLocks noGrp="1"/>
          </p:cNvSpPr>
          <p:nvPr>
            <p:ph type="title"/>
          </p:nvPr>
        </p:nvSpPr>
        <p:spPr bwMode="gray"/>
        <p:txBody>
          <a:bodyPr/>
          <a:lstStyle/>
          <a:p>
            <a:r>
              <a:rPr lang="en-US" dirty="0" smtClean="0"/>
              <a:t>Use Cases</a:t>
            </a:r>
            <a:endParaRPr lang="en-US" dirty="0"/>
          </a:p>
        </p:txBody>
      </p:sp>
      <p:sp>
        <p:nvSpPr>
          <p:cNvPr id="3" name="Text Placeholder 2"/>
          <p:cNvSpPr>
            <a:spLocks noGrp="1"/>
          </p:cNvSpPr>
          <p:nvPr>
            <p:ph type="body" idx="10"/>
          </p:nvPr>
        </p:nvSpPr>
        <p:spPr>
          <a:xfrm>
            <a:off x="240282" y="858260"/>
            <a:ext cx="8206105" cy="384709"/>
          </a:xfrm>
        </p:spPr>
        <p:txBody>
          <a:bodyPr/>
          <a:lstStyle/>
          <a:p>
            <a:r>
              <a:rPr lang="en-US" dirty="0" smtClean="0"/>
              <a:t>Click on the use case to learn more (use       to return)</a:t>
            </a:r>
            <a:endParaRPr lang="en-US" dirty="0"/>
          </a:p>
        </p:txBody>
      </p:sp>
      <p:sp>
        <p:nvSpPr>
          <p:cNvPr id="54" name="Slide Number Placeholder 14"/>
          <p:cNvSpPr>
            <a:spLocks noGrp="1"/>
          </p:cNvSpPr>
          <p:nvPr>
            <p:ph type="sldNum" sz="quarter" idx="4"/>
          </p:nvPr>
        </p:nvSpPr>
        <p:spPr/>
        <p:txBody>
          <a:bodyPr/>
          <a:lstStyle/>
          <a:p>
            <a:fld id="{7BCC8D0D-EAEC-449D-9161-023DFF90F2E2}" type="slidenum">
              <a:rPr>
                <a:solidFill>
                  <a:srgbClr val="000000">
                    <a:lumMod val="65000"/>
                    <a:lumOff val="35000"/>
                  </a:srgbClr>
                </a:solidFill>
              </a:rPr>
              <a:pPr/>
              <a:t>14</a:t>
            </a:fld>
            <a:endParaRPr dirty="0">
              <a:solidFill>
                <a:srgbClr val="000000">
                  <a:lumMod val="65000"/>
                  <a:lumOff val="35000"/>
                </a:srgbClr>
              </a:solidFill>
            </a:endParaRPr>
          </a:p>
        </p:txBody>
      </p:sp>
      <p:grpSp>
        <p:nvGrpSpPr>
          <p:cNvPr id="18" name="Group 17"/>
          <p:cNvGrpSpPr/>
          <p:nvPr/>
        </p:nvGrpSpPr>
        <p:grpSpPr>
          <a:xfrm>
            <a:off x="4539228" y="1333887"/>
            <a:ext cx="1985138" cy="3085875"/>
            <a:chOff x="4539228" y="1123924"/>
            <a:chExt cx="1985138" cy="3085875"/>
          </a:xfrm>
        </p:grpSpPr>
        <p:sp>
          <p:nvSpPr>
            <p:cNvPr id="59" name="Rectangle 58"/>
            <p:cNvSpPr/>
            <p:nvPr/>
          </p:nvSpPr>
          <p:spPr bwMode="gray">
            <a:xfrm>
              <a:off x="4556480" y="1597510"/>
              <a:ext cx="1939636" cy="2608552"/>
            </a:xfrm>
            <a:prstGeom prst="rect">
              <a:avLst/>
            </a:prstGeom>
            <a:gradFill flip="none" rotWithShape="1">
              <a:gsLst>
                <a:gs pos="0">
                  <a:schemeClr val="bg2">
                    <a:lumMod val="75000"/>
                    <a:shade val="30000"/>
                    <a:satMod val="115000"/>
                  </a:schemeClr>
                </a:gs>
                <a:gs pos="50000">
                  <a:schemeClr val="bg2">
                    <a:lumMod val="75000"/>
                    <a:shade val="67500"/>
                    <a:satMod val="115000"/>
                  </a:schemeClr>
                </a:gs>
                <a:gs pos="100000">
                  <a:schemeClr val="bg2">
                    <a:lumMod val="75000"/>
                    <a:shade val="100000"/>
                    <a:satMod val="115000"/>
                  </a:schemeClr>
                </a:gs>
              </a:gsLst>
              <a:path path="circle">
                <a:fillToRect l="100000" t="100000"/>
              </a:path>
              <a:tileRect r="-100000" b="-100000"/>
            </a:gradFill>
            <a:ln w="9525">
              <a:noFill/>
              <a:miter lim="800000"/>
              <a:headEnd/>
              <a:tailEnd/>
            </a:ln>
          </p:spPr>
          <p:txBody>
            <a:bodyPr vert="horz" wrap="square" lIns="91440" tIns="45720" rIns="91440" bIns="45720" numCol="1" anchor="t" anchorCtr="0" compatLnSpc="1">
              <a:prstTxWarp prst="textNoShape">
                <a:avLst/>
              </a:prstTxWarp>
            </a:bodyPr>
            <a:lstStyle/>
            <a:p>
              <a:pPr indent="-114287" algn="ctr">
                <a:lnSpc>
                  <a:spcPct val="70000"/>
                </a:lnSpc>
                <a:buClr>
                  <a:srgbClr val="FF0000"/>
                </a:buClr>
                <a:buFont typeface="Wingdings" pitchFamily="2" charset="2"/>
                <a:buChar char="§"/>
                <a:defRPr/>
              </a:pPr>
              <a:endParaRPr lang="en-US" dirty="0" smtClean="0">
                <a:solidFill>
                  <a:prstClr val="black"/>
                </a:solidFill>
                <a:latin typeface="Franklin Gothic Medium Cond" pitchFamily="34" charset="0"/>
              </a:endParaRPr>
            </a:p>
          </p:txBody>
        </p:sp>
        <p:pic>
          <p:nvPicPr>
            <p:cNvPr id="1030" name="Picture 6" descr="http://cdn.ttgtmedia.com/rms/onlineImages/cloud.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56480" y="1123924"/>
              <a:ext cx="1939636" cy="1390172"/>
            </a:xfrm>
            <a:prstGeom prst="rect">
              <a:avLst/>
            </a:prstGeom>
            <a:noFill/>
            <a:extLst>
              <a:ext uri="{909E8E84-426E-40DD-AFC4-6F175D3DCCD1}">
                <a14:hiddenFill xmlns:a14="http://schemas.microsoft.com/office/drawing/2010/main">
                  <a:solidFill>
                    <a:srgbClr val="FFFFFF"/>
                  </a:solidFill>
                </a14:hiddenFill>
              </a:ext>
            </a:extLst>
          </p:spPr>
        </p:pic>
        <p:sp>
          <p:nvSpPr>
            <p:cNvPr id="61" name="Rectangle 60"/>
            <p:cNvSpPr/>
            <p:nvPr/>
          </p:nvSpPr>
          <p:spPr bwMode="gray">
            <a:xfrm>
              <a:off x="4555542" y="1733308"/>
              <a:ext cx="1941513" cy="787923"/>
            </a:xfrm>
            <a:prstGeom prst="rect">
              <a:avLst/>
            </a:prstGeom>
            <a:solidFill>
              <a:srgbClr val="000000">
                <a:alpha val="50196"/>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a:lnSpc>
                  <a:spcPct val="70000"/>
                </a:lnSpc>
                <a:defRPr/>
              </a:pPr>
              <a:endParaRPr lang="en-US" dirty="0" smtClean="0">
                <a:solidFill>
                  <a:prstClr val="black"/>
                </a:solidFill>
                <a:latin typeface="Franklin Gothic Medium Cond" pitchFamily="34" charset="0"/>
              </a:endParaRPr>
            </a:p>
          </p:txBody>
        </p:sp>
        <p:sp>
          <p:nvSpPr>
            <p:cNvPr id="62" name="Rectangle 61"/>
            <p:cNvSpPr/>
            <p:nvPr/>
          </p:nvSpPr>
          <p:spPr bwMode="gray">
            <a:xfrm>
              <a:off x="4555542" y="1937164"/>
              <a:ext cx="1941513" cy="369332"/>
            </a:xfrm>
            <a:prstGeom prst="rect">
              <a:avLst/>
            </a:prstGeom>
          </p:spPr>
          <p:txBody>
            <a:bodyPr wrap="square" anchor="ctr">
              <a:spAutoFit/>
            </a:bodyPr>
            <a:lstStyle/>
            <a:p>
              <a:pPr algn="ctr">
                <a:lnSpc>
                  <a:spcPct val="90000"/>
                </a:lnSpc>
                <a:spcAft>
                  <a:spcPts val="300"/>
                </a:spcAft>
                <a:defRPr/>
              </a:pPr>
              <a:r>
                <a:rPr lang="en-US" sz="2000" dirty="0">
                  <a:solidFill>
                    <a:prstClr val="white"/>
                  </a:solidFill>
                  <a:effectLst>
                    <a:outerShdw blurRad="38100" dist="38100" dir="2700000" algn="tl">
                      <a:srgbClr val="000000">
                        <a:alpha val="43137"/>
                      </a:srgbClr>
                    </a:outerShdw>
                  </a:effectLst>
                  <a:latin typeface="Franklin Gothic Medium Cond" pitchFamily="34" charset="0"/>
                </a:rPr>
                <a:t>Public Cloud</a:t>
              </a:r>
              <a:endParaRPr lang="en-US" sz="1400" dirty="0">
                <a:solidFill>
                  <a:prstClr val="white"/>
                </a:solidFill>
                <a:effectLst>
                  <a:outerShdw blurRad="38100" dist="38100" dir="2700000" algn="tl">
                    <a:srgbClr val="000000">
                      <a:alpha val="43137"/>
                    </a:srgbClr>
                  </a:outerShdw>
                </a:effectLst>
                <a:latin typeface="Franklin Gothic Medium Cond" pitchFamily="34" charset="0"/>
              </a:endParaRPr>
            </a:p>
          </p:txBody>
        </p:sp>
        <p:sp>
          <p:nvSpPr>
            <p:cNvPr id="74" name="TextBox 73"/>
            <p:cNvSpPr txBox="1"/>
            <p:nvPr/>
          </p:nvSpPr>
          <p:spPr bwMode="gray">
            <a:xfrm>
              <a:off x="4539228" y="2529339"/>
              <a:ext cx="1985138" cy="1680460"/>
            </a:xfrm>
            <a:prstGeom prst="rect">
              <a:avLst/>
            </a:prstGeom>
            <a:noFill/>
          </p:spPr>
          <p:txBody>
            <a:bodyPr wrap="square" rtlCol="0">
              <a:spAutoFit/>
            </a:bodyPr>
            <a:lstStyle/>
            <a:p>
              <a:pPr marL="174605" indent="-174605">
                <a:lnSpc>
                  <a:spcPct val="90000"/>
                </a:lnSpc>
                <a:spcBef>
                  <a:spcPts val="900"/>
                </a:spcBef>
                <a:buClr>
                  <a:srgbClr val="5A0000"/>
                </a:buClr>
                <a:buSzPct val="90000"/>
                <a:buFont typeface="Wingdings" pitchFamily="2" charset="2"/>
                <a:buChar char="§"/>
              </a:pPr>
              <a:r>
                <a:rPr lang="en-US" sz="1400" dirty="0">
                  <a:solidFill>
                    <a:prstClr val="white"/>
                  </a:solidFill>
                </a:rPr>
                <a:t>Amazon AWS, Rackspace and other public clouds</a:t>
              </a:r>
            </a:p>
            <a:p>
              <a:pPr marL="174605" indent="-174605">
                <a:lnSpc>
                  <a:spcPct val="90000"/>
                </a:lnSpc>
                <a:spcBef>
                  <a:spcPts val="900"/>
                </a:spcBef>
                <a:buClr>
                  <a:srgbClr val="5A0000"/>
                </a:buClr>
                <a:buSzPct val="90000"/>
                <a:buFont typeface="Wingdings" pitchFamily="2" charset="2"/>
                <a:buChar char="§"/>
              </a:pPr>
              <a:r>
                <a:rPr lang="en-US" sz="1400" dirty="0">
                  <a:solidFill>
                    <a:prstClr val="white"/>
                  </a:solidFill>
                </a:rPr>
                <a:t>Advanced routing inside the cloud</a:t>
              </a:r>
            </a:p>
            <a:p>
              <a:pPr marL="174605" indent="-174605">
                <a:lnSpc>
                  <a:spcPct val="90000"/>
                </a:lnSpc>
                <a:spcBef>
                  <a:spcPts val="900"/>
                </a:spcBef>
                <a:buClr>
                  <a:srgbClr val="5A0000"/>
                </a:buClr>
                <a:buSzPct val="90000"/>
                <a:buFont typeface="Wingdings" pitchFamily="2" charset="2"/>
                <a:buChar char="§"/>
              </a:pPr>
              <a:r>
                <a:rPr lang="en-US" sz="1400" dirty="0">
                  <a:solidFill>
                    <a:prstClr val="white"/>
                  </a:solidFill>
                </a:rPr>
                <a:t>Secure remote access</a:t>
              </a:r>
            </a:p>
          </p:txBody>
        </p:sp>
      </p:grpSp>
      <p:grpSp>
        <p:nvGrpSpPr>
          <p:cNvPr id="16" name="Group 15"/>
          <p:cNvGrpSpPr/>
          <p:nvPr/>
        </p:nvGrpSpPr>
        <p:grpSpPr>
          <a:xfrm>
            <a:off x="603055" y="1338809"/>
            <a:ext cx="1943418" cy="3077216"/>
            <a:chOff x="603054" y="1128846"/>
            <a:chExt cx="1943418" cy="3077216"/>
          </a:xfrm>
        </p:grpSpPr>
        <p:sp>
          <p:nvSpPr>
            <p:cNvPr id="21" name="Rectangle 20"/>
            <p:cNvSpPr/>
            <p:nvPr/>
          </p:nvSpPr>
          <p:spPr bwMode="gray">
            <a:xfrm>
              <a:off x="603992" y="1597510"/>
              <a:ext cx="1939636" cy="2608552"/>
            </a:xfrm>
            <a:prstGeom prst="rect">
              <a:avLst/>
            </a:prstGeom>
            <a:gradFill flip="none" rotWithShape="1">
              <a:gsLst>
                <a:gs pos="0">
                  <a:schemeClr val="bg2">
                    <a:lumMod val="75000"/>
                    <a:shade val="30000"/>
                    <a:satMod val="115000"/>
                  </a:schemeClr>
                </a:gs>
                <a:gs pos="50000">
                  <a:schemeClr val="bg2">
                    <a:lumMod val="75000"/>
                    <a:shade val="67500"/>
                    <a:satMod val="115000"/>
                  </a:schemeClr>
                </a:gs>
                <a:gs pos="100000">
                  <a:schemeClr val="bg2">
                    <a:lumMod val="75000"/>
                    <a:shade val="100000"/>
                    <a:satMod val="115000"/>
                  </a:schemeClr>
                </a:gs>
              </a:gsLst>
              <a:path path="circle">
                <a:fillToRect l="100000" t="100000"/>
              </a:path>
              <a:tileRect r="-100000" b="-100000"/>
            </a:gradFill>
            <a:ln w="9525">
              <a:noFill/>
              <a:miter lim="800000"/>
              <a:headEnd/>
              <a:tailEnd/>
            </a:ln>
          </p:spPr>
          <p:txBody>
            <a:bodyPr vert="horz" wrap="square" lIns="91440" tIns="45720" rIns="91440" bIns="45720" numCol="1" anchor="t" anchorCtr="0" compatLnSpc="1">
              <a:prstTxWarp prst="textNoShape">
                <a:avLst/>
              </a:prstTxWarp>
            </a:bodyPr>
            <a:lstStyle/>
            <a:p>
              <a:pPr indent="-114287" algn="ctr">
                <a:lnSpc>
                  <a:spcPct val="70000"/>
                </a:lnSpc>
                <a:buClr>
                  <a:srgbClr val="FF0000"/>
                </a:buClr>
                <a:buFont typeface="Wingdings" pitchFamily="2" charset="2"/>
                <a:buChar char="§"/>
                <a:defRPr/>
              </a:pPr>
              <a:endParaRPr lang="en-US" dirty="0" smtClean="0">
                <a:solidFill>
                  <a:prstClr val="black"/>
                </a:solidFill>
                <a:latin typeface="Franklin Gothic Medium Cond" pitchFamily="34" charset="0"/>
              </a:endParaRPr>
            </a:p>
          </p:txBody>
        </p:sp>
        <p:pic>
          <p:nvPicPr>
            <p:cNvPr id="1026" name="Picture 2" descr="http://hardingcloud.com/files/bridge-in-the-clouds.jpg"/>
            <p:cNvPicPr preferRelativeResize="0">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7944" y="1128846"/>
              <a:ext cx="1938528" cy="1374870"/>
            </a:xfrm>
            <a:prstGeom prst="rect">
              <a:avLst/>
            </a:prstGeom>
            <a:noFill/>
            <a:extLst>
              <a:ext uri="{909E8E84-426E-40DD-AFC4-6F175D3DCCD1}">
                <a14:hiddenFill xmlns:a14="http://schemas.microsoft.com/office/drawing/2010/main">
                  <a:solidFill>
                    <a:srgbClr val="FFFFFF"/>
                  </a:solidFill>
                </a14:hiddenFill>
              </a:ext>
            </a:extLst>
          </p:spPr>
        </p:pic>
        <p:sp>
          <p:nvSpPr>
            <p:cNvPr id="72" name="TextBox 71"/>
            <p:cNvSpPr txBox="1"/>
            <p:nvPr/>
          </p:nvSpPr>
          <p:spPr bwMode="gray">
            <a:xfrm>
              <a:off x="611769" y="2554930"/>
              <a:ext cx="1933300" cy="1215717"/>
            </a:xfrm>
            <a:prstGeom prst="rect">
              <a:avLst/>
            </a:prstGeom>
            <a:noFill/>
          </p:spPr>
          <p:txBody>
            <a:bodyPr wrap="square" rtlCol="0">
              <a:spAutoFit/>
            </a:bodyPr>
            <a:lstStyle/>
            <a:p>
              <a:pPr marL="174605" indent="-174605">
                <a:lnSpc>
                  <a:spcPct val="90000"/>
                </a:lnSpc>
                <a:spcBef>
                  <a:spcPts val="600"/>
                </a:spcBef>
                <a:buClr>
                  <a:srgbClr val="5A0000"/>
                </a:buClr>
                <a:buSzPct val="90000"/>
                <a:buFont typeface="Wingdings" pitchFamily="2" charset="2"/>
                <a:buChar char="§"/>
              </a:pPr>
              <a:r>
                <a:rPr lang="en-US" sz="1400" dirty="0">
                  <a:solidFill>
                    <a:prstClr val="white"/>
                  </a:solidFill>
                </a:rPr>
                <a:t>Layer 2 Cloud Bridging</a:t>
              </a:r>
            </a:p>
            <a:p>
              <a:pPr marL="174605" indent="-174605">
                <a:lnSpc>
                  <a:spcPct val="90000"/>
                </a:lnSpc>
                <a:spcBef>
                  <a:spcPts val="600"/>
                </a:spcBef>
                <a:buClr>
                  <a:srgbClr val="5A0000"/>
                </a:buClr>
                <a:buSzPct val="90000"/>
                <a:buFont typeface="Wingdings" pitchFamily="2" charset="2"/>
                <a:buChar char="§"/>
              </a:pPr>
              <a:r>
                <a:rPr lang="en-US" sz="1400" dirty="0">
                  <a:solidFill>
                    <a:prstClr val="white"/>
                  </a:solidFill>
                </a:rPr>
                <a:t>Advanced Routing</a:t>
              </a:r>
            </a:p>
            <a:p>
              <a:pPr marL="174605" indent="-174605">
                <a:lnSpc>
                  <a:spcPct val="90000"/>
                </a:lnSpc>
                <a:spcBef>
                  <a:spcPts val="600"/>
                </a:spcBef>
                <a:buClr>
                  <a:srgbClr val="5A0000"/>
                </a:buClr>
                <a:buSzPct val="90000"/>
                <a:buFont typeface="Wingdings" pitchFamily="2" charset="2"/>
                <a:buChar char="§"/>
              </a:pPr>
              <a:r>
                <a:rPr lang="en-US" sz="1400" dirty="0">
                  <a:solidFill>
                    <a:prstClr val="white"/>
                  </a:solidFill>
                </a:rPr>
                <a:t>Site-to-Site IPSec/SSL VPN</a:t>
              </a:r>
            </a:p>
          </p:txBody>
        </p:sp>
        <p:sp>
          <p:nvSpPr>
            <p:cNvPr id="22" name="Rectangle 21"/>
            <p:cNvSpPr/>
            <p:nvPr/>
          </p:nvSpPr>
          <p:spPr bwMode="gray">
            <a:xfrm>
              <a:off x="603055" y="1733308"/>
              <a:ext cx="1940574" cy="787923"/>
            </a:xfrm>
            <a:prstGeom prst="rect">
              <a:avLst/>
            </a:prstGeom>
            <a:solidFill>
              <a:srgbClr val="000000">
                <a:alpha val="50196"/>
              </a:srgbClr>
            </a:solidFill>
            <a:ln w="9525">
              <a:noFill/>
              <a:miter lim="800000"/>
              <a:headEnd/>
              <a:tailEnd/>
            </a:ln>
          </p:spPr>
          <p:txBody>
            <a:bodyPr vert="horz" wrap="square" lIns="91440" tIns="45720" rIns="91440" bIns="45720" numCol="1" anchor="t" anchorCtr="0" compatLnSpc="1">
              <a:prstTxWarp prst="textNoShape">
                <a:avLst/>
              </a:prstTxWarp>
            </a:bodyPr>
            <a:lstStyle/>
            <a:p>
              <a:pPr algn="ctr">
                <a:lnSpc>
                  <a:spcPct val="70000"/>
                </a:lnSpc>
                <a:defRPr/>
              </a:pPr>
              <a:endParaRPr lang="en-US" dirty="0" smtClean="0">
                <a:solidFill>
                  <a:prstClr val="black"/>
                </a:solidFill>
                <a:latin typeface="Franklin Gothic Medium Cond" pitchFamily="34" charset="0"/>
              </a:endParaRPr>
            </a:p>
          </p:txBody>
        </p:sp>
        <p:sp>
          <p:nvSpPr>
            <p:cNvPr id="24" name="Rectangle 23"/>
            <p:cNvSpPr/>
            <p:nvPr/>
          </p:nvSpPr>
          <p:spPr bwMode="gray">
            <a:xfrm>
              <a:off x="603054" y="1937166"/>
              <a:ext cx="1941513" cy="369332"/>
            </a:xfrm>
            <a:prstGeom prst="rect">
              <a:avLst/>
            </a:prstGeom>
          </p:spPr>
          <p:txBody>
            <a:bodyPr wrap="square" anchor="ctr">
              <a:spAutoFit/>
            </a:bodyPr>
            <a:lstStyle/>
            <a:p>
              <a:pPr algn="ctr">
                <a:lnSpc>
                  <a:spcPct val="90000"/>
                </a:lnSpc>
                <a:spcAft>
                  <a:spcPts val="300"/>
                </a:spcAft>
                <a:defRPr/>
              </a:pPr>
              <a:r>
                <a:rPr lang="en-US" sz="2000" dirty="0">
                  <a:solidFill>
                    <a:prstClr val="white"/>
                  </a:solidFill>
                  <a:effectLst>
                    <a:outerShdw blurRad="38100" dist="38100" dir="2700000" algn="tl">
                      <a:srgbClr val="000000">
                        <a:alpha val="43137"/>
                      </a:srgbClr>
                    </a:outerShdw>
                  </a:effectLst>
                  <a:latin typeface="Franklin Gothic Medium Cond" pitchFamily="34" charset="0"/>
                </a:rPr>
                <a:t>Cloud Bridging</a:t>
              </a:r>
              <a:endParaRPr lang="en-US" sz="1400" dirty="0">
                <a:solidFill>
                  <a:prstClr val="white"/>
                </a:solidFill>
                <a:effectLst>
                  <a:outerShdw blurRad="38100" dist="38100" dir="2700000" algn="tl">
                    <a:srgbClr val="000000">
                      <a:alpha val="43137"/>
                    </a:srgbClr>
                  </a:outerShdw>
                </a:effectLst>
                <a:latin typeface="Franklin Gothic Medium Cond" pitchFamily="34" charset="0"/>
              </a:endParaRPr>
            </a:p>
          </p:txBody>
        </p:sp>
      </p:grpSp>
      <p:sp>
        <p:nvSpPr>
          <p:cNvPr id="63" name="Rectangle 62">
            <a:hlinkClick r:id="rId6" action="ppaction://hlinksldjump"/>
          </p:cNvPr>
          <p:cNvSpPr/>
          <p:nvPr/>
        </p:nvSpPr>
        <p:spPr bwMode="gray">
          <a:xfrm>
            <a:off x="2582340" y="1807473"/>
            <a:ext cx="1939636" cy="2608552"/>
          </a:xfrm>
          <a:prstGeom prst="rect">
            <a:avLst/>
          </a:prstGeom>
          <a:gradFill flip="none" rotWithShape="1">
            <a:gsLst>
              <a:gs pos="0">
                <a:schemeClr val="bg2">
                  <a:lumMod val="75000"/>
                  <a:shade val="30000"/>
                  <a:satMod val="115000"/>
                </a:schemeClr>
              </a:gs>
              <a:gs pos="50000">
                <a:schemeClr val="bg2">
                  <a:lumMod val="75000"/>
                  <a:shade val="67500"/>
                  <a:satMod val="115000"/>
                </a:schemeClr>
              </a:gs>
              <a:gs pos="100000">
                <a:schemeClr val="bg2">
                  <a:lumMod val="75000"/>
                  <a:shade val="100000"/>
                  <a:satMod val="115000"/>
                </a:schemeClr>
              </a:gs>
            </a:gsLst>
            <a:path path="circle">
              <a:fillToRect l="100000" t="100000"/>
            </a:path>
            <a:tileRect r="-100000" b="-100000"/>
          </a:gradFill>
          <a:ln w="9525">
            <a:noFill/>
            <a:miter lim="800000"/>
            <a:headEnd/>
            <a:tailEnd/>
          </a:ln>
        </p:spPr>
        <p:txBody>
          <a:bodyPr vert="horz" wrap="square" lIns="91430" tIns="45714" rIns="91430" bIns="45714" numCol="1" anchor="t" anchorCtr="0" compatLnSpc="1">
            <a:prstTxWarp prst="textNoShape">
              <a:avLst/>
            </a:prstTxWarp>
          </a:bodyPr>
          <a:lstStyle/>
          <a:p>
            <a:pPr indent="-114287" algn="ctr">
              <a:lnSpc>
                <a:spcPct val="70000"/>
              </a:lnSpc>
              <a:buClr>
                <a:srgbClr val="FF0000"/>
              </a:buClr>
              <a:buFont typeface="Wingdings" pitchFamily="2" charset="2"/>
              <a:buChar char="§"/>
              <a:defRPr/>
            </a:pPr>
            <a:endParaRPr lang="en-US" sz="2200" dirty="0">
              <a:solidFill>
                <a:prstClr val="black"/>
              </a:solidFill>
              <a:latin typeface="Franklin Gothic Medium Cond" pitchFamily="34" charset="0"/>
            </a:endParaRPr>
          </a:p>
        </p:txBody>
      </p:sp>
      <p:sp>
        <p:nvSpPr>
          <p:cNvPr id="73" name="TextBox 72"/>
          <p:cNvSpPr txBox="1"/>
          <p:nvPr/>
        </p:nvSpPr>
        <p:spPr bwMode="gray">
          <a:xfrm>
            <a:off x="2582340" y="2739301"/>
            <a:ext cx="1939636" cy="1215705"/>
          </a:xfrm>
          <a:prstGeom prst="rect">
            <a:avLst/>
          </a:prstGeom>
          <a:noFill/>
        </p:spPr>
        <p:txBody>
          <a:bodyPr wrap="square" lIns="91430" tIns="45714" rIns="91430" bIns="45714" rtlCol="0">
            <a:spAutoFit/>
          </a:bodyPr>
          <a:lstStyle/>
          <a:p>
            <a:pPr marL="174605" indent="-174605">
              <a:lnSpc>
                <a:spcPct val="90000"/>
              </a:lnSpc>
              <a:spcBef>
                <a:spcPts val="600"/>
              </a:spcBef>
              <a:buClr>
                <a:srgbClr val="5A0000"/>
              </a:buClr>
              <a:buSzPct val="90000"/>
              <a:buFont typeface="Wingdings" pitchFamily="2" charset="2"/>
              <a:buChar char="§"/>
            </a:pPr>
            <a:r>
              <a:rPr lang="en-US" sz="1400" dirty="0">
                <a:solidFill>
                  <a:prstClr val="white"/>
                </a:solidFill>
              </a:rPr>
              <a:t>Routing within &amp; between hypervisors</a:t>
            </a:r>
          </a:p>
          <a:p>
            <a:pPr marL="174605" indent="-174605">
              <a:lnSpc>
                <a:spcPct val="90000"/>
              </a:lnSpc>
              <a:spcBef>
                <a:spcPts val="600"/>
              </a:spcBef>
              <a:buClr>
                <a:srgbClr val="5A0000"/>
              </a:buClr>
              <a:buSzPct val="90000"/>
              <a:buFont typeface="Wingdings" pitchFamily="2" charset="2"/>
              <a:buChar char="§"/>
            </a:pPr>
            <a:r>
              <a:rPr lang="en-US" sz="1400" dirty="0">
                <a:solidFill>
                  <a:prstClr val="white"/>
                </a:solidFill>
              </a:rPr>
              <a:t>Supports VMware, Zen, KVM, Hyper V</a:t>
            </a:r>
          </a:p>
          <a:p>
            <a:pPr marL="174605" indent="-174605">
              <a:lnSpc>
                <a:spcPct val="90000"/>
              </a:lnSpc>
              <a:spcBef>
                <a:spcPts val="600"/>
              </a:spcBef>
              <a:buClr>
                <a:srgbClr val="5A0000"/>
              </a:buClr>
              <a:buSzPct val="90000"/>
              <a:buFont typeface="Wingdings" pitchFamily="2" charset="2"/>
              <a:buChar char="§"/>
            </a:pPr>
            <a:r>
              <a:rPr lang="en-US" sz="1400" dirty="0">
                <a:solidFill>
                  <a:prstClr val="white"/>
                </a:solidFill>
              </a:rPr>
              <a:t>Multitenancy </a:t>
            </a:r>
          </a:p>
        </p:txBody>
      </p:sp>
      <p:pic>
        <p:nvPicPr>
          <p:cNvPr id="1028" name="Picture 4" descr="http://www.enterprisecloudtoday.com/wp-content/uploads/2012/10/network_virtual.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82631" y="1260986"/>
            <a:ext cx="1939345" cy="1452693"/>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p:cNvSpPr/>
          <p:nvPr/>
        </p:nvSpPr>
        <p:spPr bwMode="auto">
          <a:xfrm>
            <a:off x="2582538" y="1333886"/>
            <a:ext cx="1940377" cy="1377093"/>
          </a:xfrm>
          <a:prstGeom prst="rect">
            <a:avLst/>
          </a:prstGeom>
          <a:solidFill>
            <a:srgbClr val="00B0F0">
              <a:alpha val="20000"/>
            </a:srgbClr>
          </a:solidFill>
          <a:ln w="19050" algn="ctr">
            <a:noFill/>
            <a:miter lim="800000"/>
            <a:headEnd/>
            <a:tailEnd/>
          </a:ln>
        </p:spPr>
        <p:txBody>
          <a:bodyPr wrap="none" lIns="91430" tIns="45714" rIns="91430" bIns="45714" rtlCol="0" anchor="ctr"/>
          <a:lstStyle/>
          <a:p>
            <a:pPr algn="ctr"/>
            <a:endParaRPr lang="en-US" dirty="0"/>
          </a:p>
        </p:txBody>
      </p:sp>
      <p:sp>
        <p:nvSpPr>
          <p:cNvPr id="65" name="Rectangle 64"/>
          <p:cNvSpPr/>
          <p:nvPr/>
        </p:nvSpPr>
        <p:spPr bwMode="gray">
          <a:xfrm>
            <a:off x="2581403" y="1943271"/>
            <a:ext cx="1941513" cy="786384"/>
          </a:xfrm>
          <a:prstGeom prst="rect">
            <a:avLst/>
          </a:prstGeom>
          <a:solidFill>
            <a:srgbClr val="000000">
              <a:alpha val="50196"/>
            </a:srgbClr>
          </a:solidFill>
          <a:ln w="9525">
            <a:noFill/>
            <a:miter lim="800000"/>
            <a:headEnd/>
            <a:tailEnd/>
          </a:ln>
        </p:spPr>
        <p:txBody>
          <a:bodyPr vert="horz" wrap="square" lIns="91430" tIns="45714" rIns="91430" bIns="45714" numCol="1" anchor="ctr" anchorCtr="0" compatLnSpc="1">
            <a:prstTxWarp prst="textNoShape">
              <a:avLst/>
            </a:prstTxWarp>
          </a:bodyPr>
          <a:lstStyle/>
          <a:p>
            <a:pPr algn="ctr">
              <a:lnSpc>
                <a:spcPct val="70000"/>
              </a:lnSpc>
              <a:defRPr/>
            </a:pPr>
            <a:endParaRPr lang="en-US" dirty="0" smtClean="0">
              <a:solidFill>
                <a:prstClr val="black"/>
              </a:solidFill>
              <a:latin typeface="Franklin Gothic Medium Cond" pitchFamily="34" charset="0"/>
            </a:endParaRPr>
          </a:p>
        </p:txBody>
      </p:sp>
      <p:sp>
        <p:nvSpPr>
          <p:cNvPr id="66" name="Rectangle 65"/>
          <p:cNvSpPr/>
          <p:nvPr/>
        </p:nvSpPr>
        <p:spPr bwMode="gray">
          <a:xfrm>
            <a:off x="2581403" y="2014068"/>
            <a:ext cx="1941513" cy="646319"/>
          </a:xfrm>
          <a:prstGeom prst="rect">
            <a:avLst/>
          </a:prstGeom>
        </p:spPr>
        <p:txBody>
          <a:bodyPr wrap="square" lIns="91430" tIns="45714" rIns="91430" bIns="45714">
            <a:spAutoFit/>
          </a:bodyPr>
          <a:lstStyle/>
          <a:p>
            <a:pPr algn="ctr">
              <a:lnSpc>
                <a:spcPct val="90000"/>
              </a:lnSpc>
              <a:spcAft>
                <a:spcPts val="300"/>
              </a:spcAft>
              <a:defRPr/>
            </a:pPr>
            <a:r>
              <a:rPr lang="en-US" sz="2000" dirty="0">
                <a:solidFill>
                  <a:prstClr val="white"/>
                </a:solidFill>
                <a:effectLst>
                  <a:outerShdw blurRad="38100" dist="38100" dir="2700000" algn="tl">
                    <a:srgbClr val="000000">
                      <a:alpha val="43137"/>
                    </a:srgbClr>
                  </a:outerShdw>
                </a:effectLst>
                <a:latin typeface="Franklin Gothic Medium Cond" pitchFamily="34" charset="0"/>
              </a:rPr>
              <a:t>Virtual</a:t>
            </a:r>
            <a:br>
              <a:rPr lang="en-US" sz="2000" dirty="0">
                <a:solidFill>
                  <a:prstClr val="white"/>
                </a:solidFill>
                <a:effectLst>
                  <a:outerShdw blurRad="38100" dist="38100" dir="2700000" algn="tl">
                    <a:srgbClr val="000000">
                      <a:alpha val="43137"/>
                    </a:srgbClr>
                  </a:outerShdw>
                </a:effectLst>
                <a:latin typeface="Franklin Gothic Medium Cond" pitchFamily="34" charset="0"/>
              </a:rPr>
            </a:br>
            <a:r>
              <a:rPr lang="en-US" sz="2000" dirty="0">
                <a:solidFill>
                  <a:prstClr val="white"/>
                </a:solidFill>
                <a:effectLst>
                  <a:outerShdw blurRad="38100" dist="38100" dir="2700000" algn="tl">
                    <a:srgbClr val="000000">
                      <a:alpha val="43137"/>
                    </a:srgbClr>
                  </a:outerShdw>
                </a:effectLst>
                <a:latin typeface="Franklin Gothic Medium Cond" pitchFamily="34" charset="0"/>
              </a:rPr>
              <a:t>Networking</a:t>
            </a:r>
            <a:endParaRPr lang="en-US" sz="1400" dirty="0">
              <a:solidFill>
                <a:prstClr val="white"/>
              </a:solidFill>
              <a:effectLst>
                <a:outerShdw blurRad="38100" dist="38100" dir="2700000" algn="tl">
                  <a:srgbClr val="000000">
                    <a:alpha val="43137"/>
                  </a:srgbClr>
                </a:outerShdw>
              </a:effectLst>
              <a:latin typeface="Franklin Gothic Medium Cond" pitchFamily="34" charset="0"/>
            </a:endParaRPr>
          </a:p>
        </p:txBody>
      </p:sp>
      <p:sp>
        <p:nvSpPr>
          <p:cNvPr id="23" name="Rectangle 22">
            <a:hlinkClick r:id="rId8" action="ppaction://hlinksldjump"/>
          </p:cNvPr>
          <p:cNvSpPr/>
          <p:nvPr/>
        </p:nvSpPr>
        <p:spPr bwMode="auto">
          <a:xfrm>
            <a:off x="603055" y="1338809"/>
            <a:ext cx="1943418" cy="3077216"/>
          </a:xfrm>
          <a:prstGeom prst="rect">
            <a:avLst/>
          </a:prstGeom>
          <a:noFill/>
          <a:ln w="19050" algn="ctr">
            <a:noFill/>
            <a:miter lim="800000"/>
            <a:headEnd/>
            <a:tailEnd/>
          </a:ln>
        </p:spPr>
        <p:txBody>
          <a:bodyPr wrap="none" lIns="91430" tIns="45714" rIns="91430" bIns="45714" rtlCol="0" anchor="ctr"/>
          <a:lstStyle/>
          <a:p>
            <a:pPr algn="ctr"/>
            <a:endParaRPr lang="en-US" dirty="0"/>
          </a:p>
        </p:txBody>
      </p:sp>
      <p:sp>
        <p:nvSpPr>
          <p:cNvPr id="60" name="Rectangle 59"/>
          <p:cNvSpPr/>
          <p:nvPr/>
        </p:nvSpPr>
        <p:spPr bwMode="auto">
          <a:xfrm>
            <a:off x="2582632" y="1358473"/>
            <a:ext cx="1943418" cy="3077216"/>
          </a:xfrm>
          <a:prstGeom prst="rect">
            <a:avLst/>
          </a:prstGeom>
          <a:noFill/>
          <a:ln w="19050" algn="ctr">
            <a:noFill/>
            <a:miter lim="800000"/>
            <a:headEnd/>
            <a:tailEnd/>
          </a:ln>
        </p:spPr>
        <p:txBody>
          <a:bodyPr wrap="none" lIns="91430" tIns="45714" rIns="91430" bIns="45714" rtlCol="0" anchor="ctr"/>
          <a:lstStyle/>
          <a:p>
            <a:pPr algn="ctr"/>
            <a:endParaRPr lang="en-US" dirty="0"/>
          </a:p>
        </p:txBody>
      </p:sp>
      <p:sp>
        <p:nvSpPr>
          <p:cNvPr id="64" name="Rectangle 63">
            <a:hlinkClick r:id="rId9" action="ppaction://hlinksldjump"/>
          </p:cNvPr>
          <p:cNvSpPr/>
          <p:nvPr/>
        </p:nvSpPr>
        <p:spPr bwMode="auto">
          <a:xfrm>
            <a:off x="4538679" y="1333886"/>
            <a:ext cx="1943418" cy="3077216"/>
          </a:xfrm>
          <a:prstGeom prst="rect">
            <a:avLst/>
          </a:prstGeom>
          <a:noFill/>
          <a:ln w="19050" algn="ctr">
            <a:noFill/>
            <a:miter lim="800000"/>
            <a:headEnd/>
            <a:tailEnd/>
          </a:ln>
        </p:spPr>
        <p:txBody>
          <a:bodyPr wrap="none" lIns="91430" tIns="45714" rIns="91430" bIns="45714" rtlCol="0" anchor="ctr"/>
          <a:lstStyle/>
          <a:p>
            <a:pPr algn="ctr"/>
            <a:endParaRPr lang="en-US" dirty="0"/>
          </a:p>
        </p:txBody>
      </p:sp>
      <p:sp>
        <p:nvSpPr>
          <p:cNvPr id="67" name="Rectangle 66"/>
          <p:cNvSpPr/>
          <p:nvPr/>
        </p:nvSpPr>
        <p:spPr bwMode="auto">
          <a:xfrm>
            <a:off x="6516270" y="1333886"/>
            <a:ext cx="1943418" cy="3077216"/>
          </a:xfrm>
          <a:prstGeom prst="rect">
            <a:avLst/>
          </a:prstGeom>
          <a:noFill/>
          <a:ln w="19050" algn="ctr">
            <a:noFill/>
            <a:miter lim="800000"/>
            <a:headEnd/>
            <a:tailEnd/>
          </a:ln>
        </p:spPr>
        <p:txBody>
          <a:bodyPr wrap="none" lIns="91430" tIns="45714" rIns="91430" bIns="45714" rtlCol="0" anchor="ctr"/>
          <a:lstStyle/>
          <a:p>
            <a:pPr algn="ctr"/>
            <a:endParaRPr lang="en-US" dirty="0"/>
          </a:p>
        </p:txBody>
      </p:sp>
      <p:sp>
        <p:nvSpPr>
          <p:cNvPr id="70" name="Rectangle 69">
            <a:hlinkClick r:id="rId10" action="ppaction://hlinksldjump"/>
          </p:cNvPr>
          <p:cNvSpPr/>
          <p:nvPr/>
        </p:nvSpPr>
        <p:spPr bwMode="auto">
          <a:xfrm>
            <a:off x="6529303" y="1363076"/>
            <a:ext cx="1943418" cy="3077216"/>
          </a:xfrm>
          <a:prstGeom prst="rect">
            <a:avLst/>
          </a:prstGeom>
          <a:noFill/>
          <a:ln w="19050" algn="ctr">
            <a:noFill/>
            <a:miter lim="800000"/>
            <a:headEnd/>
            <a:tailEnd/>
          </a:ln>
        </p:spPr>
        <p:txBody>
          <a:bodyPr wrap="none" lIns="91430" tIns="45714" rIns="91430" bIns="45714" rtlCol="0" anchor="ctr"/>
          <a:lstStyle/>
          <a:p>
            <a:pPr algn="ctr"/>
            <a:endParaRPr lang="en-US" dirty="0"/>
          </a:p>
        </p:txBody>
      </p:sp>
      <p:sp>
        <p:nvSpPr>
          <p:cNvPr id="35" name="Rectangle 34">
            <a:hlinkClick r:id="rId11" action="ppaction://hlinksldjump"/>
          </p:cNvPr>
          <p:cNvSpPr/>
          <p:nvPr/>
        </p:nvSpPr>
        <p:spPr bwMode="gray">
          <a:xfrm>
            <a:off x="607944" y="4436526"/>
            <a:ext cx="7864777" cy="365760"/>
          </a:xfrm>
          <a:prstGeom prst="rect">
            <a:avLst/>
          </a:prstGeom>
          <a:gradFill>
            <a:gsLst>
              <a:gs pos="0">
                <a:schemeClr val="accent3">
                  <a:shade val="30000"/>
                  <a:satMod val="115000"/>
                </a:schemeClr>
              </a:gs>
              <a:gs pos="74000">
                <a:schemeClr val="accent3">
                  <a:shade val="67500"/>
                  <a:satMod val="115000"/>
                </a:schemeClr>
              </a:gs>
              <a:gs pos="100000">
                <a:schemeClr val="accent3">
                  <a:shade val="100000"/>
                  <a:satMod val="115000"/>
                </a:schemeClr>
              </a:gs>
            </a:gsLst>
            <a:lin ang="18900000" scaled="0"/>
          </a:gradFill>
          <a:ln w="9525">
            <a:noFill/>
            <a:miter lim="800000"/>
            <a:headEnd/>
            <a:tailEnd/>
          </a:ln>
        </p:spPr>
        <p:txBody>
          <a:bodyPr vert="horz" wrap="square" lIns="91430" tIns="91430" rIns="91430" bIns="0" numCol="1" anchor="ctr" anchorCtr="0" compatLnSpc="1">
            <a:prstTxWarp prst="textNoShape">
              <a:avLst/>
            </a:prstTxWarp>
          </a:bodyPr>
          <a:lstStyle/>
          <a:p>
            <a:pPr algn="ctr">
              <a:lnSpc>
                <a:spcPct val="70000"/>
              </a:lnSpc>
              <a:buClr>
                <a:srgbClr val="FF0000"/>
              </a:buClr>
              <a:defRPr/>
            </a:pPr>
            <a:r>
              <a:rPr lang="en-US" sz="2200" dirty="0">
                <a:solidFill>
                  <a:schemeClr val="bg1"/>
                </a:solidFill>
                <a:latin typeface="Franklin Gothic Medium Cond" pitchFamily="34" charset="0"/>
              </a:rPr>
              <a:t>The SDN Story</a:t>
            </a:r>
          </a:p>
        </p:txBody>
      </p:sp>
      <p:pic>
        <p:nvPicPr>
          <p:cNvPr id="36" name="Picture 35">
            <a:hlinkClick r:id="rId12" action="ppaction://hlinksldjump"/>
          </p:cNvPr>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4673600" y="868675"/>
            <a:ext cx="361430" cy="363888"/>
          </a:xfrm>
          <a:prstGeom prst="rect">
            <a:avLst/>
          </a:prstGeom>
        </p:spPr>
      </p:pic>
    </p:spTree>
    <p:extLst>
      <p:ext uri="{BB962C8B-B14F-4D97-AF65-F5344CB8AC3E}">
        <p14:creationId xmlns:p14="http://schemas.microsoft.com/office/powerpoint/2010/main" val="2601960881"/>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2" name="Rounded Rectangle 171"/>
          <p:cNvSpPr>
            <a:spLocks noChangeArrowheads="1"/>
          </p:cNvSpPr>
          <p:nvPr>
            <p:custDataLst>
              <p:tags r:id="rId1"/>
            </p:custDataLst>
          </p:nvPr>
        </p:nvSpPr>
        <p:spPr bwMode="auto">
          <a:xfrm>
            <a:off x="6279358" y="3416205"/>
            <a:ext cx="2514599" cy="1154659"/>
          </a:xfrm>
          <a:prstGeom prst="roundRect">
            <a:avLst>
              <a:gd name="adj" fmla="val 6944"/>
            </a:avLst>
          </a:prstGeom>
          <a:solidFill>
            <a:srgbClr val="D47D17"/>
          </a:solidFill>
          <a:ln>
            <a:headEnd/>
            <a:tailEnd/>
          </a:ln>
          <a:effectLst>
            <a:outerShdw blurRad="50800" dist="38100" dir="2700000" algn="tl" rotWithShape="0">
              <a:prstClr val="black">
                <a:alpha val="40000"/>
              </a:prstClr>
            </a:outerShdw>
          </a:effectLst>
        </p:spPr>
        <p:style>
          <a:lnRef idx="0">
            <a:schemeClr val="accent1"/>
          </a:lnRef>
          <a:fillRef idx="3">
            <a:schemeClr val="accent1"/>
          </a:fillRef>
          <a:effectRef idx="3">
            <a:schemeClr val="accent1"/>
          </a:effectRef>
          <a:fontRef idx="minor">
            <a:schemeClr val="lt1"/>
          </a:fontRef>
        </p:style>
        <p:txBody>
          <a:bodyPr wrap="none" lIns="0" tIns="0" rIns="0" bIns="0" anchor="ctr"/>
          <a:lstStyle/>
          <a:p>
            <a:pPr algn="r" defTabSz="771979">
              <a:defRPr/>
            </a:pPr>
            <a:endParaRPr lang="en-US" sz="1500" dirty="0">
              <a:solidFill>
                <a:srgbClr val="FFFFFF"/>
              </a:solidFill>
            </a:endParaRPr>
          </a:p>
        </p:txBody>
      </p:sp>
      <p:sp>
        <p:nvSpPr>
          <p:cNvPr id="219" name="Text Box 151"/>
          <p:cNvSpPr txBox="1">
            <a:spLocks noChangeArrowheads="1"/>
          </p:cNvSpPr>
          <p:nvPr/>
        </p:nvSpPr>
        <p:spPr bwMode="auto">
          <a:xfrm>
            <a:off x="6339841" y="3490676"/>
            <a:ext cx="2516029" cy="1005706"/>
          </a:xfrm>
          <a:prstGeom prst="rect">
            <a:avLst/>
          </a:prstGeom>
          <a:noFill/>
          <a:ln w="3175" cap="rnd">
            <a:noFill/>
            <a:miter lim="800000"/>
            <a:headEnd/>
            <a:tailEnd/>
          </a:ln>
          <a:effectLst/>
        </p:spPr>
        <p:txBody>
          <a:bodyPr wrap="square" lIns="81582" tIns="40790" rIns="81582" bIns="40790">
            <a:spAutoFit/>
          </a:bodyPr>
          <a:lstStyle/>
          <a:p>
            <a:pPr marL="144757" indent="-144757" defTabSz="771979">
              <a:buFont typeface="Arial" pitchFamily="34" charset="0"/>
              <a:buChar char="•"/>
              <a:defRPr/>
            </a:pPr>
            <a:r>
              <a:rPr lang="en-US" sz="1200" dirty="0">
                <a:solidFill>
                  <a:schemeClr val="bg1"/>
                </a:solidFill>
              </a:rPr>
              <a:t>Full mesh VPN between multiple VPCs and datacenter</a:t>
            </a:r>
          </a:p>
          <a:p>
            <a:pPr marL="144757" indent="-144757" defTabSz="771979">
              <a:buFont typeface="Arial" pitchFamily="34" charset="0"/>
              <a:buChar char="•"/>
              <a:defRPr/>
            </a:pPr>
            <a:r>
              <a:rPr lang="en-US" sz="1200" dirty="0">
                <a:solidFill>
                  <a:schemeClr val="bg1"/>
                </a:solidFill>
              </a:rPr>
              <a:t>Layer 2or Layer 3</a:t>
            </a:r>
          </a:p>
          <a:p>
            <a:pPr marL="144757" indent="-144757" defTabSz="771979">
              <a:buFont typeface="Arial" pitchFamily="34" charset="0"/>
              <a:buChar char="•"/>
              <a:defRPr/>
            </a:pPr>
            <a:r>
              <a:rPr lang="en-US" sz="1200" dirty="0">
                <a:solidFill>
                  <a:schemeClr val="bg1"/>
                </a:solidFill>
              </a:rPr>
              <a:t>Use for cloud bursting, HA, phased application moves . . . </a:t>
            </a:r>
          </a:p>
        </p:txBody>
      </p:sp>
      <p:grpSp>
        <p:nvGrpSpPr>
          <p:cNvPr id="3" name="Group 2"/>
          <p:cNvGrpSpPr/>
          <p:nvPr/>
        </p:nvGrpSpPr>
        <p:grpSpPr>
          <a:xfrm>
            <a:off x="399274" y="902970"/>
            <a:ext cx="2057003" cy="742950"/>
            <a:chOff x="399273" y="742950"/>
            <a:chExt cx="2057003" cy="742950"/>
          </a:xfrm>
        </p:grpSpPr>
        <p:sp>
          <p:nvSpPr>
            <p:cNvPr id="561" name="Rounded Rectangle 171"/>
            <p:cNvSpPr>
              <a:spLocks noChangeArrowheads="1"/>
            </p:cNvSpPr>
            <p:nvPr>
              <p:custDataLst>
                <p:tags r:id="rId2"/>
              </p:custDataLst>
            </p:nvPr>
          </p:nvSpPr>
          <p:spPr bwMode="auto">
            <a:xfrm>
              <a:off x="399273" y="742950"/>
              <a:ext cx="2057003" cy="742950"/>
            </a:xfrm>
            <a:prstGeom prst="roundRect">
              <a:avLst>
                <a:gd name="adj" fmla="val 6944"/>
              </a:avLst>
            </a:prstGeom>
            <a:solidFill>
              <a:srgbClr val="D47D17"/>
            </a:solidFill>
            <a:ln>
              <a:headEnd/>
              <a:tailEnd/>
            </a:ln>
            <a:effectLst>
              <a:outerShdw blurRad="50800" dist="38100" dir="2700000" algn="tl" rotWithShape="0">
                <a:prstClr val="black">
                  <a:alpha val="40000"/>
                </a:prstClr>
              </a:outerShdw>
            </a:effectLst>
          </p:spPr>
          <p:style>
            <a:lnRef idx="0">
              <a:schemeClr val="accent1"/>
            </a:lnRef>
            <a:fillRef idx="3">
              <a:schemeClr val="accent1"/>
            </a:fillRef>
            <a:effectRef idx="3">
              <a:schemeClr val="accent1"/>
            </a:effectRef>
            <a:fontRef idx="minor">
              <a:schemeClr val="lt1"/>
            </a:fontRef>
          </p:style>
          <p:txBody>
            <a:bodyPr wrap="none" lIns="0" tIns="0" rIns="0" bIns="0"/>
            <a:lstStyle/>
            <a:p>
              <a:pPr algn="ctr" defTabSz="771979">
                <a:defRPr/>
              </a:pPr>
              <a:r>
                <a:rPr lang="en-US" sz="1100" b="1" dirty="0">
                  <a:solidFill>
                    <a:srgbClr val="FFFFFF"/>
                  </a:solidFill>
                </a:rPr>
                <a:t>Key</a:t>
              </a:r>
            </a:p>
          </p:txBody>
        </p:sp>
        <p:grpSp>
          <p:nvGrpSpPr>
            <p:cNvPr id="16394" name="Group 423"/>
            <p:cNvGrpSpPr>
              <a:grpSpLocks/>
            </p:cNvGrpSpPr>
            <p:nvPr/>
          </p:nvGrpSpPr>
          <p:grpSpPr bwMode="auto">
            <a:xfrm>
              <a:off x="457203" y="907258"/>
              <a:ext cx="1756322" cy="246221"/>
              <a:chOff x="457200" y="1335763"/>
              <a:chExt cx="1755667" cy="328504"/>
            </a:xfrm>
          </p:grpSpPr>
          <p:cxnSp>
            <p:nvCxnSpPr>
              <p:cNvPr id="16472" name="Straight Connector 424"/>
              <p:cNvCxnSpPr>
                <a:cxnSpLocks noChangeShapeType="1"/>
              </p:cNvCxnSpPr>
              <p:nvPr/>
            </p:nvCxnSpPr>
            <p:spPr bwMode="auto">
              <a:xfrm>
                <a:off x="457200" y="1458872"/>
                <a:ext cx="762000" cy="0"/>
              </a:xfrm>
              <a:prstGeom prst="line">
                <a:avLst/>
              </a:prstGeom>
              <a:noFill/>
              <a:ln w="9525" algn="ctr">
                <a:solidFill>
                  <a:schemeClr val="tx1"/>
                </a:solidFill>
                <a:prstDash val="lgDash"/>
                <a:round/>
                <a:headEnd/>
                <a:tailEnd/>
              </a:ln>
              <a:extLst>
                <a:ext uri="{909E8E84-426E-40DD-AFC4-6F175D3DCCD1}">
                  <a14:hiddenFill xmlns:a14="http://schemas.microsoft.com/office/drawing/2010/main">
                    <a:noFill/>
                  </a14:hiddenFill>
                </a:ext>
              </a:extLst>
            </p:spPr>
          </p:cxnSp>
          <p:sp>
            <p:nvSpPr>
              <p:cNvPr id="428" name="TextBox 427"/>
              <p:cNvSpPr txBox="1"/>
              <p:nvPr/>
            </p:nvSpPr>
            <p:spPr>
              <a:xfrm>
                <a:off x="1204634" y="1335763"/>
                <a:ext cx="1008233" cy="328504"/>
              </a:xfrm>
              <a:prstGeom prst="rect">
                <a:avLst/>
              </a:prstGeom>
              <a:noFill/>
            </p:spPr>
            <p:txBody>
              <a:bodyPr wrap="none">
                <a:spAutoFit/>
              </a:bodyPr>
              <a:lstStyle/>
              <a:p>
                <a:pPr>
                  <a:defRPr/>
                </a:pPr>
                <a:r>
                  <a:rPr lang="en-US" sz="1000" dirty="0">
                    <a:solidFill>
                      <a:schemeClr val="bg1"/>
                    </a:solidFill>
                  </a:rPr>
                  <a:t>IPSEC VPN (L3)</a:t>
                </a:r>
              </a:p>
            </p:txBody>
          </p:sp>
        </p:grpSp>
        <p:grpSp>
          <p:nvGrpSpPr>
            <p:cNvPr id="16395" name="Group 531"/>
            <p:cNvGrpSpPr>
              <a:grpSpLocks/>
            </p:cNvGrpSpPr>
            <p:nvPr/>
          </p:nvGrpSpPr>
          <p:grpSpPr bwMode="auto">
            <a:xfrm>
              <a:off x="457201" y="1085851"/>
              <a:ext cx="1687392" cy="246221"/>
              <a:chOff x="457200" y="1335762"/>
              <a:chExt cx="1686600" cy="328504"/>
            </a:xfrm>
          </p:grpSpPr>
          <p:cxnSp>
            <p:nvCxnSpPr>
              <p:cNvPr id="16470" name="Straight Connector 532"/>
              <p:cNvCxnSpPr>
                <a:cxnSpLocks noChangeShapeType="1"/>
              </p:cNvCxnSpPr>
              <p:nvPr/>
            </p:nvCxnSpPr>
            <p:spPr bwMode="auto">
              <a:xfrm>
                <a:off x="457200" y="1458872"/>
                <a:ext cx="762000" cy="0"/>
              </a:xfrm>
              <a:prstGeom prst="line">
                <a:avLst/>
              </a:prstGeom>
              <a:noFill/>
              <a:ln w="19050" algn="ctr">
                <a:solidFill>
                  <a:srgbClr val="0070C0"/>
                </a:solidFill>
                <a:prstDash val="sysDash"/>
                <a:round/>
                <a:headEnd/>
                <a:tailEnd/>
              </a:ln>
              <a:extLst>
                <a:ext uri="{909E8E84-426E-40DD-AFC4-6F175D3DCCD1}">
                  <a14:hiddenFill xmlns:a14="http://schemas.microsoft.com/office/drawing/2010/main">
                    <a:noFill/>
                  </a14:hiddenFill>
                </a:ext>
              </a:extLst>
            </p:spPr>
          </p:cxnSp>
          <p:sp>
            <p:nvSpPr>
              <p:cNvPr id="534" name="TextBox 533"/>
              <p:cNvSpPr txBox="1"/>
              <p:nvPr/>
            </p:nvSpPr>
            <p:spPr>
              <a:xfrm>
                <a:off x="1204560" y="1335762"/>
                <a:ext cx="939240" cy="328504"/>
              </a:xfrm>
              <a:prstGeom prst="rect">
                <a:avLst/>
              </a:prstGeom>
              <a:noFill/>
            </p:spPr>
            <p:txBody>
              <a:bodyPr wrap="none">
                <a:spAutoFit/>
              </a:bodyPr>
              <a:lstStyle/>
              <a:p>
                <a:pPr>
                  <a:defRPr/>
                </a:pPr>
                <a:r>
                  <a:rPr lang="en-US" sz="1000" dirty="0">
                    <a:solidFill>
                      <a:schemeClr val="bg1"/>
                    </a:solidFill>
                  </a:rPr>
                  <a:t>OpenVPN (L2)</a:t>
                </a:r>
              </a:p>
            </p:txBody>
          </p:sp>
        </p:grpSp>
      </p:grpSp>
      <p:pic>
        <p:nvPicPr>
          <p:cNvPr id="341" name="Picture 40"/>
          <p:cNvPicPr>
            <a:picLocks noChangeAspect="1" noChangeArrowheads="1"/>
          </p:cNvPicPr>
          <p:nvPr/>
        </p:nvPicPr>
        <p:blipFill>
          <a:blip r:embed="rId5"/>
          <a:srcRect/>
          <a:stretch>
            <a:fillRect/>
          </a:stretch>
        </p:blipFill>
        <p:spPr bwMode="auto">
          <a:xfrm>
            <a:off x="2925765" y="3631409"/>
            <a:ext cx="1773237" cy="979885"/>
          </a:xfrm>
          <a:prstGeom prst="rect">
            <a:avLst/>
          </a:prstGeom>
          <a:noFill/>
          <a:ln w="9525">
            <a:noFill/>
            <a:miter lim="800000"/>
            <a:headEnd/>
            <a:tailEnd/>
          </a:ln>
          <a:effectLst>
            <a:outerShdw blurRad="50800" dist="38100" dir="2700000" algn="tl" rotWithShape="0">
              <a:prstClr val="black">
                <a:alpha val="40000"/>
              </a:prstClr>
            </a:outerShdw>
          </a:effectLst>
        </p:spPr>
      </p:pic>
      <p:pic>
        <p:nvPicPr>
          <p:cNvPr id="147" name="Picture 40"/>
          <p:cNvPicPr>
            <a:picLocks noChangeAspect="1" noChangeArrowheads="1"/>
          </p:cNvPicPr>
          <p:nvPr/>
        </p:nvPicPr>
        <p:blipFill>
          <a:blip r:embed="rId5"/>
          <a:srcRect/>
          <a:stretch>
            <a:fillRect/>
          </a:stretch>
        </p:blipFill>
        <p:spPr bwMode="auto">
          <a:xfrm>
            <a:off x="152403" y="2457451"/>
            <a:ext cx="1771650" cy="979885"/>
          </a:xfrm>
          <a:prstGeom prst="rect">
            <a:avLst/>
          </a:prstGeom>
          <a:noFill/>
          <a:ln w="9525">
            <a:noFill/>
            <a:miter lim="800000"/>
            <a:headEnd/>
            <a:tailEnd/>
          </a:ln>
          <a:effectLst>
            <a:outerShdw blurRad="50800" dist="38100" dir="2700000" algn="tl" rotWithShape="0">
              <a:prstClr val="black">
                <a:alpha val="40000"/>
              </a:prstClr>
            </a:outerShdw>
          </a:effectLst>
        </p:spPr>
      </p:pic>
      <p:pic>
        <p:nvPicPr>
          <p:cNvPr id="160" name="Picture 39"/>
          <p:cNvPicPr>
            <a:picLocks noChangeAspect="1" noChangeArrowheads="1"/>
          </p:cNvPicPr>
          <p:nvPr/>
        </p:nvPicPr>
        <p:blipFill>
          <a:blip r:embed="rId6" cstate="print">
            <a:duotone>
              <a:schemeClr val="accent6">
                <a:shade val="45000"/>
                <a:satMod val="135000"/>
              </a:schemeClr>
              <a:prstClr val="white"/>
            </a:duotone>
          </a:blip>
          <a:srcRect/>
          <a:stretch>
            <a:fillRect/>
          </a:stretch>
        </p:blipFill>
        <p:spPr bwMode="auto">
          <a:xfrm>
            <a:off x="499609" y="2848304"/>
            <a:ext cx="1695086" cy="637359"/>
          </a:xfrm>
          <a:prstGeom prst="rect">
            <a:avLst/>
          </a:prstGeom>
          <a:noFill/>
          <a:ln w="9525">
            <a:noFill/>
            <a:miter lim="800000"/>
            <a:headEnd/>
            <a:tailEnd/>
          </a:ln>
          <a:effectLst>
            <a:outerShdw blurRad="50800" dist="38100" dir="2700000" algn="tl" rotWithShape="0">
              <a:prstClr val="black">
                <a:alpha val="40000"/>
              </a:prstClr>
            </a:outerShdw>
          </a:effectLst>
        </p:spPr>
      </p:pic>
      <p:cxnSp>
        <p:nvCxnSpPr>
          <p:cNvPr id="491" name="Straight Connector 490"/>
          <p:cNvCxnSpPr/>
          <p:nvPr/>
        </p:nvCxnSpPr>
        <p:spPr bwMode="auto">
          <a:xfrm rot="1800000">
            <a:off x="1800226" y="3520679"/>
            <a:ext cx="2133600" cy="0"/>
          </a:xfrm>
          <a:prstGeom prst="line">
            <a:avLst/>
          </a:prstGeom>
          <a:solidFill>
            <a:schemeClr val="accent1"/>
          </a:solidFill>
          <a:ln w="19050" cap="flat" cmpd="sng" algn="ctr">
            <a:solidFill>
              <a:srgbClr val="00CC00"/>
            </a:solidFill>
            <a:prstDash val="sysDash"/>
            <a:round/>
            <a:headEnd type="triangle" w="sm" len="med"/>
            <a:tailEnd type="triangle" w="sm" len="med"/>
          </a:ln>
          <a:effectLst>
            <a:outerShdw blurRad="12700" dist="3810" dir="2700000" algn="tl" rotWithShape="0">
              <a:prstClr val="black"/>
            </a:outerShdw>
          </a:effectLst>
        </p:spPr>
      </p:cxnSp>
      <p:pic>
        <p:nvPicPr>
          <p:cNvPr id="350" name="Picture 39"/>
          <p:cNvPicPr>
            <a:picLocks noChangeAspect="1" noChangeArrowheads="1"/>
          </p:cNvPicPr>
          <p:nvPr/>
        </p:nvPicPr>
        <p:blipFill>
          <a:blip r:embed="rId6" cstate="print">
            <a:duotone>
              <a:schemeClr val="accent6">
                <a:shade val="45000"/>
                <a:satMod val="135000"/>
              </a:schemeClr>
              <a:prstClr val="white"/>
            </a:duotone>
          </a:blip>
          <a:srcRect/>
          <a:stretch>
            <a:fillRect/>
          </a:stretch>
        </p:blipFill>
        <p:spPr bwMode="auto">
          <a:xfrm>
            <a:off x="3273447" y="4048822"/>
            <a:ext cx="1695086" cy="637359"/>
          </a:xfrm>
          <a:prstGeom prst="rect">
            <a:avLst/>
          </a:prstGeom>
          <a:noFill/>
          <a:ln w="9525">
            <a:noFill/>
            <a:miter lim="800000"/>
            <a:headEnd/>
            <a:tailEnd/>
          </a:ln>
          <a:effectLst>
            <a:outerShdw blurRad="50800" dist="38100" dir="2700000" algn="tl" rotWithShape="0">
              <a:prstClr val="black">
                <a:alpha val="40000"/>
              </a:prstClr>
            </a:outerShdw>
          </a:effectLst>
        </p:spPr>
      </p:pic>
      <p:cxnSp>
        <p:nvCxnSpPr>
          <p:cNvPr id="16405" name="Straight Connector 664"/>
          <p:cNvCxnSpPr>
            <a:cxnSpLocks noChangeShapeType="1"/>
          </p:cNvCxnSpPr>
          <p:nvPr/>
        </p:nvCxnSpPr>
        <p:spPr bwMode="auto">
          <a:xfrm flipV="1">
            <a:off x="6135577" y="1485869"/>
            <a:ext cx="664895" cy="285738"/>
          </a:xfrm>
          <a:prstGeom prst="line">
            <a:avLst/>
          </a:prstGeom>
          <a:noFill/>
          <a:ln w="9525" cap="sq" algn="ctr">
            <a:solidFill>
              <a:schemeClr val="tx1"/>
            </a:solidFill>
            <a:round/>
            <a:headEnd/>
            <a:tailEnd/>
          </a:ln>
          <a:extLst>
            <a:ext uri="{909E8E84-426E-40DD-AFC4-6F175D3DCCD1}">
              <a14:hiddenFill xmlns:a14="http://schemas.microsoft.com/office/drawing/2010/main">
                <a:noFill/>
              </a14:hiddenFill>
            </a:ext>
          </a:extLst>
        </p:spPr>
      </p:cxnSp>
      <p:sp>
        <p:nvSpPr>
          <p:cNvPr id="223" name="Can 222"/>
          <p:cNvSpPr/>
          <p:nvPr/>
        </p:nvSpPr>
        <p:spPr bwMode="auto">
          <a:xfrm rot="7200910">
            <a:off x="6330752" y="-50995"/>
            <a:ext cx="141684" cy="3541711"/>
          </a:xfrm>
          <a:prstGeom prst="can">
            <a:avLst>
              <a:gd name="adj" fmla="val 43857"/>
            </a:avLst>
          </a:prstGeom>
          <a:gradFill flip="none" rotWithShape="1">
            <a:gsLst>
              <a:gs pos="0">
                <a:schemeClr val="accent2">
                  <a:lumMod val="75000"/>
                </a:schemeClr>
              </a:gs>
              <a:gs pos="42000">
                <a:schemeClr val="accent2">
                  <a:lumMod val="20000"/>
                  <a:lumOff val="80000"/>
                </a:schemeClr>
              </a:gs>
              <a:gs pos="65000">
                <a:schemeClr val="accent2">
                  <a:lumMod val="60000"/>
                  <a:lumOff val="40000"/>
                </a:schemeClr>
              </a:gs>
              <a:gs pos="100000">
                <a:schemeClr val="accent2">
                  <a:lumMod val="60000"/>
                  <a:lumOff val="40000"/>
                </a:schemeClr>
              </a:gs>
            </a:gsLst>
            <a:lin ang="21594000" scaled="0"/>
            <a:tileRect/>
          </a:gradFill>
          <a:ln w="25400"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lIns="77204" tIns="38602" rIns="77204" bIns="38602"/>
          <a:lstStyle/>
          <a:p>
            <a:pPr defTabSz="862632">
              <a:defRPr/>
            </a:pPr>
            <a:endParaRPr lang="en-US" dirty="0">
              <a:latin typeface="Arial" pitchFamily="34" charset="0"/>
              <a:cs typeface="Arial" pitchFamily="34" charset="0"/>
            </a:endParaRPr>
          </a:p>
        </p:txBody>
      </p:sp>
      <p:pic>
        <p:nvPicPr>
          <p:cNvPr id="14379" name="Picture 43"/>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6265866" y="628653"/>
            <a:ext cx="1887537" cy="1237059"/>
          </a:xfrm>
          <a:prstGeom prst="rect">
            <a:avLst/>
          </a:prstGeom>
          <a:noFill/>
          <a:ln w="9525">
            <a:noFill/>
            <a:miter lim="800000"/>
            <a:headEnd/>
            <a:tailEnd/>
          </a:ln>
          <a:effectLst>
            <a:outerShdw blurRad="50800" dist="38100" dir="2700000" algn="tl" rotWithShape="0">
              <a:prstClr val="black">
                <a:alpha val="40000"/>
              </a:prstClr>
            </a:outerShdw>
          </a:effectLst>
        </p:spPr>
      </p:pic>
      <p:sp>
        <p:nvSpPr>
          <p:cNvPr id="200" name="TextBox 199"/>
          <p:cNvSpPr txBox="1"/>
          <p:nvPr/>
        </p:nvSpPr>
        <p:spPr bwMode="auto">
          <a:xfrm>
            <a:off x="6644254" y="754377"/>
            <a:ext cx="623993" cy="216457"/>
          </a:xfrm>
          <a:prstGeom prst="rect">
            <a:avLst/>
          </a:prstGeom>
          <a:noFill/>
          <a:effectLst>
            <a:outerShdw blurRad="12700" dist="12700" dir="2700000" algn="tl" rotWithShape="0">
              <a:schemeClr val="bg1"/>
            </a:outerShdw>
          </a:effectLst>
          <a:scene3d>
            <a:camera prst="isometricTopUp"/>
            <a:lightRig rig="threePt" dir="t"/>
          </a:scene3d>
        </p:spPr>
        <p:txBody>
          <a:bodyPr wrap="none" lIns="77204" tIns="38602" rIns="77204" bIns="38602">
            <a:spAutoFit/>
          </a:bodyPr>
          <a:lstStyle/>
          <a:p>
            <a:pPr>
              <a:defRPr/>
            </a:pPr>
            <a:r>
              <a:rPr lang="en-US" sz="900" dirty="0"/>
              <a:t>Database</a:t>
            </a:r>
          </a:p>
        </p:txBody>
      </p:sp>
      <p:sp>
        <p:nvSpPr>
          <p:cNvPr id="201" name="TextBox 200"/>
          <p:cNvSpPr txBox="1"/>
          <p:nvPr/>
        </p:nvSpPr>
        <p:spPr bwMode="auto">
          <a:xfrm>
            <a:off x="6877949" y="897365"/>
            <a:ext cx="694525" cy="216457"/>
          </a:xfrm>
          <a:prstGeom prst="rect">
            <a:avLst/>
          </a:prstGeom>
          <a:noFill/>
          <a:effectLst>
            <a:outerShdw blurRad="12700" dist="12700" dir="5400000" algn="ctr" rotWithShape="0">
              <a:schemeClr val="bg1"/>
            </a:outerShdw>
          </a:effectLst>
          <a:scene3d>
            <a:camera prst="isometricTopUp"/>
            <a:lightRig rig="threePt" dir="t"/>
          </a:scene3d>
        </p:spPr>
        <p:txBody>
          <a:bodyPr wrap="none" lIns="77204" tIns="38602" rIns="77204" bIns="38602">
            <a:spAutoFit/>
          </a:bodyPr>
          <a:lstStyle/>
          <a:p>
            <a:pPr>
              <a:defRPr/>
            </a:pPr>
            <a:r>
              <a:rPr lang="en-US" sz="900" dirty="0"/>
              <a:t>Application</a:t>
            </a:r>
          </a:p>
        </p:txBody>
      </p:sp>
      <p:sp>
        <p:nvSpPr>
          <p:cNvPr id="202" name="TextBox 201"/>
          <p:cNvSpPr txBox="1"/>
          <p:nvPr/>
        </p:nvSpPr>
        <p:spPr bwMode="auto">
          <a:xfrm>
            <a:off x="7274211" y="1087857"/>
            <a:ext cx="372322" cy="216457"/>
          </a:xfrm>
          <a:prstGeom prst="rect">
            <a:avLst/>
          </a:prstGeom>
          <a:noFill/>
          <a:effectLst>
            <a:outerShdw blurRad="12700" dist="12700" dir="5400000" algn="ctr" rotWithShape="0">
              <a:schemeClr val="bg1"/>
            </a:outerShdw>
          </a:effectLst>
          <a:scene3d>
            <a:camera prst="isometricTopUp"/>
            <a:lightRig rig="threePt" dir="t"/>
          </a:scene3d>
        </p:spPr>
        <p:txBody>
          <a:bodyPr wrap="none" lIns="77204" tIns="38602" rIns="77204" bIns="38602">
            <a:spAutoFit/>
          </a:bodyPr>
          <a:lstStyle/>
          <a:p>
            <a:pPr>
              <a:defRPr/>
            </a:pPr>
            <a:r>
              <a:rPr lang="en-US" sz="900" dirty="0"/>
              <a:t>Web</a:t>
            </a:r>
          </a:p>
        </p:txBody>
      </p:sp>
      <p:grpSp>
        <p:nvGrpSpPr>
          <p:cNvPr id="16411" name="Group 229"/>
          <p:cNvGrpSpPr>
            <a:grpSpLocks/>
          </p:cNvGrpSpPr>
          <p:nvPr/>
        </p:nvGrpSpPr>
        <p:grpSpPr bwMode="auto">
          <a:xfrm>
            <a:off x="7643275" y="1347760"/>
            <a:ext cx="1159414" cy="1005667"/>
            <a:chOff x="7643706" y="1797199"/>
            <a:chExt cx="1159131" cy="1340782"/>
          </a:xfrm>
        </p:grpSpPr>
        <p:grpSp>
          <p:nvGrpSpPr>
            <p:cNvPr id="16466" name="Group 650"/>
            <p:cNvGrpSpPr>
              <a:grpSpLocks/>
            </p:cNvGrpSpPr>
            <p:nvPr/>
          </p:nvGrpSpPr>
          <p:grpSpPr bwMode="auto">
            <a:xfrm>
              <a:off x="8040973" y="1797199"/>
              <a:ext cx="761864" cy="1163174"/>
              <a:chOff x="3865880" y="1447800"/>
              <a:chExt cx="762000" cy="1163320"/>
            </a:xfrm>
          </p:grpSpPr>
          <p:sp>
            <p:nvSpPr>
              <p:cNvPr id="233" name="Rectangle 232"/>
              <p:cNvSpPr/>
              <p:nvPr/>
            </p:nvSpPr>
            <p:spPr bwMode="auto">
              <a:xfrm>
                <a:off x="3865880" y="1849120"/>
                <a:ext cx="762000" cy="762000"/>
              </a:xfrm>
              <a:prstGeom prst="rect">
                <a:avLst/>
              </a:prstGeom>
              <a:solidFill>
                <a:srgbClr val="92D050"/>
              </a:solidFill>
              <a:ln w="9525" cap="flat" cmpd="sng" algn="ctr">
                <a:solidFill>
                  <a:schemeClr val="tx1"/>
                </a:solidFill>
                <a:prstDash val="solid"/>
                <a:round/>
                <a:headEnd type="none" w="med" len="med"/>
                <a:tailEnd type="none" w="med" len="med"/>
              </a:ln>
              <a:effectLst/>
              <a:scene3d>
                <a:camera prst="isometricTopUp"/>
                <a:lightRig rig="threePt" dir="t"/>
              </a:scene3d>
              <a:sp3d>
                <a:bevelT w="139700" prst="cross"/>
              </a:sp3d>
            </p:spPr>
            <p:txBody>
              <a:bodyPr/>
              <a:lstStyle/>
              <a:p>
                <a:pPr defTabSz="862632">
                  <a:defRPr/>
                </a:pPr>
                <a:endParaRPr lang="en-US" dirty="0"/>
              </a:p>
            </p:txBody>
          </p:sp>
          <p:pic>
            <p:nvPicPr>
              <p:cNvPr id="234" name="Picture 532"/>
              <p:cNvPicPr>
                <a:picLocks noChangeAspect="1" noChangeArrowheads="1"/>
              </p:cNvPicPr>
              <p:nvPr/>
            </p:nvPicPr>
            <p:blipFill>
              <a:blip r:embed="rId8"/>
              <a:srcRect/>
              <a:stretch>
                <a:fillRect/>
              </a:stretch>
            </p:blipFill>
            <p:spPr bwMode="auto">
              <a:xfrm>
                <a:off x="3892916" y="1447837"/>
                <a:ext cx="709566" cy="946193"/>
              </a:xfrm>
              <a:prstGeom prst="rect">
                <a:avLst/>
              </a:prstGeom>
              <a:noFill/>
              <a:ln w="9525">
                <a:noFill/>
                <a:miter lim="800000"/>
                <a:headEnd/>
                <a:tailEnd/>
              </a:ln>
              <a:effectLst>
                <a:outerShdw blurRad="50800" dist="38100" dir="2700000" algn="tl" rotWithShape="0">
                  <a:prstClr val="black">
                    <a:alpha val="40000"/>
                  </a:prstClr>
                </a:outerShdw>
              </a:effectLst>
            </p:spPr>
          </p:pic>
        </p:grpSp>
        <p:sp>
          <p:nvSpPr>
            <p:cNvPr id="232" name="TextBox 231"/>
            <p:cNvSpPr txBox="1"/>
            <p:nvPr/>
          </p:nvSpPr>
          <p:spPr bwMode="auto">
            <a:xfrm>
              <a:off x="7643706" y="2748162"/>
              <a:ext cx="962273" cy="389819"/>
            </a:xfrm>
            <a:prstGeom prst="rect">
              <a:avLst/>
            </a:prstGeom>
            <a:noFill/>
            <a:scene3d>
              <a:camera prst="isometricLeftDown">
                <a:rot lat="2100000" lon="2580000" rev="21480000"/>
              </a:camera>
              <a:lightRig rig="threePt" dir="t"/>
            </a:scene3d>
          </p:spPr>
          <p:txBody>
            <a:bodyPr wrap="none">
              <a:spAutoFit/>
            </a:bodyPr>
            <a:lstStyle/>
            <a:p>
              <a:pPr algn="ctr">
                <a:defRPr/>
              </a:pPr>
              <a:r>
                <a:rPr lang="en-US" sz="1300" dirty="0">
                  <a:solidFill>
                    <a:schemeClr val="tx2"/>
                  </a:solidFill>
                </a:rPr>
                <a:t>Datacenter</a:t>
              </a:r>
            </a:p>
          </p:txBody>
        </p:sp>
      </p:grpSp>
      <p:cxnSp>
        <p:nvCxnSpPr>
          <p:cNvPr id="16412" name="Straight Connector 234"/>
          <p:cNvCxnSpPr>
            <a:cxnSpLocks noChangeShapeType="1"/>
          </p:cNvCxnSpPr>
          <p:nvPr/>
        </p:nvCxnSpPr>
        <p:spPr bwMode="auto">
          <a:xfrm>
            <a:off x="3298882" y="2036619"/>
            <a:ext cx="2773462" cy="1200829"/>
          </a:xfrm>
          <a:prstGeom prst="line">
            <a:avLst/>
          </a:prstGeom>
          <a:noFill/>
          <a:ln w="9525" cap="sq" algn="ctr">
            <a:solidFill>
              <a:schemeClr val="tx1"/>
            </a:solidFill>
            <a:round/>
            <a:headEnd/>
            <a:tailEnd/>
          </a:ln>
          <a:extLst>
            <a:ext uri="{909E8E84-426E-40DD-AFC4-6F175D3DCCD1}">
              <a14:hiddenFill xmlns:a14="http://schemas.microsoft.com/office/drawing/2010/main">
                <a:noFill/>
              </a14:hiddenFill>
            </a:ext>
          </a:extLst>
        </p:spPr>
      </p:cxnSp>
      <p:grpSp>
        <p:nvGrpSpPr>
          <p:cNvPr id="16413" name="Group 142"/>
          <p:cNvGrpSpPr>
            <a:grpSpLocks/>
          </p:cNvGrpSpPr>
          <p:nvPr/>
        </p:nvGrpSpPr>
        <p:grpSpPr bwMode="auto">
          <a:xfrm>
            <a:off x="3756026" y="2213373"/>
            <a:ext cx="1630364" cy="715565"/>
            <a:chOff x="-914641" y="1294687"/>
            <a:chExt cx="1630270" cy="954124"/>
          </a:xfrm>
        </p:grpSpPr>
        <p:pic>
          <p:nvPicPr>
            <p:cNvPr id="103" name="Picture 29"/>
            <p:cNvPicPr>
              <a:picLocks noChangeAspect="1" noChangeArrowheads="1"/>
            </p:cNvPicPr>
            <p:nvPr/>
          </p:nvPicPr>
          <p:blipFill>
            <a:blip r:embed="rId9"/>
            <a:srcRect/>
            <a:stretch>
              <a:fillRect/>
            </a:stretch>
          </p:blipFill>
          <p:spPr bwMode="auto">
            <a:xfrm>
              <a:off x="-914641" y="1294687"/>
              <a:ext cx="1630270" cy="954124"/>
            </a:xfrm>
            <a:prstGeom prst="rect">
              <a:avLst/>
            </a:prstGeom>
            <a:noFill/>
            <a:ln w="9525">
              <a:noFill/>
              <a:miter lim="800000"/>
              <a:headEnd/>
              <a:tailEnd/>
            </a:ln>
            <a:effectLst>
              <a:outerShdw blurRad="50800" dist="38100" dir="2700000" algn="tl" rotWithShape="0">
                <a:prstClr val="black">
                  <a:alpha val="40000"/>
                </a:prstClr>
              </a:outerShdw>
            </a:effectLst>
          </p:spPr>
        </p:pic>
        <p:sp>
          <p:nvSpPr>
            <p:cNvPr id="14356" name="TextBox 103"/>
            <p:cNvSpPr txBox="1">
              <a:spLocks noChangeArrowheads="1"/>
            </p:cNvSpPr>
            <p:nvPr/>
          </p:nvSpPr>
          <p:spPr bwMode="auto">
            <a:xfrm>
              <a:off x="-640019" y="1618550"/>
              <a:ext cx="893142" cy="389866"/>
            </a:xfrm>
            <a:prstGeom prst="rect">
              <a:avLst/>
            </a:prstGeom>
            <a:noFill/>
            <a:ln w="9525">
              <a:noFill/>
              <a:miter lim="800000"/>
              <a:headEnd/>
              <a:tailEnd/>
            </a:ln>
          </p:spPr>
          <p:txBody>
            <a:bodyPr wrap="none">
              <a:spAutoFit/>
            </a:bodyPr>
            <a:lstStyle/>
            <a:p>
              <a:pPr>
                <a:defRPr/>
              </a:pPr>
              <a:r>
                <a:rPr lang="en-US" sz="1300" b="1" dirty="0">
                  <a:solidFill>
                    <a:schemeClr val="bg1"/>
                  </a:solidFill>
                  <a:effectLst>
                    <a:outerShdw blurRad="38100" dist="38100" dir="2700000" algn="tl">
                      <a:srgbClr val="000000">
                        <a:alpha val="43137"/>
                      </a:srgbClr>
                    </a:outerShdw>
                  </a:effectLst>
                </a:rPr>
                <a:t>INTERNET</a:t>
              </a:r>
            </a:p>
          </p:txBody>
        </p:sp>
      </p:grpSp>
      <p:cxnSp>
        <p:nvCxnSpPr>
          <p:cNvPr id="16414" name="Straight Connector 148"/>
          <p:cNvCxnSpPr>
            <a:cxnSpLocks noChangeShapeType="1"/>
          </p:cNvCxnSpPr>
          <p:nvPr/>
        </p:nvCxnSpPr>
        <p:spPr bwMode="auto">
          <a:xfrm flipV="1">
            <a:off x="1769717" y="2650567"/>
            <a:ext cx="461073" cy="200807"/>
          </a:xfrm>
          <a:prstGeom prst="line">
            <a:avLst/>
          </a:prstGeom>
          <a:noFill/>
          <a:ln w="9525" algn="ctr">
            <a:solidFill>
              <a:schemeClr val="tx1"/>
            </a:solidFill>
            <a:bevel/>
            <a:headEnd/>
            <a:tailEnd/>
          </a:ln>
          <a:extLst>
            <a:ext uri="{909E8E84-426E-40DD-AFC4-6F175D3DCCD1}">
              <a14:hiddenFill xmlns:a14="http://schemas.microsoft.com/office/drawing/2010/main">
                <a:noFill/>
              </a14:hiddenFill>
            </a:ext>
          </a:extLst>
        </p:spPr>
      </p:cxnSp>
      <p:cxnSp>
        <p:nvCxnSpPr>
          <p:cNvPr id="16415" name="Straight Connector 149"/>
          <p:cNvCxnSpPr>
            <a:cxnSpLocks noChangeShapeType="1"/>
          </p:cNvCxnSpPr>
          <p:nvPr/>
        </p:nvCxnSpPr>
        <p:spPr bwMode="auto">
          <a:xfrm>
            <a:off x="995605" y="2514531"/>
            <a:ext cx="417644" cy="179763"/>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16416" name="Straight Connector 151"/>
          <p:cNvCxnSpPr>
            <a:cxnSpLocks noChangeShapeType="1"/>
          </p:cNvCxnSpPr>
          <p:nvPr/>
        </p:nvCxnSpPr>
        <p:spPr bwMode="auto">
          <a:xfrm flipV="1">
            <a:off x="1410918" y="2448032"/>
            <a:ext cx="568175" cy="247454"/>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16417" name="Straight Connector 664"/>
          <p:cNvCxnSpPr>
            <a:cxnSpLocks noChangeShapeType="1"/>
          </p:cNvCxnSpPr>
          <p:nvPr/>
        </p:nvCxnSpPr>
        <p:spPr bwMode="auto">
          <a:xfrm flipV="1">
            <a:off x="1980546" y="2036361"/>
            <a:ext cx="1314526" cy="564918"/>
          </a:xfrm>
          <a:prstGeom prst="line">
            <a:avLst/>
          </a:prstGeom>
          <a:noFill/>
          <a:ln w="9525" cap="sq" algn="ctr">
            <a:solidFill>
              <a:schemeClr val="tx1"/>
            </a:solidFill>
            <a:round/>
            <a:headEnd/>
            <a:tailEnd/>
          </a:ln>
          <a:extLst>
            <a:ext uri="{909E8E84-426E-40DD-AFC4-6F175D3DCCD1}">
              <a14:hiddenFill xmlns:a14="http://schemas.microsoft.com/office/drawing/2010/main">
                <a:noFill/>
              </a14:hiddenFill>
            </a:ext>
          </a:extLst>
        </p:spPr>
      </p:cxnSp>
      <p:sp>
        <p:nvSpPr>
          <p:cNvPr id="154" name="Can 153"/>
          <p:cNvSpPr/>
          <p:nvPr/>
        </p:nvSpPr>
        <p:spPr bwMode="auto">
          <a:xfrm rot="7200910">
            <a:off x="2114948" y="1472804"/>
            <a:ext cx="88106" cy="2228850"/>
          </a:xfrm>
          <a:prstGeom prst="can">
            <a:avLst>
              <a:gd name="adj" fmla="val 43857"/>
            </a:avLst>
          </a:prstGeom>
          <a:gradFill flip="none" rotWithShape="1">
            <a:gsLst>
              <a:gs pos="0">
                <a:schemeClr val="accent2">
                  <a:lumMod val="75000"/>
                </a:schemeClr>
              </a:gs>
              <a:gs pos="42000">
                <a:schemeClr val="accent2">
                  <a:lumMod val="20000"/>
                  <a:lumOff val="80000"/>
                </a:schemeClr>
              </a:gs>
              <a:gs pos="65000">
                <a:schemeClr val="accent2">
                  <a:lumMod val="60000"/>
                  <a:lumOff val="40000"/>
                </a:schemeClr>
              </a:gs>
              <a:gs pos="100000">
                <a:schemeClr val="accent2">
                  <a:lumMod val="60000"/>
                  <a:lumOff val="40000"/>
                </a:schemeClr>
              </a:gs>
            </a:gsLst>
            <a:lin ang="21594000" scaled="0"/>
            <a:tileRect/>
          </a:gradFill>
          <a:ln w="25400"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lIns="77204" tIns="38602" rIns="77204" bIns="38602"/>
          <a:lstStyle/>
          <a:p>
            <a:pPr defTabSz="862632">
              <a:defRPr/>
            </a:pPr>
            <a:endParaRPr lang="en-US" sz="700" dirty="0"/>
          </a:p>
        </p:txBody>
      </p:sp>
      <p:pic>
        <p:nvPicPr>
          <p:cNvPr id="155" name="Picture 24"/>
          <p:cNvPicPr>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1849440" y="2395538"/>
            <a:ext cx="322263" cy="301228"/>
          </a:xfrm>
          <a:prstGeom prst="rect">
            <a:avLst/>
          </a:prstGeom>
          <a:noFill/>
          <a:ln w="9525">
            <a:noFill/>
            <a:miter lim="800000"/>
            <a:headEnd/>
            <a:tailEnd/>
          </a:ln>
          <a:effectLst>
            <a:outerShdw blurRad="50800" dist="38100" dir="2700000" algn="tl" rotWithShape="0">
              <a:prstClr val="black">
                <a:alpha val="40000"/>
              </a:prstClr>
            </a:outerShdw>
          </a:effectLst>
        </p:spPr>
      </p:pic>
      <p:pic>
        <p:nvPicPr>
          <p:cNvPr id="159" name="Picture 27"/>
          <p:cNvPicPr>
            <a:picLocks noChangeAspect="1" noChangeArrowheads="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2203452" y="2320529"/>
            <a:ext cx="404813" cy="186928"/>
          </a:xfrm>
          <a:prstGeom prst="rect">
            <a:avLst/>
          </a:prstGeom>
          <a:noFill/>
          <a:ln w="9525">
            <a:noFill/>
            <a:miter lim="800000"/>
            <a:headEnd/>
            <a:tailEnd/>
          </a:ln>
          <a:effectLst>
            <a:outerShdw blurRad="50800" dist="38100" dir="2700000" algn="tl" rotWithShape="0">
              <a:prstClr val="black">
                <a:alpha val="40000"/>
              </a:prstClr>
            </a:outerShdw>
          </a:effectLst>
        </p:spPr>
      </p:pic>
      <p:sp>
        <p:nvSpPr>
          <p:cNvPr id="161" name="Oval 160"/>
          <p:cNvSpPr/>
          <p:nvPr/>
        </p:nvSpPr>
        <p:spPr bwMode="auto">
          <a:xfrm>
            <a:off x="403729" y="2129251"/>
            <a:ext cx="815005" cy="611194"/>
          </a:xfrm>
          <a:prstGeom prst="ellipse">
            <a:avLst/>
          </a:prstGeom>
          <a:solidFill>
            <a:schemeClr val="accent3">
              <a:lumMod val="75000"/>
            </a:schemeClr>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a:scene3d>
            <a:camera prst="isometricTopUp"/>
            <a:lightRig rig="threePt" dir="t"/>
          </a:scene3d>
          <a:sp3d>
            <a:bevelT prst="relaxedInset"/>
          </a:sp3d>
        </p:spPr>
        <p:txBody>
          <a:bodyPr lIns="77204" tIns="38602" rIns="77204" bIns="38602"/>
          <a:lstStyle/>
          <a:p>
            <a:pPr defTabSz="862632">
              <a:defRPr/>
            </a:pPr>
            <a:endParaRPr lang="en-US" sz="700" dirty="0"/>
          </a:p>
        </p:txBody>
      </p:sp>
      <p:sp>
        <p:nvSpPr>
          <p:cNvPr id="162" name="TextBox 161"/>
          <p:cNvSpPr txBox="1"/>
          <p:nvPr/>
        </p:nvSpPr>
        <p:spPr bwMode="auto">
          <a:xfrm>
            <a:off x="355786" y="2436900"/>
            <a:ext cx="385146" cy="185680"/>
          </a:xfrm>
          <a:prstGeom prst="rect">
            <a:avLst/>
          </a:prstGeom>
          <a:noFill/>
          <a:scene3d>
            <a:camera prst="isometricLeftDown">
              <a:rot lat="2100000" lon="2580000" rev="0"/>
            </a:camera>
            <a:lightRig rig="threePt" dir="t"/>
          </a:scene3d>
        </p:spPr>
        <p:txBody>
          <a:bodyPr wrap="none" lIns="77204" tIns="38602" rIns="77204" bIns="38602">
            <a:spAutoFit/>
          </a:bodyPr>
          <a:lstStyle/>
          <a:p>
            <a:pPr>
              <a:defRPr/>
            </a:pPr>
            <a:r>
              <a:rPr lang="en-US" sz="700" b="1" dirty="0">
                <a:solidFill>
                  <a:schemeClr val="bg1"/>
                </a:solidFill>
                <a:effectLst>
                  <a:outerShdw blurRad="38100" dist="38100" dir="2700000" algn="tl">
                    <a:srgbClr val="000000">
                      <a:alpha val="43137"/>
                    </a:srgbClr>
                  </a:outerShdw>
                </a:effectLst>
              </a:rPr>
              <a:t>Public</a:t>
            </a:r>
          </a:p>
        </p:txBody>
      </p:sp>
      <p:sp>
        <p:nvSpPr>
          <p:cNvPr id="171" name="TextBox 170"/>
          <p:cNvSpPr txBox="1"/>
          <p:nvPr/>
        </p:nvSpPr>
        <p:spPr bwMode="auto">
          <a:xfrm>
            <a:off x="2514687" y="2432066"/>
            <a:ext cx="622390" cy="293402"/>
          </a:xfrm>
          <a:prstGeom prst="rect">
            <a:avLst/>
          </a:prstGeom>
          <a:noFill/>
          <a:scene3d>
            <a:camera prst="isometricLeftDown">
              <a:rot lat="2100000" lon="2580000" rev="21480000"/>
            </a:camera>
            <a:lightRig rig="threePt" dir="t"/>
          </a:scene3d>
        </p:spPr>
        <p:txBody>
          <a:bodyPr wrap="none" lIns="77204" tIns="38602" rIns="77204" bIns="38602">
            <a:spAutoFit/>
          </a:bodyPr>
          <a:lstStyle/>
          <a:p>
            <a:pPr algn="ctr">
              <a:defRPr/>
            </a:pPr>
            <a:r>
              <a:rPr lang="en-US" sz="700" dirty="0">
                <a:solidFill>
                  <a:schemeClr val="tx2"/>
                </a:solidFill>
              </a:rPr>
              <a:t>VPC Internet</a:t>
            </a:r>
            <a:br>
              <a:rPr lang="en-US" sz="700" dirty="0">
                <a:solidFill>
                  <a:schemeClr val="tx2"/>
                </a:solidFill>
              </a:rPr>
            </a:br>
            <a:r>
              <a:rPr lang="en-US" sz="700" dirty="0">
                <a:solidFill>
                  <a:schemeClr val="tx2"/>
                </a:solidFill>
              </a:rPr>
              <a:t>Gateway</a:t>
            </a:r>
          </a:p>
        </p:txBody>
      </p:sp>
      <p:cxnSp>
        <p:nvCxnSpPr>
          <p:cNvPr id="16424" name="Straight Connector 150"/>
          <p:cNvCxnSpPr>
            <a:cxnSpLocks noChangeShapeType="1"/>
          </p:cNvCxnSpPr>
          <p:nvPr/>
        </p:nvCxnSpPr>
        <p:spPr bwMode="auto">
          <a:xfrm>
            <a:off x="1774797" y="2851032"/>
            <a:ext cx="432298" cy="186070"/>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sp>
        <p:nvSpPr>
          <p:cNvPr id="165" name="Oval 164"/>
          <p:cNvSpPr/>
          <p:nvPr/>
        </p:nvSpPr>
        <p:spPr bwMode="auto">
          <a:xfrm>
            <a:off x="2064220" y="2842589"/>
            <a:ext cx="815005" cy="611194"/>
          </a:xfrm>
          <a:prstGeom prst="ellipse">
            <a:avLst/>
          </a:prstGeom>
          <a:solidFill>
            <a:schemeClr val="accent3">
              <a:lumMod val="75000"/>
            </a:schemeClr>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a:scene3d>
            <a:camera prst="isometricTopUp"/>
            <a:lightRig rig="threePt" dir="t"/>
          </a:scene3d>
          <a:sp3d>
            <a:bevelT prst="relaxedInset"/>
          </a:sp3d>
        </p:spPr>
        <p:txBody>
          <a:bodyPr lIns="77204" tIns="38602" rIns="77204" bIns="38602"/>
          <a:lstStyle/>
          <a:p>
            <a:pPr defTabSz="862632">
              <a:defRPr/>
            </a:pPr>
            <a:endParaRPr lang="en-US" sz="700" dirty="0"/>
          </a:p>
        </p:txBody>
      </p:sp>
      <p:sp>
        <p:nvSpPr>
          <p:cNvPr id="166" name="TextBox 165"/>
          <p:cNvSpPr txBox="1"/>
          <p:nvPr/>
        </p:nvSpPr>
        <p:spPr bwMode="auto">
          <a:xfrm>
            <a:off x="2016275" y="3145790"/>
            <a:ext cx="417206" cy="185680"/>
          </a:xfrm>
          <a:prstGeom prst="rect">
            <a:avLst/>
          </a:prstGeom>
          <a:noFill/>
          <a:scene3d>
            <a:camera prst="isometricLeftDown">
              <a:rot lat="2100000" lon="2580000" rev="0"/>
            </a:camera>
            <a:lightRig rig="threePt" dir="t"/>
          </a:scene3d>
        </p:spPr>
        <p:txBody>
          <a:bodyPr wrap="none" lIns="77204" tIns="38602" rIns="77204" bIns="38602">
            <a:spAutoFit/>
          </a:bodyPr>
          <a:lstStyle/>
          <a:p>
            <a:pPr>
              <a:defRPr/>
            </a:pPr>
            <a:r>
              <a:rPr lang="en-US" sz="700" b="1" dirty="0">
                <a:solidFill>
                  <a:schemeClr val="bg1"/>
                </a:solidFill>
                <a:effectLst>
                  <a:outerShdw blurRad="38100" dist="38100" dir="2700000" algn="tl">
                    <a:srgbClr val="000000">
                      <a:alpha val="43137"/>
                    </a:srgbClr>
                  </a:outerShdw>
                </a:effectLst>
              </a:rPr>
              <a:t>Private</a:t>
            </a:r>
          </a:p>
        </p:txBody>
      </p:sp>
      <p:grpSp>
        <p:nvGrpSpPr>
          <p:cNvPr id="8" name="Group 140"/>
          <p:cNvGrpSpPr/>
          <p:nvPr/>
        </p:nvGrpSpPr>
        <p:grpSpPr bwMode="auto">
          <a:xfrm>
            <a:off x="2158074" y="2772332"/>
            <a:ext cx="625835" cy="530733"/>
            <a:chOff x="1374472" y="2590800"/>
            <a:chExt cx="994727" cy="1124865"/>
          </a:xfrm>
          <a:effectLst>
            <a:outerShdw blurRad="50800" dist="38100" dir="2700000" algn="tl" rotWithShape="0">
              <a:prstClr val="black">
                <a:alpha val="40000"/>
              </a:prstClr>
            </a:outerShdw>
          </a:effectLst>
        </p:grpSpPr>
        <p:pic>
          <p:nvPicPr>
            <p:cNvPr id="297" name="Picture 69"/>
            <p:cNvPicPr>
              <a:picLocks noChangeAspect="1" noChangeArrowheads="1"/>
            </p:cNvPicPr>
            <p:nvPr/>
          </p:nvPicPr>
          <p:blipFill>
            <a:blip r:embed="rId12" cstate="screen">
              <a:extLst>
                <a:ext uri="{28A0092B-C50C-407E-A947-70E740481C1C}">
                  <a14:useLocalDpi xmlns:a14="http://schemas.microsoft.com/office/drawing/2010/main"/>
                </a:ext>
              </a:extLst>
            </a:blip>
            <a:srcRect/>
            <a:stretch>
              <a:fillRect/>
            </a:stretch>
          </p:blipFill>
          <p:spPr bwMode="auto">
            <a:xfrm>
              <a:off x="1374472" y="3021599"/>
              <a:ext cx="994727" cy="694066"/>
            </a:xfrm>
            <a:prstGeom prst="rect">
              <a:avLst/>
            </a:prstGeom>
            <a:noFill/>
            <a:ln w="9525">
              <a:noFill/>
              <a:miter lim="800000"/>
              <a:headEnd/>
              <a:tailEnd/>
            </a:ln>
            <a:effectLst/>
          </p:spPr>
        </p:pic>
        <p:pic>
          <p:nvPicPr>
            <p:cNvPr id="298" name="Picture 69"/>
            <p:cNvPicPr>
              <a:picLocks noChangeAspect="1" noChangeArrowheads="1"/>
            </p:cNvPicPr>
            <p:nvPr/>
          </p:nvPicPr>
          <p:blipFill>
            <a:blip r:embed="rId12" cstate="screen">
              <a:extLst>
                <a:ext uri="{28A0092B-C50C-407E-A947-70E740481C1C}">
                  <a14:useLocalDpi xmlns:a14="http://schemas.microsoft.com/office/drawing/2010/main"/>
                </a:ext>
              </a:extLst>
            </a:blip>
            <a:srcRect/>
            <a:stretch>
              <a:fillRect/>
            </a:stretch>
          </p:blipFill>
          <p:spPr bwMode="auto">
            <a:xfrm>
              <a:off x="1374472" y="2878000"/>
              <a:ext cx="994727" cy="694066"/>
            </a:xfrm>
            <a:prstGeom prst="rect">
              <a:avLst/>
            </a:prstGeom>
            <a:noFill/>
            <a:ln w="9525">
              <a:noFill/>
              <a:miter lim="800000"/>
              <a:headEnd/>
              <a:tailEnd/>
            </a:ln>
            <a:effectLst/>
          </p:spPr>
        </p:pic>
        <p:pic>
          <p:nvPicPr>
            <p:cNvPr id="299" name="Picture 69"/>
            <p:cNvPicPr>
              <a:picLocks noChangeAspect="1" noChangeArrowheads="1"/>
            </p:cNvPicPr>
            <p:nvPr/>
          </p:nvPicPr>
          <p:blipFill>
            <a:blip r:embed="rId12" cstate="screen">
              <a:extLst>
                <a:ext uri="{28A0092B-C50C-407E-A947-70E740481C1C}">
                  <a14:useLocalDpi xmlns:a14="http://schemas.microsoft.com/office/drawing/2010/main"/>
                </a:ext>
              </a:extLst>
            </a:blip>
            <a:srcRect/>
            <a:stretch>
              <a:fillRect/>
            </a:stretch>
          </p:blipFill>
          <p:spPr bwMode="auto">
            <a:xfrm>
              <a:off x="1374472" y="2734400"/>
              <a:ext cx="994727" cy="694066"/>
            </a:xfrm>
            <a:prstGeom prst="rect">
              <a:avLst/>
            </a:prstGeom>
            <a:noFill/>
            <a:ln w="9525">
              <a:noFill/>
              <a:miter lim="800000"/>
              <a:headEnd/>
              <a:tailEnd/>
            </a:ln>
            <a:effectLst/>
          </p:spPr>
        </p:pic>
        <p:pic>
          <p:nvPicPr>
            <p:cNvPr id="300" name="Picture 69"/>
            <p:cNvPicPr>
              <a:picLocks noChangeAspect="1" noChangeArrowheads="1"/>
            </p:cNvPicPr>
            <p:nvPr/>
          </p:nvPicPr>
          <p:blipFill>
            <a:blip r:embed="rId12" cstate="screen">
              <a:extLst>
                <a:ext uri="{28A0092B-C50C-407E-A947-70E740481C1C}">
                  <a14:useLocalDpi xmlns:a14="http://schemas.microsoft.com/office/drawing/2010/main"/>
                </a:ext>
              </a:extLst>
            </a:blip>
            <a:srcRect/>
            <a:stretch>
              <a:fillRect/>
            </a:stretch>
          </p:blipFill>
          <p:spPr bwMode="auto">
            <a:xfrm>
              <a:off x="1374472" y="2590800"/>
              <a:ext cx="994727" cy="694066"/>
            </a:xfrm>
            <a:prstGeom prst="rect">
              <a:avLst/>
            </a:prstGeom>
            <a:noFill/>
            <a:ln w="9525">
              <a:noFill/>
              <a:miter lim="800000"/>
              <a:headEnd/>
              <a:tailEnd/>
            </a:ln>
            <a:effectLst/>
          </p:spPr>
        </p:pic>
      </p:grpSp>
      <p:pic>
        <p:nvPicPr>
          <p:cNvPr id="216" name="Picture 3"/>
          <p:cNvPicPr>
            <a:picLocks noChangeAspect="1" noChangeArrowheads="1"/>
          </p:cNvPicPr>
          <p:nvPr/>
        </p:nvPicPr>
        <p:blipFill>
          <a:blip r:embed="rId13"/>
          <a:srcRect/>
          <a:stretch>
            <a:fillRect/>
          </a:stretch>
        </p:blipFill>
        <p:spPr bwMode="auto">
          <a:xfrm>
            <a:off x="600078" y="2320529"/>
            <a:ext cx="422275" cy="228600"/>
          </a:xfrm>
          <a:prstGeom prst="rect">
            <a:avLst/>
          </a:prstGeom>
          <a:noFill/>
          <a:ln w="9525">
            <a:noFill/>
            <a:miter lim="800000"/>
            <a:headEnd/>
            <a:tailEnd/>
          </a:ln>
          <a:effectLst>
            <a:outerShdw blurRad="50800" dist="38100" dir="8100000" algn="tr" rotWithShape="0">
              <a:prstClr val="black">
                <a:alpha val="40000"/>
              </a:prstClr>
            </a:outerShdw>
          </a:effectLst>
        </p:spPr>
      </p:pic>
      <p:cxnSp>
        <p:nvCxnSpPr>
          <p:cNvPr id="16430" name="Straight Connector 341"/>
          <p:cNvCxnSpPr>
            <a:cxnSpLocks noChangeShapeType="1"/>
          </p:cNvCxnSpPr>
          <p:nvPr/>
        </p:nvCxnSpPr>
        <p:spPr bwMode="auto">
          <a:xfrm flipV="1">
            <a:off x="4519928" y="3851081"/>
            <a:ext cx="484701" cy="211100"/>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16431" name="Straight Connector 343"/>
          <p:cNvCxnSpPr>
            <a:cxnSpLocks noChangeShapeType="1"/>
          </p:cNvCxnSpPr>
          <p:nvPr/>
        </p:nvCxnSpPr>
        <p:spPr bwMode="auto">
          <a:xfrm>
            <a:off x="4519926" y="4059455"/>
            <a:ext cx="430524" cy="185306"/>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16432" name="Straight Connector 344"/>
          <p:cNvCxnSpPr>
            <a:cxnSpLocks noChangeShapeType="1"/>
          </p:cNvCxnSpPr>
          <p:nvPr/>
        </p:nvCxnSpPr>
        <p:spPr bwMode="auto">
          <a:xfrm rot="18000000">
            <a:off x="4242201" y="3607704"/>
            <a:ext cx="438484" cy="335590"/>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16433" name="Straight Connector 664"/>
          <p:cNvCxnSpPr>
            <a:cxnSpLocks noChangeShapeType="1"/>
          </p:cNvCxnSpPr>
          <p:nvPr/>
        </p:nvCxnSpPr>
        <p:spPr bwMode="auto">
          <a:xfrm flipV="1">
            <a:off x="4754385" y="3236876"/>
            <a:ext cx="1314526" cy="564918"/>
          </a:xfrm>
          <a:prstGeom prst="line">
            <a:avLst/>
          </a:prstGeom>
          <a:noFill/>
          <a:ln w="9525" cap="sq" algn="ctr">
            <a:solidFill>
              <a:schemeClr val="tx1"/>
            </a:solidFill>
            <a:round/>
            <a:headEnd/>
            <a:tailEnd/>
          </a:ln>
          <a:extLst>
            <a:ext uri="{909E8E84-426E-40DD-AFC4-6F175D3DCCD1}">
              <a14:hiddenFill xmlns:a14="http://schemas.microsoft.com/office/drawing/2010/main">
                <a:noFill/>
              </a14:hiddenFill>
            </a:ext>
          </a:extLst>
        </p:spPr>
      </p:cxnSp>
      <p:sp>
        <p:nvSpPr>
          <p:cNvPr id="347" name="Can 346"/>
          <p:cNvSpPr/>
          <p:nvPr/>
        </p:nvSpPr>
        <p:spPr bwMode="auto">
          <a:xfrm rot="7200910">
            <a:off x="4888508" y="2674344"/>
            <a:ext cx="89298" cy="2227264"/>
          </a:xfrm>
          <a:prstGeom prst="can">
            <a:avLst>
              <a:gd name="adj" fmla="val 43857"/>
            </a:avLst>
          </a:prstGeom>
          <a:gradFill flip="none" rotWithShape="1">
            <a:gsLst>
              <a:gs pos="0">
                <a:schemeClr val="accent2">
                  <a:lumMod val="75000"/>
                </a:schemeClr>
              </a:gs>
              <a:gs pos="42000">
                <a:schemeClr val="accent2">
                  <a:lumMod val="20000"/>
                  <a:lumOff val="80000"/>
                </a:schemeClr>
              </a:gs>
              <a:gs pos="65000">
                <a:schemeClr val="accent2">
                  <a:lumMod val="60000"/>
                  <a:lumOff val="40000"/>
                </a:schemeClr>
              </a:gs>
              <a:gs pos="100000">
                <a:schemeClr val="accent2">
                  <a:lumMod val="60000"/>
                  <a:lumOff val="40000"/>
                </a:schemeClr>
              </a:gs>
            </a:gsLst>
            <a:lin ang="21594000" scaled="0"/>
            <a:tileRect/>
          </a:gradFill>
          <a:ln w="25400"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lIns="77204" tIns="38602" rIns="77204" bIns="38602"/>
          <a:lstStyle/>
          <a:p>
            <a:pPr defTabSz="862632">
              <a:defRPr/>
            </a:pPr>
            <a:endParaRPr lang="en-US" sz="700" dirty="0"/>
          </a:p>
        </p:txBody>
      </p:sp>
      <p:pic>
        <p:nvPicPr>
          <p:cNvPr id="348" name="Picture 24"/>
          <p:cNvPicPr>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4624391" y="3595688"/>
            <a:ext cx="320675" cy="301228"/>
          </a:xfrm>
          <a:prstGeom prst="rect">
            <a:avLst/>
          </a:prstGeom>
          <a:noFill/>
          <a:ln w="9525">
            <a:noFill/>
            <a:miter lim="800000"/>
            <a:headEnd/>
            <a:tailEnd/>
          </a:ln>
          <a:effectLst>
            <a:outerShdw blurRad="50800" dist="38100" dir="2700000" algn="tl" rotWithShape="0">
              <a:prstClr val="black">
                <a:alpha val="40000"/>
              </a:prstClr>
            </a:outerShdw>
          </a:effectLst>
        </p:spPr>
      </p:pic>
      <p:pic>
        <p:nvPicPr>
          <p:cNvPr id="349" name="Picture 27"/>
          <p:cNvPicPr>
            <a:picLocks noChangeAspect="1" noChangeArrowheads="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4976813" y="3520681"/>
            <a:ext cx="406400" cy="188119"/>
          </a:xfrm>
          <a:prstGeom prst="rect">
            <a:avLst/>
          </a:prstGeom>
          <a:noFill/>
          <a:ln w="9525">
            <a:noFill/>
            <a:miter lim="800000"/>
            <a:headEnd/>
            <a:tailEnd/>
          </a:ln>
          <a:effectLst>
            <a:outerShdw blurRad="50800" dist="38100" dir="2700000" algn="tl" rotWithShape="0">
              <a:prstClr val="black">
                <a:alpha val="40000"/>
              </a:prstClr>
            </a:outerShdw>
          </a:effectLst>
        </p:spPr>
      </p:pic>
      <p:sp>
        <p:nvSpPr>
          <p:cNvPr id="355" name="TextBox 354"/>
          <p:cNvSpPr txBox="1"/>
          <p:nvPr/>
        </p:nvSpPr>
        <p:spPr bwMode="auto">
          <a:xfrm>
            <a:off x="4495722" y="3365721"/>
            <a:ext cx="622390" cy="293402"/>
          </a:xfrm>
          <a:prstGeom prst="rect">
            <a:avLst/>
          </a:prstGeom>
          <a:noFill/>
          <a:scene3d>
            <a:camera prst="isometricLeftDown">
              <a:rot lat="2100000" lon="2580000" rev="21480000"/>
            </a:camera>
            <a:lightRig rig="threePt" dir="t"/>
          </a:scene3d>
        </p:spPr>
        <p:txBody>
          <a:bodyPr wrap="none" lIns="77204" tIns="38602" rIns="77204" bIns="38602">
            <a:spAutoFit/>
          </a:bodyPr>
          <a:lstStyle/>
          <a:p>
            <a:pPr algn="ctr">
              <a:defRPr/>
            </a:pPr>
            <a:r>
              <a:rPr lang="en-US" sz="700" dirty="0">
                <a:solidFill>
                  <a:schemeClr val="tx2"/>
                </a:solidFill>
              </a:rPr>
              <a:t>VPC Internet</a:t>
            </a:r>
            <a:br>
              <a:rPr lang="en-US" sz="700" dirty="0">
                <a:solidFill>
                  <a:schemeClr val="tx2"/>
                </a:solidFill>
              </a:rPr>
            </a:br>
            <a:r>
              <a:rPr lang="en-US" sz="700" dirty="0">
                <a:solidFill>
                  <a:schemeClr val="tx2"/>
                </a:solidFill>
              </a:rPr>
              <a:t>Gateway</a:t>
            </a:r>
          </a:p>
        </p:txBody>
      </p:sp>
      <p:cxnSp>
        <p:nvCxnSpPr>
          <p:cNvPr id="16438" name="Straight Connector 342"/>
          <p:cNvCxnSpPr>
            <a:cxnSpLocks noChangeShapeType="1"/>
          </p:cNvCxnSpPr>
          <p:nvPr/>
        </p:nvCxnSpPr>
        <p:spPr bwMode="auto">
          <a:xfrm>
            <a:off x="3752863" y="3725249"/>
            <a:ext cx="417644" cy="179763"/>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grpSp>
        <p:nvGrpSpPr>
          <p:cNvPr id="16439" name="Group 305"/>
          <p:cNvGrpSpPr>
            <a:grpSpLocks/>
          </p:cNvGrpSpPr>
          <p:nvPr/>
        </p:nvGrpSpPr>
        <p:grpSpPr bwMode="auto">
          <a:xfrm>
            <a:off x="3189655" y="4198033"/>
            <a:ext cx="952903" cy="316669"/>
            <a:chOff x="2822448" y="2180153"/>
            <a:chExt cx="952848" cy="422242"/>
          </a:xfrm>
        </p:grpSpPr>
        <p:pic>
          <p:nvPicPr>
            <p:cNvPr id="359" name="Picture 40"/>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3037969" y="2194592"/>
              <a:ext cx="531781" cy="392127"/>
            </a:xfrm>
            <a:prstGeom prst="rect">
              <a:avLst/>
            </a:prstGeom>
            <a:noFill/>
            <a:ln w="9525">
              <a:noFill/>
              <a:miter lim="800000"/>
              <a:headEnd/>
              <a:tailEnd/>
            </a:ln>
            <a:effectLst>
              <a:outerShdw blurRad="50800" dist="38100" dir="2700000" algn="tl" rotWithShape="0">
                <a:prstClr val="black">
                  <a:alpha val="40000"/>
                </a:prstClr>
              </a:outerShdw>
            </a:effectLst>
          </p:spPr>
        </p:pic>
        <p:pic>
          <p:nvPicPr>
            <p:cNvPr id="360" name="Picture 39"/>
            <p:cNvPicPr>
              <a:picLocks noChangeAspect="1" noChangeArrowheads="1"/>
            </p:cNvPicPr>
            <p:nvPr/>
          </p:nvPicPr>
          <p:blipFill>
            <a:blip r:embed="rId6" cstate="screen">
              <a:duotone>
                <a:schemeClr val="accent6">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3266682" y="2347383"/>
              <a:ext cx="508614" cy="255012"/>
            </a:xfrm>
            <a:prstGeom prst="rect">
              <a:avLst/>
            </a:prstGeom>
            <a:noFill/>
            <a:ln w="9525">
              <a:noFill/>
              <a:miter lim="800000"/>
              <a:headEnd/>
              <a:tailEnd/>
            </a:ln>
            <a:effectLst>
              <a:outerShdw blurRad="50800" dist="38100" dir="2700000" algn="tl" rotWithShape="0">
                <a:prstClr val="black">
                  <a:alpha val="40000"/>
                </a:prstClr>
              </a:outerShdw>
            </a:effectLst>
          </p:spPr>
        </p:pic>
        <p:pic>
          <p:nvPicPr>
            <p:cNvPr id="361" name="Picture 360" descr="Amazon-Cloud-Computing-Logo.png"/>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2822448" y="2180153"/>
              <a:ext cx="876648" cy="319630"/>
            </a:xfrm>
            <a:prstGeom prst="rect">
              <a:avLst/>
            </a:prstGeom>
            <a:scene3d>
              <a:camera prst="isometricLeftDown"/>
              <a:lightRig rig="threePt" dir="t"/>
            </a:scene3d>
          </p:spPr>
        </p:pic>
      </p:grpSp>
      <p:grpSp>
        <p:nvGrpSpPr>
          <p:cNvPr id="11" name="Group 370"/>
          <p:cNvGrpSpPr/>
          <p:nvPr/>
        </p:nvGrpSpPr>
        <p:grpSpPr bwMode="auto">
          <a:xfrm>
            <a:off x="4760483" y="4048375"/>
            <a:ext cx="862947" cy="611194"/>
            <a:chOff x="3130212" y="4439827"/>
            <a:chExt cx="862897" cy="814957"/>
          </a:xfrm>
          <a:effectLst>
            <a:outerShdw blurRad="50800" dist="38100" dir="2700000" algn="tl" rotWithShape="0">
              <a:prstClr val="black">
                <a:alpha val="40000"/>
              </a:prstClr>
            </a:outerShdw>
          </a:effectLst>
        </p:grpSpPr>
        <p:sp>
          <p:nvSpPr>
            <p:cNvPr id="372" name="Oval 371"/>
            <p:cNvSpPr/>
            <p:nvPr/>
          </p:nvSpPr>
          <p:spPr bwMode="auto">
            <a:xfrm>
              <a:off x="3178151" y="4439827"/>
              <a:ext cx="814958" cy="814957"/>
            </a:xfrm>
            <a:prstGeom prst="ellipse">
              <a:avLst/>
            </a:prstGeom>
            <a:solidFill>
              <a:schemeClr val="accent3">
                <a:lumMod val="75000"/>
              </a:schemeClr>
            </a:solidFill>
            <a:ln w="9525" cap="flat" cmpd="sng" algn="ctr">
              <a:noFill/>
              <a:prstDash val="solid"/>
              <a:round/>
              <a:headEnd type="none" w="med" len="med"/>
              <a:tailEnd type="none" w="med" len="med"/>
            </a:ln>
            <a:effectLst/>
            <a:scene3d>
              <a:camera prst="isometricTopUp"/>
              <a:lightRig rig="threePt" dir="t"/>
            </a:scene3d>
            <a:sp3d>
              <a:bevelT prst="relaxedInset"/>
            </a:sp3d>
          </p:spPr>
          <p:txBody>
            <a:bodyPr/>
            <a:lstStyle/>
            <a:p>
              <a:pPr defTabSz="862632">
                <a:defRPr/>
              </a:pPr>
              <a:endParaRPr lang="en-US" sz="700" dirty="0"/>
            </a:p>
          </p:txBody>
        </p:sp>
        <p:sp>
          <p:nvSpPr>
            <p:cNvPr id="373" name="TextBox 372"/>
            <p:cNvSpPr txBox="1"/>
            <p:nvPr/>
          </p:nvSpPr>
          <p:spPr bwMode="auto">
            <a:xfrm>
              <a:off x="3130212" y="4850040"/>
              <a:ext cx="413872" cy="266750"/>
            </a:xfrm>
            <a:prstGeom prst="rect">
              <a:avLst/>
            </a:prstGeom>
            <a:noFill/>
            <a:scene3d>
              <a:camera prst="isometricLeftDown">
                <a:rot lat="2100000" lon="2580000" rev="0"/>
              </a:camera>
              <a:lightRig rig="threePt" dir="t"/>
            </a:scene3d>
          </p:spPr>
          <p:txBody>
            <a:bodyPr wrap="none">
              <a:spAutoFit/>
            </a:bodyPr>
            <a:lstStyle/>
            <a:p>
              <a:pPr>
                <a:defRPr/>
              </a:pPr>
              <a:r>
                <a:rPr lang="en-US" sz="700" b="1" dirty="0">
                  <a:solidFill>
                    <a:schemeClr val="bg1"/>
                  </a:solidFill>
                  <a:effectLst>
                    <a:outerShdw blurRad="38100" dist="38100" dir="2700000" algn="tl">
                      <a:srgbClr val="000000">
                        <a:alpha val="43137"/>
                      </a:srgbClr>
                    </a:outerShdw>
                  </a:effectLst>
                </a:rPr>
                <a:t>Public</a:t>
              </a:r>
            </a:p>
          </p:txBody>
        </p:sp>
        <p:pic>
          <p:nvPicPr>
            <p:cNvPr id="374" name="Picture 3"/>
            <p:cNvPicPr>
              <a:picLocks noChangeAspect="1" noChangeArrowheads="1"/>
            </p:cNvPicPr>
            <p:nvPr/>
          </p:nvPicPr>
          <p:blipFill>
            <a:blip r:embed="rId13" cstate="print"/>
            <a:srcRect/>
            <a:stretch>
              <a:fillRect/>
            </a:stretch>
          </p:blipFill>
          <p:spPr bwMode="auto">
            <a:xfrm>
              <a:off x="3374033" y="4694905"/>
              <a:ext cx="423194" cy="304800"/>
            </a:xfrm>
            <a:prstGeom prst="rect">
              <a:avLst/>
            </a:prstGeom>
            <a:noFill/>
            <a:ln w="9525">
              <a:noFill/>
              <a:miter lim="800000"/>
              <a:headEnd/>
              <a:tailEnd/>
            </a:ln>
            <a:effectLst>
              <a:outerShdw blurRad="50800" dist="38100" dir="8100000" algn="tr" rotWithShape="0">
                <a:prstClr val="black">
                  <a:alpha val="40000"/>
                </a:prstClr>
              </a:outerShdw>
            </a:effectLst>
          </p:spPr>
        </p:pic>
      </p:grpSp>
      <p:sp>
        <p:nvSpPr>
          <p:cNvPr id="376" name="Oval 375"/>
          <p:cNvSpPr/>
          <p:nvPr/>
        </p:nvSpPr>
        <p:spPr bwMode="auto">
          <a:xfrm>
            <a:off x="3177652" y="3327457"/>
            <a:ext cx="815005" cy="611194"/>
          </a:xfrm>
          <a:prstGeom prst="ellipse">
            <a:avLst/>
          </a:prstGeom>
          <a:solidFill>
            <a:schemeClr val="accent3">
              <a:lumMod val="75000"/>
            </a:schemeClr>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a:scene3d>
            <a:camera prst="isometricTopUp"/>
            <a:lightRig rig="threePt" dir="t"/>
          </a:scene3d>
          <a:sp3d>
            <a:bevelT prst="relaxedInset"/>
          </a:sp3d>
        </p:spPr>
        <p:txBody>
          <a:bodyPr lIns="77204" tIns="38602" rIns="77204" bIns="38602"/>
          <a:lstStyle/>
          <a:p>
            <a:pPr defTabSz="862632">
              <a:defRPr/>
            </a:pPr>
            <a:endParaRPr lang="en-US" sz="700" dirty="0"/>
          </a:p>
        </p:txBody>
      </p:sp>
      <p:sp>
        <p:nvSpPr>
          <p:cNvPr id="377" name="TextBox 376"/>
          <p:cNvSpPr txBox="1"/>
          <p:nvPr/>
        </p:nvSpPr>
        <p:spPr bwMode="auto">
          <a:xfrm>
            <a:off x="3129706" y="3630657"/>
            <a:ext cx="417206" cy="185680"/>
          </a:xfrm>
          <a:prstGeom prst="rect">
            <a:avLst/>
          </a:prstGeom>
          <a:noFill/>
          <a:scene3d>
            <a:camera prst="isometricLeftDown">
              <a:rot lat="2100000" lon="2580000" rev="0"/>
            </a:camera>
            <a:lightRig rig="threePt" dir="t"/>
          </a:scene3d>
        </p:spPr>
        <p:txBody>
          <a:bodyPr wrap="none" lIns="77204" tIns="38602" rIns="77204" bIns="38602">
            <a:spAutoFit/>
          </a:bodyPr>
          <a:lstStyle/>
          <a:p>
            <a:pPr>
              <a:defRPr/>
            </a:pPr>
            <a:r>
              <a:rPr lang="en-US" sz="700" b="1" dirty="0">
                <a:solidFill>
                  <a:schemeClr val="bg1"/>
                </a:solidFill>
                <a:effectLst>
                  <a:outerShdw blurRad="38100" dist="38100" dir="2700000" algn="tl">
                    <a:srgbClr val="000000">
                      <a:alpha val="43137"/>
                    </a:srgbClr>
                  </a:outerShdw>
                </a:effectLst>
              </a:rPr>
              <a:t>Private</a:t>
            </a:r>
          </a:p>
        </p:txBody>
      </p:sp>
      <p:grpSp>
        <p:nvGrpSpPr>
          <p:cNvPr id="12" name="Group 140"/>
          <p:cNvGrpSpPr/>
          <p:nvPr/>
        </p:nvGrpSpPr>
        <p:grpSpPr bwMode="auto">
          <a:xfrm>
            <a:off x="3271506" y="3257200"/>
            <a:ext cx="625835" cy="530733"/>
            <a:chOff x="1374472" y="2590800"/>
            <a:chExt cx="994727" cy="1124865"/>
          </a:xfrm>
          <a:effectLst>
            <a:outerShdw blurRad="50800" dist="38100" dir="2700000" algn="tl" rotWithShape="0">
              <a:prstClr val="black">
                <a:alpha val="40000"/>
              </a:prstClr>
            </a:outerShdw>
          </a:effectLst>
        </p:grpSpPr>
        <p:pic>
          <p:nvPicPr>
            <p:cNvPr id="379" name="Picture 69"/>
            <p:cNvPicPr>
              <a:picLocks noChangeAspect="1" noChangeArrowheads="1"/>
            </p:cNvPicPr>
            <p:nvPr/>
          </p:nvPicPr>
          <p:blipFill>
            <a:blip r:embed="rId12" cstate="screen">
              <a:extLst>
                <a:ext uri="{28A0092B-C50C-407E-A947-70E740481C1C}">
                  <a14:useLocalDpi xmlns:a14="http://schemas.microsoft.com/office/drawing/2010/main"/>
                </a:ext>
              </a:extLst>
            </a:blip>
            <a:srcRect/>
            <a:stretch>
              <a:fillRect/>
            </a:stretch>
          </p:blipFill>
          <p:spPr bwMode="auto">
            <a:xfrm>
              <a:off x="1374472" y="3021599"/>
              <a:ext cx="994727" cy="694066"/>
            </a:xfrm>
            <a:prstGeom prst="rect">
              <a:avLst/>
            </a:prstGeom>
            <a:noFill/>
            <a:ln w="9525">
              <a:noFill/>
              <a:miter lim="800000"/>
              <a:headEnd/>
              <a:tailEnd/>
            </a:ln>
            <a:effectLst/>
          </p:spPr>
        </p:pic>
        <p:pic>
          <p:nvPicPr>
            <p:cNvPr id="380" name="Picture 69"/>
            <p:cNvPicPr>
              <a:picLocks noChangeAspect="1" noChangeArrowheads="1"/>
            </p:cNvPicPr>
            <p:nvPr/>
          </p:nvPicPr>
          <p:blipFill>
            <a:blip r:embed="rId12" cstate="screen">
              <a:extLst>
                <a:ext uri="{28A0092B-C50C-407E-A947-70E740481C1C}">
                  <a14:useLocalDpi xmlns:a14="http://schemas.microsoft.com/office/drawing/2010/main"/>
                </a:ext>
              </a:extLst>
            </a:blip>
            <a:srcRect/>
            <a:stretch>
              <a:fillRect/>
            </a:stretch>
          </p:blipFill>
          <p:spPr bwMode="auto">
            <a:xfrm>
              <a:off x="1374472" y="2878000"/>
              <a:ext cx="994727" cy="694066"/>
            </a:xfrm>
            <a:prstGeom prst="rect">
              <a:avLst/>
            </a:prstGeom>
            <a:noFill/>
            <a:ln w="9525">
              <a:noFill/>
              <a:miter lim="800000"/>
              <a:headEnd/>
              <a:tailEnd/>
            </a:ln>
            <a:effectLst/>
          </p:spPr>
        </p:pic>
        <p:pic>
          <p:nvPicPr>
            <p:cNvPr id="381" name="Picture 69"/>
            <p:cNvPicPr>
              <a:picLocks noChangeAspect="1" noChangeArrowheads="1"/>
            </p:cNvPicPr>
            <p:nvPr/>
          </p:nvPicPr>
          <p:blipFill>
            <a:blip r:embed="rId12" cstate="screen">
              <a:extLst>
                <a:ext uri="{28A0092B-C50C-407E-A947-70E740481C1C}">
                  <a14:useLocalDpi xmlns:a14="http://schemas.microsoft.com/office/drawing/2010/main"/>
                </a:ext>
              </a:extLst>
            </a:blip>
            <a:srcRect/>
            <a:stretch>
              <a:fillRect/>
            </a:stretch>
          </p:blipFill>
          <p:spPr bwMode="auto">
            <a:xfrm>
              <a:off x="1374472" y="2734400"/>
              <a:ext cx="994727" cy="694066"/>
            </a:xfrm>
            <a:prstGeom prst="rect">
              <a:avLst/>
            </a:prstGeom>
            <a:noFill/>
            <a:ln w="9525">
              <a:noFill/>
              <a:miter lim="800000"/>
              <a:headEnd/>
              <a:tailEnd/>
            </a:ln>
            <a:effectLst/>
          </p:spPr>
        </p:pic>
        <p:pic>
          <p:nvPicPr>
            <p:cNvPr id="382" name="Picture 69"/>
            <p:cNvPicPr>
              <a:picLocks noChangeAspect="1" noChangeArrowheads="1"/>
            </p:cNvPicPr>
            <p:nvPr/>
          </p:nvPicPr>
          <p:blipFill>
            <a:blip r:embed="rId12" cstate="screen">
              <a:extLst>
                <a:ext uri="{28A0092B-C50C-407E-A947-70E740481C1C}">
                  <a14:useLocalDpi xmlns:a14="http://schemas.microsoft.com/office/drawing/2010/main"/>
                </a:ext>
              </a:extLst>
            </a:blip>
            <a:srcRect/>
            <a:stretch>
              <a:fillRect/>
            </a:stretch>
          </p:blipFill>
          <p:spPr bwMode="auto">
            <a:xfrm>
              <a:off x="1374472" y="2590800"/>
              <a:ext cx="994727" cy="694066"/>
            </a:xfrm>
            <a:prstGeom prst="rect">
              <a:avLst/>
            </a:prstGeom>
            <a:noFill/>
            <a:ln w="9525">
              <a:noFill/>
              <a:miter lim="800000"/>
              <a:headEnd/>
              <a:tailEnd/>
            </a:ln>
            <a:effectLst/>
          </p:spPr>
        </p:pic>
      </p:grpSp>
      <p:sp>
        <p:nvSpPr>
          <p:cNvPr id="16444" name="Freeform 406"/>
          <p:cNvSpPr>
            <a:spLocks/>
          </p:cNvSpPr>
          <p:nvPr/>
        </p:nvSpPr>
        <p:spPr bwMode="auto">
          <a:xfrm>
            <a:off x="4629155" y="2282826"/>
            <a:ext cx="587535" cy="2026143"/>
          </a:xfrm>
          <a:custGeom>
            <a:avLst/>
            <a:gdLst>
              <a:gd name="T0" fmla="*/ 18542 w 587502"/>
              <a:gd name="T1" fmla="*/ 613749 h 2701628"/>
              <a:gd name="T2" fmla="*/ 587502 w 587502"/>
              <a:gd name="T3" fmla="*/ 2701628 h 2701628"/>
              <a:gd name="T4" fmla="*/ 0 60000 65536"/>
              <a:gd name="T5" fmla="*/ 0 60000 65536"/>
              <a:gd name="T6" fmla="*/ 0 w 587502"/>
              <a:gd name="T7" fmla="*/ 0 h 2701628"/>
              <a:gd name="T8" fmla="*/ 587502 w 587502"/>
              <a:gd name="T9" fmla="*/ 2701628 h 2701628"/>
            </a:gdLst>
            <a:ahLst/>
            <a:cxnLst>
              <a:cxn ang="T4">
                <a:pos x="T0" y="T1"/>
              </a:cxn>
              <a:cxn ang="T5">
                <a:pos x="T2" y="T3"/>
              </a:cxn>
            </a:cxnLst>
            <a:rect l="T6" t="T7" r="T8" b="T9"/>
            <a:pathLst>
              <a:path w="587502" h="2701628">
                <a:moveTo>
                  <a:pt x="18542" y="613749"/>
                </a:moveTo>
                <a:cubicBezTo>
                  <a:pt x="0" y="0"/>
                  <a:pt x="550418" y="1877483"/>
                  <a:pt x="587502" y="2701628"/>
                </a:cubicBezTo>
              </a:path>
            </a:pathLst>
          </a:custGeom>
          <a:noFill/>
          <a:ln w="19050" cap="flat" cmpd="sng" algn="ctr">
            <a:solidFill>
              <a:schemeClr val="tx1"/>
            </a:solidFill>
            <a:prstDash val="lgDash"/>
            <a:round/>
            <a:headEnd type="triangle" w="med" len="med"/>
            <a:tailEnd type="triangle" w="med" len="med"/>
          </a:ln>
          <a:extLst>
            <a:ext uri="{909E8E84-426E-40DD-AFC4-6F175D3DCCD1}">
              <a14:hiddenFill xmlns:a14="http://schemas.microsoft.com/office/drawing/2010/main">
                <a:solidFill>
                  <a:srgbClr val="FFFFFF"/>
                </a:solidFill>
              </a14:hiddenFill>
            </a:ext>
          </a:extLst>
        </p:spPr>
        <p:txBody>
          <a:bodyPr lIns="77204" tIns="38602" rIns="77204" bIns="38602" anchor="ctr"/>
          <a:lstStyle/>
          <a:p>
            <a:endParaRPr lang="en-US"/>
          </a:p>
        </p:txBody>
      </p:sp>
      <p:sp>
        <p:nvSpPr>
          <p:cNvPr id="16445" name="Freeform 408"/>
          <p:cNvSpPr>
            <a:spLocks/>
          </p:cNvSpPr>
          <p:nvPr/>
        </p:nvSpPr>
        <p:spPr bwMode="auto">
          <a:xfrm>
            <a:off x="4789315" y="684317"/>
            <a:ext cx="1813028" cy="1773064"/>
          </a:xfrm>
          <a:custGeom>
            <a:avLst/>
            <a:gdLst>
              <a:gd name="T0" fmla="*/ 10794 w 1812924"/>
              <a:gd name="T1" fmla="*/ 2364176 h 2364176"/>
              <a:gd name="T2" fmla="*/ 1812924 w 1812924"/>
              <a:gd name="T3" fmla="*/ 249626 h 2364176"/>
              <a:gd name="T4" fmla="*/ 0 60000 65536"/>
              <a:gd name="T5" fmla="*/ 0 60000 65536"/>
              <a:gd name="T6" fmla="*/ 0 w 1812924"/>
              <a:gd name="T7" fmla="*/ 0 h 2364176"/>
              <a:gd name="T8" fmla="*/ 1812924 w 1812924"/>
              <a:gd name="T9" fmla="*/ 2364176 h 2364176"/>
            </a:gdLst>
            <a:ahLst/>
            <a:cxnLst>
              <a:cxn ang="T4">
                <a:pos x="T0" y="T1"/>
              </a:cxn>
              <a:cxn ang="T5">
                <a:pos x="T2" y="T3"/>
              </a:cxn>
            </a:cxnLst>
            <a:rect l="T6" t="T7" r="T8" b="T9"/>
            <a:pathLst>
              <a:path w="1812924" h="2364176">
                <a:moveTo>
                  <a:pt x="10794" y="2364176"/>
                </a:moveTo>
                <a:cubicBezTo>
                  <a:pt x="0" y="242110"/>
                  <a:pt x="1808182" y="0"/>
                  <a:pt x="1812924" y="249626"/>
                </a:cubicBezTo>
              </a:path>
            </a:pathLst>
          </a:custGeom>
          <a:noFill/>
          <a:ln w="19050" cap="flat" cmpd="sng" algn="ctr">
            <a:solidFill>
              <a:schemeClr val="tx1"/>
            </a:solidFill>
            <a:prstDash val="lgDash"/>
            <a:round/>
            <a:headEnd type="triangle" w="med" len="med"/>
            <a:tailEnd type="triangle" w="med" len="med"/>
          </a:ln>
          <a:extLst>
            <a:ext uri="{909E8E84-426E-40DD-AFC4-6F175D3DCCD1}">
              <a14:hiddenFill xmlns:a14="http://schemas.microsoft.com/office/drawing/2010/main">
                <a:solidFill>
                  <a:srgbClr val="FFFFFF"/>
                </a:solidFill>
              </a14:hiddenFill>
            </a:ext>
          </a:extLst>
        </p:spPr>
        <p:txBody>
          <a:bodyPr lIns="77204" tIns="38602" rIns="77204" bIns="38602" anchor="ctr"/>
          <a:lstStyle/>
          <a:p>
            <a:endParaRPr lang="en-US"/>
          </a:p>
        </p:txBody>
      </p:sp>
      <p:cxnSp>
        <p:nvCxnSpPr>
          <p:cNvPr id="483" name="Straight Connector 482"/>
          <p:cNvCxnSpPr/>
          <p:nvPr/>
        </p:nvCxnSpPr>
        <p:spPr bwMode="auto">
          <a:xfrm flipV="1">
            <a:off x="1252540" y="1777604"/>
            <a:ext cx="4691063" cy="622697"/>
          </a:xfrm>
          <a:prstGeom prst="line">
            <a:avLst/>
          </a:prstGeom>
          <a:solidFill>
            <a:schemeClr val="accent1"/>
          </a:solidFill>
          <a:ln w="19050" cap="flat" cmpd="sng" algn="ctr">
            <a:solidFill>
              <a:srgbClr val="00CC00"/>
            </a:solidFill>
            <a:prstDash val="sysDash"/>
            <a:round/>
            <a:headEnd type="triangle" w="sm" len="med"/>
            <a:tailEnd type="triangle" w="sm" len="med"/>
          </a:ln>
          <a:effectLst>
            <a:outerShdw blurRad="12700" dist="3810" dir="2700000" algn="tl" rotWithShape="0">
              <a:prstClr val="black"/>
            </a:outerShdw>
          </a:effectLst>
        </p:spPr>
      </p:cxnSp>
      <p:cxnSp>
        <p:nvCxnSpPr>
          <p:cNvPr id="485" name="Straight Connector 484"/>
          <p:cNvCxnSpPr/>
          <p:nvPr/>
        </p:nvCxnSpPr>
        <p:spPr bwMode="auto">
          <a:xfrm flipV="1">
            <a:off x="5253038" y="1852613"/>
            <a:ext cx="893762" cy="2294335"/>
          </a:xfrm>
          <a:prstGeom prst="line">
            <a:avLst/>
          </a:prstGeom>
          <a:solidFill>
            <a:schemeClr val="accent1"/>
          </a:solidFill>
          <a:ln w="19050" cap="flat" cmpd="sng" algn="ctr">
            <a:solidFill>
              <a:srgbClr val="0070C0"/>
            </a:solidFill>
            <a:prstDash val="sysDash"/>
            <a:round/>
            <a:headEnd type="triangle" w="sm" len="med"/>
            <a:tailEnd type="triangle" w="sm" len="med"/>
          </a:ln>
          <a:effectLst>
            <a:outerShdw blurRad="12700" dist="3810" dir="2700000" algn="tl" rotWithShape="0">
              <a:prstClr val="black"/>
            </a:outerShdw>
          </a:effectLst>
        </p:spPr>
      </p:cxnSp>
      <p:pic>
        <p:nvPicPr>
          <p:cNvPr id="67" name="Picture 24"/>
          <p:cNvPicPr>
            <a:picLocks noChangeAspect="1" noChangeArrowheads="1"/>
          </p:cNvPicPr>
          <p:nvPr/>
        </p:nvPicPr>
        <p:blipFill>
          <a:blip r:embed="rId10"/>
          <a:srcRect/>
          <a:stretch>
            <a:fillRect/>
          </a:stretch>
        </p:blipFill>
        <p:spPr bwMode="auto">
          <a:xfrm>
            <a:off x="5902326" y="1402557"/>
            <a:ext cx="509589" cy="478631"/>
          </a:xfrm>
          <a:prstGeom prst="rect">
            <a:avLst/>
          </a:prstGeom>
          <a:noFill/>
          <a:ln w="9525">
            <a:noFill/>
            <a:miter lim="800000"/>
            <a:headEnd/>
            <a:tailEnd/>
          </a:ln>
          <a:effectLst>
            <a:outerShdw blurRad="50800" dist="38100" dir="2700000" algn="tl" rotWithShape="0">
              <a:prstClr val="black">
                <a:alpha val="40000"/>
              </a:prstClr>
            </a:outerShdw>
          </a:effectLst>
        </p:spPr>
      </p:pic>
      <p:sp>
        <p:nvSpPr>
          <p:cNvPr id="544" name="Text Box 4"/>
          <p:cNvSpPr txBox="1">
            <a:spLocks noChangeArrowheads="1"/>
          </p:cNvSpPr>
          <p:nvPr/>
        </p:nvSpPr>
        <p:spPr bwMode="auto">
          <a:xfrm>
            <a:off x="105570" y="3200304"/>
            <a:ext cx="1039619" cy="447290"/>
          </a:xfrm>
          <a:prstGeom prst="rect">
            <a:avLst/>
          </a:prstGeom>
          <a:noFill/>
          <a:ln w="9525">
            <a:noFill/>
            <a:miter lim="800000"/>
            <a:headEnd/>
            <a:tailEnd/>
          </a:ln>
          <a:scene3d>
            <a:camera prst="isometricLeftDown"/>
            <a:lightRig rig="threePt" dir="t"/>
          </a:scene3d>
        </p:spPr>
        <p:txBody>
          <a:bodyPr wrap="none" lIns="77204" tIns="38602" rIns="77204" bIns="38602">
            <a:spAutoFit/>
          </a:bodyPr>
          <a:lstStyle/>
          <a:p>
            <a:pPr algn="ctr">
              <a:defRPr/>
            </a:pPr>
            <a:r>
              <a:rPr lang="en-US" sz="1200" dirty="0">
                <a:latin typeface="Arial" pitchFamily="34" charset="0"/>
                <a:cs typeface="Arial" pitchFamily="34" charset="0"/>
              </a:rPr>
              <a:t>vpc-928dbffb</a:t>
            </a:r>
          </a:p>
          <a:p>
            <a:pPr algn="ctr">
              <a:defRPr/>
            </a:pPr>
            <a:r>
              <a:rPr lang="en-US" sz="1200" dirty="0">
                <a:latin typeface="Arial" pitchFamily="34" charset="0"/>
                <a:cs typeface="Arial" pitchFamily="34" charset="0"/>
              </a:rPr>
              <a:t>10.0.0.0/16</a:t>
            </a:r>
          </a:p>
        </p:txBody>
      </p:sp>
      <p:sp>
        <p:nvSpPr>
          <p:cNvPr id="545" name="Text Box 5"/>
          <p:cNvSpPr txBox="1">
            <a:spLocks noChangeArrowheads="1"/>
          </p:cNvSpPr>
          <p:nvPr/>
        </p:nvSpPr>
        <p:spPr bwMode="auto">
          <a:xfrm>
            <a:off x="2816570" y="4400407"/>
            <a:ext cx="1178632" cy="447290"/>
          </a:xfrm>
          <a:prstGeom prst="rect">
            <a:avLst/>
          </a:prstGeom>
          <a:noFill/>
          <a:ln w="9525">
            <a:noFill/>
            <a:miter lim="800000"/>
            <a:headEnd/>
            <a:tailEnd/>
          </a:ln>
          <a:scene3d>
            <a:camera prst="isometricLeftDown"/>
            <a:lightRig rig="threePt" dir="t"/>
          </a:scene3d>
        </p:spPr>
        <p:txBody>
          <a:bodyPr wrap="none" lIns="77204" tIns="38602" rIns="77204" bIns="38602">
            <a:spAutoFit/>
          </a:bodyPr>
          <a:lstStyle/>
          <a:p>
            <a:pPr algn="ctr">
              <a:defRPr/>
            </a:pPr>
            <a:r>
              <a:rPr lang="en-US" sz="1200" dirty="0">
                <a:latin typeface="Arial" pitchFamily="34" charset="0"/>
                <a:cs typeface="Arial" pitchFamily="34" charset="0"/>
              </a:rPr>
              <a:t>vpc-947f42fd</a:t>
            </a:r>
          </a:p>
          <a:p>
            <a:pPr algn="ctr">
              <a:defRPr/>
            </a:pPr>
            <a:r>
              <a:rPr lang="en-US" sz="1200" dirty="0">
                <a:latin typeface="Arial" pitchFamily="34" charset="0"/>
                <a:cs typeface="Arial" pitchFamily="34" charset="0"/>
              </a:rPr>
              <a:t>192.168.0.0/16</a:t>
            </a:r>
          </a:p>
        </p:txBody>
      </p:sp>
      <p:sp>
        <p:nvSpPr>
          <p:cNvPr id="546" name="Text Box 278"/>
          <p:cNvSpPr txBox="1">
            <a:spLocks noChangeArrowheads="1"/>
          </p:cNvSpPr>
          <p:nvPr/>
        </p:nvSpPr>
        <p:spPr bwMode="auto">
          <a:xfrm>
            <a:off x="214385" y="1936861"/>
            <a:ext cx="744203" cy="354951"/>
          </a:xfrm>
          <a:prstGeom prst="rect">
            <a:avLst/>
          </a:prstGeom>
          <a:noFill/>
          <a:ln w="19050">
            <a:noFill/>
            <a:miter lim="800000"/>
            <a:headEnd/>
            <a:tailEnd/>
          </a:ln>
          <a:scene3d>
            <a:camera prst="isometricLeftDown"/>
            <a:lightRig rig="threePt" dir="t"/>
          </a:scene3d>
        </p:spPr>
        <p:txBody>
          <a:bodyPr wrap="none" lIns="77197" tIns="38599" rIns="77197" bIns="38599">
            <a:spAutoFit/>
          </a:bodyPr>
          <a:lstStyle/>
          <a:p>
            <a:pPr algn="ctr" eaLnBrk="0" hangingPunct="0">
              <a:defRPr/>
            </a:pPr>
            <a:r>
              <a:rPr lang="en-US" sz="900" dirty="0">
                <a:ea typeface="DotumChe" pitchFamily="49" charset="-127"/>
              </a:rPr>
              <a:t>Vyatta AMI</a:t>
            </a:r>
          </a:p>
          <a:p>
            <a:pPr algn="ctr" eaLnBrk="0" hangingPunct="0">
              <a:defRPr/>
            </a:pPr>
            <a:r>
              <a:rPr lang="en-US" sz="900" dirty="0">
                <a:ea typeface="DotumChe" pitchFamily="49" charset="-127"/>
              </a:rPr>
              <a:t>(NAT + VPN)</a:t>
            </a:r>
          </a:p>
        </p:txBody>
      </p:sp>
      <p:sp>
        <p:nvSpPr>
          <p:cNvPr id="547" name="Text Box 22"/>
          <p:cNvSpPr txBox="1">
            <a:spLocks noChangeArrowheads="1"/>
          </p:cNvSpPr>
          <p:nvPr/>
        </p:nvSpPr>
        <p:spPr bwMode="auto">
          <a:xfrm>
            <a:off x="-52442" y="2576917"/>
            <a:ext cx="1128938" cy="354957"/>
          </a:xfrm>
          <a:prstGeom prst="rect">
            <a:avLst/>
          </a:prstGeom>
          <a:noFill/>
          <a:ln w="9525">
            <a:noFill/>
            <a:miter lim="800000"/>
            <a:headEnd/>
            <a:tailEnd/>
          </a:ln>
          <a:scene3d>
            <a:camera prst="isometricLeftDown"/>
            <a:lightRig rig="threePt" dir="t"/>
          </a:scene3d>
        </p:spPr>
        <p:txBody>
          <a:bodyPr wrap="none" lIns="77204" tIns="38602" rIns="77204" bIns="38602">
            <a:spAutoFit/>
          </a:bodyPr>
          <a:lstStyle/>
          <a:p>
            <a:pPr algn="ctr">
              <a:defRPr/>
            </a:pPr>
            <a:r>
              <a:rPr lang="en-US" sz="900" dirty="0"/>
              <a:t>10.0.0.26</a:t>
            </a:r>
          </a:p>
          <a:p>
            <a:pPr algn="ctr">
              <a:defRPr/>
            </a:pPr>
            <a:r>
              <a:rPr lang="en-US" sz="900" dirty="0"/>
              <a:t>EIP: 184.72.121.67</a:t>
            </a:r>
          </a:p>
        </p:txBody>
      </p:sp>
      <p:sp>
        <p:nvSpPr>
          <p:cNvPr id="548" name="Text Box 23"/>
          <p:cNvSpPr txBox="1">
            <a:spLocks noChangeArrowheads="1"/>
          </p:cNvSpPr>
          <p:nvPr/>
        </p:nvSpPr>
        <p:spPr bwMode="auto">
          <a:xfrm>
            <a:off x="1764584" y="3305954"/>
            <a:ext cx="766661" cy="216457"/>
          </a:xfrm>
          <a:prstGeom prst="rect">
            <a:avLst/>
          </a:prstGeom>
          <a:noFill/>
          <a:ln w="9525">
            <a:noFill/>
            <a:miter lim="800000"/>
            <a:headEnd/>
            <a:tailEnd/>
          </a:ln>
          <a:scene3d>
            <a:camera prst="isometricLeftDown"/>
            <a:lightRig rig="threePt" dir="t"/>
          </a:scene3d>
        </p:spPr>
        <p:txBody>
          <a:bodyPr wrap="none" lIns="77204" tIns="38602" rIns="77204" bIns="38602">
            <a:spAutoFit/>
          </a:bodyPr>
          <a:lstStyle/>
          <a:p>
            <a:pPr>
              <a:defRPr/>
            </a:pPr>
            <a:r>
              <a:rPr lang="en-US" sz="900" dirty="0"/>
              <a:t>10.0.1.0/16</a:t>
            </a:r>
          </a:p>
        </p:txBody>
      </p:sp>
      <p:sp>
        <p:nvSpPr>
          <p:cNvPr id="549" name="Text Box 278"/>
          <p:cNvSpPr txBox="1">
            <a:spLocks noChangeArrowheads="1"/>
          </p:cNvSpPr>
          <p:nvPr/>
        </p:nvSpPr>
        <p:spPr bwMode="auto">
          <a:xfrm flipH="1">
            <a:off x="5541559" y="3949093"/>
            <a:ext cx="744203" cy="354951"/>
          </a:xfrm>
          <a:prstGeom prst="rect">
            <a:avLst/>
          </a:prstGeom>
          <a:noFill/>
          <a:ln w="19050">
            <a:noFill/>
            <a:miter lim="800000"/>
            <a:headEnd/>
            <a:tailEnd/>
          </a:ln>
          <a:scene3d>
            <a:camera prst="isometricLeftDown"/>
            <a:lightRig rig="threePt" dir="t"/>
          </a:scene3d>
        </p:spPr>
        <p:txBody>
          <a:bodyPr wrap="none" lIns="77197" tIns="38599" rIns="77197" bIns="38599">
            <a:spAutoFit/>
          </a:bodyPr>
          <a:lstStyle/>
          <a:p>
            <a:pPr algn="ctr" eaLnBrk="0" hangingPunct="0">
              <a:defRPr/>
            </a:pPr>
            <a:r>
              <a:rPr lang="en-US" sz="900" dirty="0">
                <a:ea typeface="DotumChe" pitchFamily="49" charset="-127"/>
              </a:rPr>
              <a:t>Vyatta AMI</a:t>
            </a:r>
          </a:p>
          <a:p>
            <a:pPr algn="ctr" eaLnBrk="0" hangingPunct="0">
              <a:defRPr/>
            </a:pPr>
            <a:r>
              <a:rPr lang="en-US" sz="900" dirty="0">
                <a:ea typeface="DotumChe" pitchFamily="49" charset="-127"/>
              </a:rPr>
              <a:t>(NAT + VPN)</a:t>
            </a:r>
          </a:p>
        </p:txBody>
      </p:sp>
      <p:sp>
        <p:nvSpPr>
          <p:cNvPr id="550" name="Text Box 40"/>
          <p:cNvSpPr txBox="1">
            <a:spLocks noChangeArrowheads="1"/>
          </p:cNvSpPr>
          <p:nvPr/>
        </p:nvSpPr>
        <p:spPr bwMode="auto">
          <a:xfrm flipH="1">
            <a:off x="4341367" y="4497082"/>
            <a:ext cx="1196264" cy="354957"/>
          </a:xfrm>
          <a:prstGeom prst="rect">
            <a:avLst/>
          </a:prstGeom>
          <a:noFill/>
          <a:ln w="9525">
            <a:noFill/>
            <a:miter lim="800000"/>
            <a:headEnd/>
            <a:tailEnd/>
          </a:ln>
          <a:scene3d>
            <a:camera prst="isometricLeftDown"/>
            <a:lightRig rig="threePt" dir="t"/>
          </a:scene3d>
        </p:spPr>
        <p:txBody>
          <a:bodyPr wrap="none" lIns="77204" tIns="38602" rIns="77204" bIns="38602">
            <a:spAutoFit/>
          </a:bodyPr>
          <a:lstStyle/>
          <a:p>
            <a:pPr algn="ctr">
              <a:defRPr/>
            </a:pPr>
            <a:r>
              <a:rPr lang="en-US" sz="900" dirty="0"/>
              <a:t>192.168.0.92</a:t>
            </a:r>
          </a:p>
          <a:p>
            <a:pPr algn="ctr">
              <a:defRPr/>
            </a:pPr>
            <a:r>
              <a:rPr lang="en-US" sz="900" dirty="0"/>
              <a:t>EIP: 184.72.110.240</a:t>
            </a:r>
          </a:p>
        </p:txBody>
      </p:sp>
      <p:sp>
        <p:nvSpPr>
          <p:cNvPr id="551" name="Text Box 41"/>
          <p:cNvSpPr txBox="1">
            <a:spLocks noChangeArrowheads="1"/>
          </p:cNvSpPr>
          <p:nvPr/>
        </p:nvSpPr>
        <p:spPr bwMode="auto">
          <a:xfrm flipH="1">
            <a:off x="2800506" y="3806569"/>
            <a:ext cx="968639" cy="216457"/>
          </a:xfrm>
          <a:prstGeom prst="rect">
            <a:avLst/>
          </a:prstGeom>
          <a:noFill/>
          <a:ln w="9525">
            <a:noFill/>
            <a:miter lim="800000"/>
            <a:headEnd/>
            <a:tailEnd/>
          </a:ln>
          <a:scene3d>
            <a:camera prst="isometricLeftDown"/>
            <a:lightRig rig="threePt" dir="t"/>
          </a:scene3d>
        </p:spPr>
        <p:txBody>
          <a:bodyPr wrap="none" lIns="77204" tIns="38602" rIns="77204" bIns="38602">
            <a:spAutoFit/>
          </a:bodyPr>
          <a:lstStyle/>
          <a:p>
            <a:pPr>
              <a:defRPr/>
            </a:pPr>
            <a:r>
              <a:rPr lang="en-US" sz="900" dirty="0"/>
              <a:t>192.168.1.0/16</a:t>
            </a:r>
          </a:p>
        </p:txBody>
      </p:sp>
      <p:sp>
        <p:nvSpPr>
          <p:cNvPr id="552" name="Text Box 92"/>
          <p:cNvSpPr txBox="1">
            <a:spLocks noChangeArrowheads="1"/>
          </p:cNvSpPr>
          <p:nvPr/>
        </p:nvSpPr>
        <p:spPr bwMode="auto">
          <a:xfrm flipH="1">
            <a:off x="6130191" y="1885905"/>
            <a:ext cx="848413" cy="354957"/>
          </a:xfrm>
          <a:prstGeom prst="rect">
            <a:avLst/>
          </a:prstGeom>
          <a:noFill/>
          <a:ln w="9525">
            <a:noFill/>
            <a:miter lim="800000"/>
            <a:headEnd/>
            <a:tailEnd/>
          </a:ln>
          <a:scene3d>
            <a:camera prst="isometricLeftDown"/>
            <a:lightRig rig="threePt" dir="t"/>
          </a:scene3d>
        </p:spPr>
        <p:txBody>
          <a:bodyPr wrap="none" lIns="77204" tIns="38602" rIns="77204" bIns="38602">
            <a:spAutoFit/>
          </a:bodyPr>
          <a:lstStyle/>
          <a:p>
            <a:pPr algn="ctr">
              <a:defRPr/>
            </a:pPr>
            <a:r>
              <a:rPr lang="en-US" sz="900" dirty="0"/>
              <a:t>Public IP:</a:t>
            </a:r>
          </a:p>
          <a:p>
            <a:pPr algn="ctr">
              <a:defRPr/>
            </a:pPr>
            <a:r>
              <a:rPr lang="en-US" sz="900" dirty="0"/>
              <a:t>76.74.103.12</a:t>
            </a:r>
          </a:p>
        </p:txBody>
      </p:sp>
      <p:sp>
        <p:nvSpPr>
          <p:cNvPr id="16397" name="Freeform 407"/>
          <p:cNvSpPr>
            <a:spLocks/>
          </p:cNvSpPr>
          <p:nvPr/>
        </p:nvSpPr>
        <p:spPr bwMode="auto">
          <a:xfrm>
            <a:off x="800100" y="1499000"/>
            <a:ext cx="3467100" cy="958453"/>
          </a:xfrm>
          <a:custGeom>
            <a:avLst/>
            <a:gdLst>
              <a:gd name="T0" fmla="*/ 0 w 3467100"/>
              <a:gd name="T1" fmla="*/ 1178543 h 1278127"/>
              <a:gd name="T2" fmla="*/ 3467100 w 3467100"/>
              <a:gd name="T3" fmla="*/ 1277557 h 1278127"/>
              <a:gd name="T4" fmla="*/ 0 60000 65536"/>
              <a:gd name="T5" fmla="*/ 0 60000 65536"/>
              <a:gd name="T6" fmla="*/ 0 w 3467100"/>
              <a:gd name="T7" fmla="*/ 0 h 1278127"/>
              <a:gd name="T8" fmla="*/ 3467100 w 3467100"/>
              <a:gd name="T9" fmla="*/ 1278127 h 1278127"/>
            </a:gdLst>
            <a:ahLst/>
            <a:cxnLst>
              <a:cxn ang="T4">
                <a:pos x="T0" y="T1"/>
              </a:cxn>
              <a:cxn ang="T5">
                <a:pos x="T2" y="T3"/>
              </a:cxn>
            </a:cxnLst>
            <a:rect l="T6" t="T7" r="T8" b="T9"/>
            <a:pathLst>
              <a:path w="3467100" h="1278127">
                <a:moveTo>
                  <a:pt x="0" y="1179068"/>
                </a:moveTo>
                <a:cubicBezTo>
                  <a:pt x="943356" y="0"/>
                  <a:pt x="3004058" y="381253"/>
                  <a:pt x="3467100" y="1278127"/>
                </a:cubicBezTo>
              </a:path>
            </a:pathLst>
          </a:custGeom>
          <a:noFill/>
          <a:ln w="19050" cap="flat" cmpd="sng" algn="ctr">
            <a:solidFill>
              <a:schemeClr val="tx1"/>
            </a:solidFill>
            <a:prstDash val="lgDash"/>
            <a:round/>
            <a:headEnd type="triangle" w="med" len="med"/>
            <a:tailEnd type="triangle" w="med" len="med"/>
          </a:ln>
          <a:extLst>
            <a:ext uri="{909E8E84-426E-40DD-AFC4-6F175D3DCCD1}">
              <a14:hiddenFill xmlns:a14="http://schemas.microsoft.com/office/drawing/2010/main">
                <a:solidFill>
                  <a:srgbClr val="FFFFFF"/>
                </a:solidFill>
              </a14:hiddenFill>
            </a:ext>
          </a:extLst>
        </p:spPr>
        <p:txBody>
          <a:bodyPr lIns="81589" tIns="40794" rIns="81589" bIns="40794" anchor="ctr"/>
          <a:lstStyle/>
          <a:p>
            <a:endParaRPr lang="en-US"/>
          </a:p>
        </p:txBody>
      </p:sp>
      <p:sp>
        <p:nvSpPr>
          <p:cNvPr id="16398" name="AutoShape 2"/>
          <p:cNvSpPr>
            <a:spLocks noChangeAspect="1" noChangeArrowheads="1"/>
          </p:cNvSpPr>
          <p:nvPr/>
        </p:nvSpPr>
        <p:spPr bwMode="auto">
          <a:xfrm>
            <a:off x="600075" y="2320528"/>
            <a:ext cx="423863"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1612" tIns="40806" rIns="81612" bIns="40806"/>
          <a:lstStyle/>
          <a:p>
            <a:endParaRPr lang="en-US"/>
          </a:p>
        </p:txBody>
      </p:sp>
      <p:sp>
        <p:nvSpPr>
          <p:cNvPr id="16399" name="AutoShape 44"/>
          <p:cNvSpPr>
            <a:spLocks noChangeAspect="1" noChangeArrowheads="1"/>
          </p:cNvSpPr>
          <p:nvPr/>
        </p:nvSpPr>
        <p:spPr bwMode="auto">
          <a:xfrm>
            <a:off x="609603" y="2343150"/>
            <a:ext cx="423863"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1612" tIns="40806" rIns="81612" bIns="40806"/>
          <a:lstStyle/>
          <a:p>
            <a:endParaRPr lang="en-US"/>
          </a:p>
        </p:txBody>
      </p:sp>
      <p:sp>
        <p:nvSpPr>
          <p:cNvPr id="2" name="Title 1"/>
          <p:cNvSpPr>
            <a:spLocks noGrp="1"/>
          </p:cNvSpPr>
          <p:nvPr>
            <p:ph type="title"/>
          </p:nvPr>
        </p:nvSpPr>
        <p:spPr>
          <a:xfrm>
            <a:off x="241430" y="231147"/>
            <a:ext cx="8208875" cy="472437"/>
          </a:xfrm>
        </p:spPr>
        <p:txBody>
          <a:bodyPr>
            <a:normAutofit/>
          </a:bodyPr>
          <a:lstStyle/>
          <a:p>
            <a:r>
              <a:rPr lang="en-US" sz="2400" dirty="0"/>
              <a:t>Cloud Bridging</a:t>
            </a:r>
          </a:p>
        </p:txBody>
      </p:sp>
      <p:pic>
        <p:nvPicPr>
          <p:cNvPr id="1026" name="Picture 2" descr="Rackspace, the Open Cloud Company"/>
          <p:cNvPicPr>
            <a:picLocks noChangeAspect="1" noChangeArrowheads="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rot="1923175">
            <a:off x="934668" y="3042532"/>
            <a:ext cx="952500" cy="276225"/>
          </a:xfrm>
          <a:prstGeom prst="rect">
            <a:avLst/>
          </a:prstGeom>
          <a:noFill/>
          <a:extLst>
            <a:ext uri="{909E8E84-426E-40DD-AFC4-6F175D3DCCD1}">
              <a14:hiddenFill xmlns:a14="http://schemas.microsoft.com/office/drawing/2010/main">
                <a:solidFill>
                  <a:srgbClr val="FFFFFF"/>
                </a:solidFill>
              </a14:hiddenFill>
            </a:ext>
          </a:extLst>
        </p:spPr>
      </p:pic>
      <p:sp>
        <p:nvSpPr>
          <p:cNvPr id="94" name="Footer Placeholder 1"/>
          <p:cNvSpPr>
            <a:spLocks noGrp="1"/>
          </p:cNvSpPr>
          <p:nvPr>
            <p:ph type="ftr" sz="quarter" idx="3"/>
          </p:nvPr>
        </p:nvSpPr>
        <p:spPr>
          <a:xfrm>
            <a:off x="336880" y="4987786"/>
            <a:ext cx="3990646" cy="103485"/>
          </a:xfrm>
        </p:spPr>
        <p:txBody>
          <a:bodyPr/>
          <a:lstStyle/>
          <a:p>
            <a:r>
              <a:rPr lang="en-US" smtClean="0"/>
              <a:t>© 2013 Brocade Communications Systems, Inc. Company Proprietary Information</a:t>
            </a:r>
            <a:endParaRPr lang="en-US" dirty="0"/>
          </a:p>
        </p:txBody>
      </p:sp>
      <p:sp>
        <p:nvSpPr>
          <p:cNvPr id="95" name="Slide Number Placeholder 4"/>
          <p:cNvSpPr>
            <a:spLocks noGrp="1"/>
          </p:cNvSpPr>
          <p:nvPr>
            <p:ph type="sldNum" sz="quarter" idx="4"/>
          </p:nvPr>
        </p:nvSpPr>
        <p:spPr>
          <a:xfrm>
            <a:off x="7766743" y="4979473"/>
            <a:ext cx="256801" cy="116425"/>
          </a:xfrm>
        </p:spPr>
        <p:txBody>
          <a:bodyPr/>
          <a:lstStyle/>
          <a:p>
            <a:fld id="{7BCC8D0D-EAEC-449D-9161-023DFF90F2E2}" type="slidenum">
              <a:rPr lang="en-US" smtClean="0"/>
              <a:pPr/>
              <a:t>15</a:t>
            </a:fld>
            <a:endParaRPr lang="en-US" dirty="0"/>
          </a:p>
        </p:txBody>
      </p:sp>
      <p:sp>
        <p:nvSpPr>
          <p:cNvPr id="4" name="Rectangle 3">
            <a:hlinkClick r:id="rId16" action="ppaction://hlinksldjump"/>
          </p:cNvPr>
          <p:cNvSpPr/>
          <p:nvPr/>
        </p:nvSpPr>
        <p:spPr bwMode="auto">
          <a:xfrm>
            <a:off x="0" y="0"/>
            <a:ext cx="9144000" cy="5143500"/>
          </a:xfrm>
          <a:prstGeom prst="rect">
            <a:avLst/>
          </a:prstGeom>
          <a:noFill/>
          <a:ln w="19050" algn="ctr">
            <a:noFill/>
            <a:miter lim="800000"/>
            <a:headEnd/>
            <a:tailEnd/>
          </a:ln>
        </p:spPr>
        <p:txBody>
          <a:bodyPr wrap="none" lIns="91430" tIns="45714" rIns="91430" bIns="45714" rtlCol="0" anchor="ctr"/>
          <a:lstStyle/>
          <a:p>
            <a:pPr algn="ctr"/>
            <a:endParaRPr lang="en-US" dirty="0"/>
          </a:p>
        </p:txBody>
      </p:sp>
      <p:pic>
        <p:nvPicPr>
          <p:cNvPr id="96" name="Picture 95">
            <a:hlinkClick r:id="rId17" action="ppaction://hlinksldjump"/>
          </p:cNvPr>
          <p:cNvPicPr>
            <a:picLocks noChangeAspect="1"/>
          </p:cNvPicPr>
          <p:nvPr/>
        </p:nvPicPr>
        <p:blipFill>
          <a:blip r:embed="rId18" cstate="screen">
            <a:extLst>
              <a:ext uri="{28A0092B-C50C-407E-A947-70E740481C1C}">
                <a14:useLocalDpi xmlns:a14="http://schemas.microsoft.com/office/drawing/2010/main"/>
              </a:ext>
            </a:extLst>
          </a:blip>
          <a:stretch>
            <a:fillRect/>
          </a:stretch>
        </p:blipFill>
        <p:spPr>
          <a:xfrm>
            <a:off x="152403" y="4467019"/>
            <a:ext cx="520601" cy="524142"/>
          </a:xfrm>
          <a:prstGeom prst="rect">
            <a:avLst/>
          </a:prstGeom>
        </p:spPr>
      </p:pic>
    </p:spTree>
    <p:extLst>
      <p:ext uri="{BB962C8B-B14F-4D97-AF65-F5344CB8AC3E}">
        <p14:creationId xmlns:p14="http://schemas.microsoft.com/office/powerpoint/2010/main" val="4046372945"/>
      </p:ext>
    </p:extLst>
  </p:cSld>
  <p:clrMapOvr>
    <a:masterClrMapping/>
  </p:clrMapOvr>
  <p:transition spd="slow">
    <p:fade thruBlk="1"/>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47" name="Picture 15"/>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rot="21540000">
            <a:off x="5527215" y="1287066"/>
            <a:ext cx="1860550" cy="1177528"/>
          </a:xfrm>
          <a:prstGeom prst="rect">
            <a:avLst/>
          </a:prstGeom>
          <a:noFill/>
          <a:ln>
            <a:noFill/>
          </a:ln>
          <a:effectLst>
            <a:outerShdw blurRad="63500" dist="38100" dir="2700000" algn="tl" rotWithShape="0">
              <a:srgbClr val="000000">
                <a:alpha val="39999"/>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 name="Left-Right Arrow 80"/>
          <p:cNvSpPr/>
          <p:nvPr/>
        </p:nvSpPr>
        <p:spPr bwMode="auto">
          <a:xfrm rot="21373288">
            <a:off x="3030585" y="2136183"/>
            <a:ext cx="5943600" cy="240357"/>
          </a:xfrm>
          <a:prstGeom prst="leftRightArrow">
            <a:avLst>
              <a:gd name="adj1" fmla="val 50000"/>
              <a:gd name="adj2" fmla="val 57609"/>
            </a:avLst>
          </a:prstGeom>
          <a:gradFill>
            <a:gsLst>
              <a:gs pos="0">
                <a:schemeClr val="accent1">
                  <a:alpha val="50000"/>
                </a:schemeClr>
              </a:gs>
              <a:gs pos="0">
                <a:schemeClr val="accent1"/>
              </a:gs>
              <a:gs pos="50000">
                <a:srgbClr val="FFC000"/>
              </a:gs>
              <a:gs pos="90000">
                <a:srgbClr val="FFFF00"/>
              </a:gs>
            </a:gsLst>
            <a:lin ang="5400000" scaled="0"/>
          </a:gradFill>
          <a:ln w="952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a:scene3d>
            <a:camera prst="isometricBottomDown">
              <a:rot lat="2340000" lon="18883146" rev="18060000"/>
            </a:camera>
            <a:lightRig rig="threePt" dir="t"/>
          </a:scene3d>
        </p:spPr>
        <p:txBody>
          <a:bodyPr lIns="81589" tIns="40794" rIns="81589" bIns="40794"/>
          <a:lstStyle/>
          <a:p>
            <a:pPr algn="ctr" defTabSz="862632" fontAlgn="base">
              <a:spcBef>
                <a:spcPct val="0"/>
              </a:spcBef>
              <a:spcAft>
                <a:spcPct val="0"/>
              </a:spcAft>
              <a:defRPr/>
            </a:pPr>
            <a:r>
              <a:rPr lang="en-US" sz="500" b="1" dirty="0">
                <a:solidFill>
                  <a:srgbClr val="000000"/>
                </a:solidFill>
                <a:ea typeface="ＭＳ Ｐゴシック" pitchFamily="34" charset="-128"/>
                <a:cs typeface="Arial" pitchFamily="34" charset="0"/>
              </a:rPr>
              <a:t>INTER VLAN ROUTING, FIREWALL,VPN, AND TRAFFIC INSPECTION</a:t>
            </a:r>
          </a:p>
        </p:txBody>
      </p:sp>
      <p:pic>
        <p:nvPicPr>
          <p:cNvPr id="18448" name="Picture 16"/>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rot="21540000">
            <a:off x="3919076" y="622697"/>
            <a:ext cx="1860550" cy="1177528"/>
          </a:xfrm>
          <a:prstGeom prst="rect">
            <a:avLst/>
          </a:prstGeom>
          <a:noFill/>
          <a:ln>
            <a:noFill/>
          </a:ln>
          <a:effectLst>
            <a:outerShdw blurRad="63500" dist="38100" dir="2700000" algn="tl" rotWithShape="0">
              <a:srgbClr val="000000">
                <a:alpha val="39999"/>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49" name="Picture 17"/>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rot="21540000">
            <a:off x="7135352" y="1951435"/>
            <a:ext cx="1860550" cy="1177528"/>
          </a:xfrm>
          <a:prstGeom prst="rect">
            <a:avLst/>
          </a:prstGeom>
          <a:noFill/>
          <a:ln>
            <a:noFill/>
          </a:ln>
          <a:effectLst>
            <a:outerShdw blurRad="63500" dist="38100" dir="2700000" algn="tl" rotWithShape="0">
              <a:srgbClr val="000000">
                <a:alpha val="39999"/>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 name="TextBox 59"/>
          <p:cNvSpPr txBox="1"/>
          <p:nvPr/>
        </p:nvSpPr>
        <p:spPr>
          <a:xfrm>
            <a:off x="5275904" y="2594851"/>
            <a:ext cx="599186" cy="236273"/>
          </a:xfrm>
          <a:prstGeom prst="rect">
            <a:avLst/>
          </a:prstGeom>
          <a:noFill/>
          <a:scene3d>
            <a:camera prst="isometricLeftDown">
              <a:rot lat="1800000" lon="2580002" rev="21599991"/>
            </a:camera>
            <a:lightRig rig="threePt" dir="t"/>
          </a:scene3d>
        </p:spPr>
        <p:txBody>
          <a:bodyPr wrap="none" lIns="81589" tIns="40794" rIns="81589" bIns="40794">
            <a:spAutoFit/>
          </a:bodyPr>
          <a:lstStyle/>
          <a:p>
            <a:pPr fontAlgn="base">
              <a:spcBef>
                <a:spcPct val="0"/>
              </a:spcBef>
              <a:spcAft>
                <a:spcPct val="0"/>
              </a:spcAft>
              <a:defRPr/>
            </a:pPr>
            <a:r>
              <a:rPr lang="en-US" sz="1000" b="1" dirty="0">
                <a:solidFill>
                  <a:srgbClr val="000000"/>
                </a:solidFill>
                <a:ea typeface="ＭＳ Ｐゴシック" pitchFamily="34" charset="-128"/>
                <a:cs typeface="Arial" pitchFamily="34" charset="0"/>
              </a:rPr>
              <a:t>ACCESS</a:t>
            </a:r>
          </a:p>
        </p:txBody>
      </p:sp>
      <p:sp>
        <p:nvSpPr>
          <p:cNvPr id="61" name="TextBox 60"/>
          <p:cNvSpPr txBox="1"/>
          <p:nvPr/>
        </p:nvSpPr>
        <p:spPr>
          <a:xfrm>
            <a:off x="4226421" y="3086342"/>
            <a:ext cx="963067" cy="236273"/>
          </a:xfrm>
          <a:prstGeom prst="rect">
            <a:avLst/>
          </a:prstGeom>
          <a:noFill/>
          <a:scene3d>
            <a:camera prst="isometricLeftDown">
              <a:rot lat="1800000" lon="2640002" rev="0"/>
            </a:camera>
            <a:lightRig rig="threePt" dir="t"/>
          </a:scene3d>
        </p:spPr>
        <p:txBody>
          <a:bodyPr wrap="none" lIns="81589" tIns="40794" rIns="81589" bIns="40794">
            <a:spAutoFit/>
          </a:bodyPr>
          <a:lstStyle/>
          <a:p>
            <a:pPr fontAlgn="base">
              <a:spcBef>
                <a:spcPct val="0"/>
              </a:spcBef>
              <a:spcAft>
                <a:spcPct val="0"/>
              </a:spcAft>
              <a:defRPr/>
            </a:pPr>
            <a:r>
              <a:rPr lang="en-US" sz="1000" b="1" dirty="0">
                <a:solidFill>
                  <a:srgbClr val="000000"/>
                </a:solidFill>
                <a:ea typeface="ＭＳ Ｐゴシック" pitchFamily="34" charset="-128"/>
                <a:cs typeface="Arial" pitchFamily="34" charset="0"/>
              </a:rPr>
              <a:t>AGGREGATION</a:t>
            </a:r>
          </a:p>
        </p:txBody>
      </p:sp>
      <p:sp>
        <p:nvSpPr>
          <p:cNvPr id="62" name="TextBox 61"/>
          <p:cNvSpPr txBox="1"/>
          <p:nvPr/>
        </p:nvSpPr>
        <p:spPr>
          <a:xfrm>
            <a:off x="3416164" y="3375350"/>
            <a:ext cx="469342" cy="236273"/>
          </a:xfrm>
          <a:prstGeom prst="rect">
            <a:avLst/>
          </a:prstGeom>
          <a:noFill/>
          <a:scene3d>
            <a:camera prst="isometricLeftDown">
              <a:rot lat="1800000" lon="2580002" rev="21599991"/>
            </a:camera>
            <a:lightRig rig="threePt" dir="t"/>
          </a:scene3d>
        </p:spPr>
        <p:txBody>
          <a:bodyPr wrap="none" lIns="81589" tIns="40794" rIns="81589" bIns="40794">
            <a:spAutoFit/>
          </a:bodyPr>
          <a:lstStyle/>
          <a:p>
            <a:pPr fontAlgn="base">
              <a:spcBef>
                <a:spcPct val="0"/>
              </a:spcBef>
              <a:spcAft>
                <a:spcPct val="0"/>
              </a:spcAft>
              <a:defRPr/>
            </a:pPr>
            <a:r>
              <a:rPr lang="en-US" sz="1000" b="1" dirty="0">
                <a:solidFill>
                  <a:srgbClr val="000000"/>
                </a:solidFill>
                <a:ea typeface="ＭＳ Ｐゴシック" pitchFamily="34" charset="-128"/>
                <a:cs typeface="Arial" pitchFamily="34" charset="0"/>
              </a:rPr>
              <a:t>CORE</a:t>
            </a:r>
          </a:p>
        </p:txBody>
      </p:sp>
      <p:sp>
        <p:nvSpPr>
          <p:cNvPr id="63" name="TextBox 62"/>
          <p:cNvSpPr txBox="1"/>
          <p:nvPr/>
        </p:nvSpPr>
        <p:spPr>
          <a:xfrm>
            <a:off x="2212203" y="3916920"/>
            <a:ext cx="634452" cy="390161"/>
          </a:xfrm>
          <a:prstGeom prst="rect">
            <a:avLst/>
          </a:prstGeom>
          <a:noFill/>
          <a:scene3d>
            <a:camera prst="isometricLeftDown">
              <a:rot lat="1800000" lon="2580002" rev="21599991"/>
            </a:camera>
            <a:lightRig rig="threePt" dir="t"/>
          </a:scene3d>
        </p:spPr>
        <p:txBody>
          <a:bodyPr wrap="none" lIns="81589" tIns="40794" rIns="81589" bIns="40794">
            <a:spAutoFit/>
          </a:bodyPr>
          <a:lstStyle/>
          <a:p>
            <a:pPr fontAlgn="base">
              <a:spcBef>
                <a:spcPct val="0"/>
              </a:spcBef>
              <a:spcAft>
                <a:spcPct val="0"/>
              </a:spcAft>
              <a:defRPr/>
            </a:pPr>
            <a:r>
              <a:rPr lang="en-US" sz="1000" b="1" dirty="0">
                <a:solidFill>
                  <a:srgbClr val="000000"/>
                </a:solidFill>
                <a:ea typeface="ＭＳ Ｐゴシック" pitchFamily="34" charset="-128"/>
                <a:cs typeface="Arial" pitchFamily="34" charset="0"/>
              </a:rPr>
              <a:t>BORDER</a:t>
            </a:r>
            <a:br>
              <a:rPr lang="en-US" sz="1000" b="1" dirty="0">
                <a:solidFill>
                  <a:srgbClr val="000000"/>
                </a:solidFill>
                <a:ea typeface="ＭＳ Ｐゴシック" pitchFamily="34" charset="-128"/>
                <a:cs typeface="Arial" pitchFamily="34" charset="0"/>
              </a:rPr>
            </a:br>
            <a:r>
              <a:rPr lang="en-US" sz="1000" b="1" dirty="0">
                <a:solidFill>
                  <a:srgbClr val="000000"/>
                </a:solidFill>
                <a:ea typeface="ＭＳ Ｐゴシック" pitchFamily="34" charset="-128"/>
                <a:cs typeface="Arial" pitchFamily="34" charset="0"/>
              </a:rPr>
              <a:t>ROUTER</a:t>
            </a:r>
          </a:p>
        </p:txBody>
      </p:sp>
      <p:cxnSp>
        <p:nvCxnSpPr>
          <p:cNvPr id="65" name="Straight Connector 64"/>
          <p:cNvCxnSpPr>
            <a:cxnSpLocks noChangeShapeType="1"/>
          </p:cNvCxnSpPr>
          <p:nvPr/>
        </p:nvCxnSpPr>
        <p:spPr bwMode="auto">
          <a:xfrm>
            <a:off x="3282492" y="1371237"/>
            <a:ext cx="4757737" cy="2057764"/>
          </a:xfrm>
          <a:prstGeom prst="line">
            <a:avLst/>
          </a:prstGeom>
          <a:noFill/>
          <a:ln w="9525">
            <a:solidFill>
              <a:schemeClr val="tx1"/>
            </a:solidFill>
            <a:prstDash val="lgDash"/>
            <a:round/>
            <a:headEnd/>
            <a:tailEnd/>
          </a:ln>
          <a:effectLst>
            <a:outerShdw blurRad="63500" dist="38100" dir="2700000" algn="tl" rotWithShape="0">
              <a:srgbClr val="000000">
                <a:alpha val="39999"/>
              </a:srgbClr>
            </a:outerShdw>
          </a:effectLst>
          <a:extLst>
            <a:ext uri="{909E8E84-426E-40DD-AFC4-6F175D3DCCD1}">
              <a14:hiddenFill xmlns:a14="http://schemas.microsoft.com/office/drawing/2010/main">
                <a:noFill/>
              </a14:hiddenFill>
            </a:ext>
          </a:extLst>
        </p:spPr>
      </p:cxnSp>
      <p:cxnSp>
        <p:nvCxnSpPr>
          <p:cNvPr id="66" name="Straight Connector 229"/>
          <p:cNvCxnSpPr>
            <a:cxnSpLocks noChangeShapeType="1"/>
          </p:cNvCxnSpPr>
          <p:nvPr/>
        </p:nvCxnSpPr>
        <p:spPr bwMode="auto">
          <a:xfrm>
            <a:off x="4184189" y="2680098"/>
            <a:ext cx="331787" cy="136922"/>
          </a:xfrm>
          <a:prstGeom prst="line">
            <a:avLst/>
          </a:prstGeom>
          <a:noFill/>
          <a:ln w="9525">
            <a:solidFill>
              <a:schemeClr val="tx1"/>
            </a:solidFill>
            <a:round/>
            <a:headEnd/>
            <a:tailEnd/>
          </a:ln>
          <a:effectLst>
            <a:outerShdw blurRad="63500" dist="38100" dir="2700000" algn="tl" rotWithShape="0">
              <a:srgbClr val="000000">
                <a:alpha val="39999"/>
              </a:srgbClr>
            </a:outerShdw>
          </a:effectLst>
          <a:extLst>
            <a:ext uri="{909E8E84-426E-40DD-AFC4-6F175D3DCCD1}">
              <a14:hiddenFill xmlns:a14="http://schemas.microsoft.com/office/drawing/2010/main">
                <a:noFill/>
              </a14:hiddenFill>
            </a:ext>
          </a:extLst>
        </p:spPr>
      </p:cxnSp>
      <p:cxnSp>
        <p:nvCxnSpPr>
          <p:cNvPr id="67" name="Straight Connector 225"/>
          <p:cNvCxnSpPr>
            <a:cxnSpLocks noChangeShapeType="1"/>
          </p:cNvCxnSpPr>
          <p:nvPr/>
        </p:nvCxnSpPr>
        <p:spPr bwMode="auto">
          <a:xfrm>
            <a:off x="3282492" y="3131346"/>
            <a:ext cx="244475" cy="100013"/>
          </a:xfrm>
          <a:prstGeom prst="line">
            <a:avLst/>
          </a:prstGeom>
          <a:noFill/>
          <a:ln w="9525">
            <a:solidFill>
              <a:schemeClr val="tx1"/>
            </a:solidFill>
            <a:round/>
            <a:headEnd/>
            <a:tailEnd/>
          </a:ln>
          <a:effectLst>
            <a:outerShdw blurRad="63500" dist="38100" dir="2700000" algn="tl" rotWithShape="0">
              <a:srgbClr val="000000">
                <a:alpha val="39999"/>
              </a:srgbClr>
            </a:outerShdw>
          </a:effectLst>
          <a:extLst>
            <a:ext uri="{909E8E84-426E-40DD-AFC4-6F175D3DCCD1}">
              <a14:hiddenFill xmlns:a14="http://schemas.microsoft.com/office/drawing/2010/main">
                <a:noFill/>
              </a14:hiddenFill>
            </a:ext>
          </a:extLst>
        </p:spPr>
      </p:cxnSp>
      <p:cxnSp>
        <p:nvCxnSpPr>
          <p:cNvPr id="68" name="Straight Connector 67"/>
          <p:cNvCxnSpPr>
            <a:cxnSpLocks noChangeShapeType="1"/>
          </p:cNvCxnSpPr>
          <p:nvPr/>
        </p:nvCxnSpPr>
        <p:spPr bwMode="auto">
          <a:xfrm flipV="1">
            <a:off x="1318751" y="2678907"/>
            <a:ext cx="3522663" cy="1493044"/>
          </a:xfrm>
          <a:prstGeom prst="line">
            <a:avLst/>
          </a:prstGeom>
          <a:noFill/>
          <a:ln w="9525">
            <a:solidFill>
              <a:schemeClr val="tx1"/>
            </a:solidFill>
            <a:round/>
            <a:headEnd/>
            <a:tailEnd/>
          </a:ln>
          <a:effectLst>
            <a:outerShdw blurRad="63500" dist="38100" dir="2700000" algn="tl" rotWithShape="0">
              <a:srgbClr val="000000">
                <a:alpha val="39999"/>
              </a:srgbClr>
            </a:outerShdw>
          </a:effectLst>
          <a:extLst>
            <a:ext uri="{909E8E84-426E-40DD-AFC4-6F175D3DCCD1}">
              <a14:hiddenFill xmlns:a14="http://schemas.microsoft.com/office/drawing/2010/main">
                <a:noFill/>
              </a14:hiddenFill>
            </a:ext>
          </a:extLst>
        </p:spPr>
      </p:cxnSp>
      <p:sp>
        <p:nvSpPr>
          <p:cNvPr id="69" name="Can 68"/>
          <p:cNvSpPr>
            <a:spLocks noChangeArrowheads="1"/>
          </p:cNvSpPr>
          <p:nvPr/>
        </p:nvSpPr>
        <p:spPr bwMode="auto">
          <a:xfrm rot="7200910">
            <a:off x="5042828" y="-66873"/>
            <a:ext cx="141684" cy="5354638"/>
          </a:xfrm>
          <a:prstGeom prst="can">
            <a:avLst>
              <a:gd name="adj" fmla="val 43829"/>
            </a:avLst>
          </a:prstGeom>
          <a:gradFill rotWithShape="1">
            <a:gsLst>
              <a:gs pos="0">
                <a:srgbClr val="3973AC"/>
              </a:gs>
              <a:gs pos="42000">
                <a:srgbClr val="E0EBF5"/>
              </a:gs>
              <a:gs pos="64999">
                <a:srgbClr val="A3C2E0"/>
              </a:gs>
              <a:gs pos="100000">
                <a:srgbClr val="A3C2E0"/>
              </a:gs>
            </a:gsLst>
            <a:lin ang="21540000"/>
          </a:gradFill>
          <a:ln w="25400">
            <a:solidFill>
              <a:schemeClr val="tx1"/>
            </a:solidFill>
            <a:round/>
            <a:headEnd/>
            <a:tailEnd/>
          </a:ln>
          <a:effectLst>
            <a:outerShdw blurRad="63500" dist="38100" dir="2700000" algn="tl" rotWithShape="0">
              <a:srgbClr val="000000">
                <a:alpha val="39999"/>
              </a:srgbClr>
            </a:outerShdw>
          </a:effectLst>
          <a:scene3d>
            <a:camera prst="orthographicFront">
              <a:rot lat="0" lon="21599994" rev="300000"/>
            </a:camera>
            <a:lightRig rig="threePt" dir="t"/>
          </a:scene3d>
        </p:spPr>
        <p:txBody>
          <a:bodyPr lIns="81589" tIns="40794" rIns="81589" bIns="40794"/>
          <a:lstStyle/>
          <a:p>
            <a:pPr defTabSz="862632" fontAlgn="base">
              <a:spcBef>
                <a:spcPct val="0"/>
              </a:spcBef>
              <a:spcAft>
                <a:spcPct val="0"/>
              </a:spcAft>
              <a:defRPr/>
            </a:pPr>
            <a:endParaRPr lang="en-US" sz="1400" dirty="0">
              <a:solidFill>
                <a:srgbClr val="000000"/>
              </a:solidFill>
              <a:ea typeface="ＭＳ Ｐゴシック" pitchFamily="34" charset="-128"/>
              <a:cs typeface="Arial" pitchFamily="34" charset="0"/>
            </a:endParaRPr>
          </a:p>
        </p:txBody>
      </p:sp>
      <p:sp>
        <p:nvSpPr>
          <p:cNvPr id="70" name="Can 69"/>
          <p:cNvSpPr>
            <a:spLocks noChangeArrowheads="1"/>
          </p:cNvSpPr>
          <p:nvPr/>
        </p:nvSpPr>
        <p:spPr bwMode="auto">
          <a:xfrm rot="7200910">
            <a:off x="4087354" y="339329"/>
            <a:ext cx="142875" cy="5353050"/>
          </a:xfrm>
          <a:prstGeom prst="can">
            <a:avLst>
              <a:gd name="adj" fmla="val 43841"/>
            </a:avLst>
          </a:prstGeom>
          <a:gradFill rotWithShape="1">
            <a:gsLst>
              <a:gs pos="0">
                <a:srgbClr val="3973AC"/>
              </a:gs>
              <a:gs pos="42000">
                <a:srgbClr val="E0EBF5"/>
              </a:gs>
              <a:gs pos="64999">
                <a:srgbClr val="A3C2E0"/>
              </a:gs>
              <a:gs pos="100000">
                <a:srgbClr val="A3C2E0"/>
              </a:gs>
            </a:gsLst>
            <a:lin ang="21540000"/>
          </a:gradFill>
          <a:ln w="25400">
            <a:solidFill>
              <a:schemeClr val="tx1"/>
            </a:solidFill>
            <a:round/>
            <a:headEnd/>
            <a:tailEnd/>
          </a:ln>
          <a:effectLst>
            <a:outerShdw blurRad="63500" dist="38100" dir="2700000" algn="tl" rotWithShape="0">
              <a:srgbClr val="000000">
                <a:alpha val="39999"/>
              </a:srgbClr>
            </a:outerShdw>
          </a:effectLst>
          <a:scene3d>
            <a:camera prst="orthographicFront">
              <a:rot lat="0" lon="0" rev="300000"/>
            </a:camera>
            <a:lightRig rig="threePt" dir="t"/>
          </a:scene3d>
        </p:spPr>
        <p:txBody>
          <a:bodyPr lIns="81589" tIns="40794" rIns="81589" bIns="40794"/>
          <a:lstStyle/>
          <a:p>
            <a:pPr defTabSz="862632" fontAlgn="base">
              <a:spcBef>
                <a:spcPct val="0"/>
              </a:spcBef>
              <a:spcAft>
                <a:spcPct val="0"/>
              </a:spcAft>
              <a:defRPr/>
            </a:pPr>
            <a:endParaRPr lang="en-US" sz="1400" dirty="0">
              <a:solidFill>
                <a:srgbClr val="000000"/>
              </a:solidFill>
              <a:ea typeface="ＭＳ Ｐゴシック" pitchFamily="34" charset="-128"/>
              <a:cs typeface="Arial" pitchFamily="34" charset="0"/>
            </a:endParaRPr>
          </a:p>
        </p:txBody>
      </p:sp>
      <p:pic>
        <p:nvPicPr>
          <p:cNvPr id="71" name="Picture 156"/>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3784140" y="2784397"/>
            <a:ext cx="378998" cy="410931"/>
          </a:xfrm>
          <a:prstGeom prst="rect">
            <a:avLst/>
          </a:prstGeom>
          <a:noFill/>
          <a:ln>
            <a:noFill/>
          </a:ln>
          <a:effectLst>
            <a:outerShdw blurRad="63500" dist="38100" dir="2700000" algn="tl" rotWithShape="0">
              <a:srgbClr val="000000">
                <a:alpha val="39999"/>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 name="Picture 25"/>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3911140" y="2346248"/>
            <a:ext cx="378998" cy="410931"/>
          </a:xfrm>
          <a:prstGeom prst="rect">
            <a:avLst/>
          </a:prstGeom>
          <a:noFill/>
          <a:ln>
            <a:noFill/>
          </a:ln>
          <a:effectLst>
            <a:outerShdw blurRad="63500" dist="38100" dir="2700000" algn="tl" rotWithShape="0">
              <a:srgbClr val="000000">
                <a:alpha val="39999"/>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 name="Picture 25"/>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2936415" y="2768919"/>
            <a:ext cx="378997" cy="411956"/>
          </a:xfrm>
          <a:prstGeom prst="rect">
            <a:avLst/>
          </a:prstGeom>
          <a:noFill/>
          <a:ln>
            <a:noFill/>
          </a:ln>
          <a:effectLst>
            <a:outerShdw blurRad="63500" dist="38100" dir="2700000" algn="tl" rotWithShape="0">
              <a:srgbClr val="000000">
                <a:alpha val="39999"/>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 name="Picture 27"/>
          <p:cNvPicPr>
            <a:picLocks noChangeAspect="1" noChangeArrowheads="1"/>
          </p:cNvPicPr>
          <p:nvPr/>
        </p:nvPicPr>
        <p:blipFill>
          <a:blip r:embed="rId9">
            <a:extLst>
              <a:ext uri="{28A0092B-C50C-407E-A947-70E740481C1C}">
                <a14:useLocalDpi xmlns:a14="http://schemas.microsoft.com/office/drawing/2010/main"/>
              </a:ext>
            </a:extLst>
          </a:blip>
          <a:srcRect/>
          <a:stretch>
            <a:fillRect/>
          </a:stretch>
        </p:blipFill>
        <p:spPr bwMode="auto">
          <a:xfrm>
            <a:off x="1723567" y="3714751"/>
            <a:ext cx="644525" cy="297656"/>
          </a:xfrm>
          <a:prstGeom prst="rect">
            <a:avLst/>
          </a:prstGeom>
          <a:noFill/>
          <a:ln>
            <a:noFill/>
          </a:ln>
          <a:effectLst>
            <a:outerShdw blurRad="63500" dist="38100" dir="2700000" algn="tl" rotWithShape="0">
              <a:srgbClr val="000000">
                <a:alpha val="39999"/>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6" name="Can 75"/>
          <p:cNvSpPr>
            <a:spLocks noChangeArrowheads="1"/>
          </p:cNvSpPr>
          <p:nvPr/>
        </p:nvSpPr>
        <p:spPr bwMode="auto">
          <a:xfrm rot="7200910">
            <a:off x="3129893" y="746326"/>
            <a:ext cx="141685" cy="5354637"/>
          </a:xfrm>
          <a:prstGeom prst="can">
            <a:avLst>
              <a:gd name="adj" fmla="val 43829"/>
            </a:avLst>
          </a:prstGeom>
          <a:gradFill rotWithShape="1">
            <a:gsLst>
              <a:gs pos="0">
                <a:srgbClr val="3973AC"/>
              </a:gs>
              <a:gs pos="42000">
                <a:srgbClr val="E0EBF5"/>
              </a:gs>
              <a:gs pos="64999">
                <a:srgbClr val="A3C2E0"/>
              </a:gs>
              <a:gs pos="100000">
                <a:srgbClr val="A3C2E0"/>
              </a:gs>
            </a:gsLst>
            <a:lin ang="21540000"/>
          </a:gradFill>
          <a:ln w="25400">
            <a:solidFill>
              <a:schemeClr val="tx1"/>
            </a:solidFill>
            <a:round/>
            <a:headEnd/>
            <a:tailEnd/>
          </a:ln>
          <a:effectLst>
            <a:outerShdw blurRad="63500" dist="38100" dir="2700000" algn="tl" rotWithShape="0">
              <a:srgbClr val="000000">
                <a:alpha val="39999"/>
              </a:srgbClr>
            </a:outerShdw>
          </a:effectLst>
          <a:scene3d>
            <a:camera prst="orthographicFront">
              <a:rot lat="0" lon="0" rev="300000"/>
            </a:camera>
            <a:lightRig rig="threePt" dir="t"/>
          </a:scene3d>
        </p:spPr>
        <p:txBody>
          <a:bodyPr lIns="81589" tIns="40794" rIns="81589" bIns="40794"/>
          <a:lstStyle/>
          <a:p>
            <a:pPr defTabSz="862632" fontAlgn="base">
              <a:spcBef>
                <a:spcPct val="0"/>
              </a:spcBef>
              <a:spcAft>
                <a:spcPct val="0"/>
              </a:spcAft>
              <a:defRPr/>
            </a:pPr>
            <a:endParaRPr lang="en-US" sz="1400" dirty="0">
              <a:solidFill>
                <a:srgbClr val="000000"/>
              </a:solidFill>
              <a:ea typeface="ＭＳ Ｐゴシック" pitchFamily="34" charset="-128"/>
              <a:cs typeface="Arial" pitchFamily="34" charset="0"/>
            </a:endParaRPr>
          </a:p>
        </p:txBody>
      </p:sp>
      <p:pic>
        <p:nvPicPr>
          <p:cNvPr id="77" name="Picture 24"/>
          <p:cNvPicPr>
            <a:picLocks noChangeAspect="1" noChangeArrowheads="1"/>
          </p:cNvPicPr>
          <p:nvPr/>
        </p:nvPicPr>
        <p:blipFill>
          <a:blip r:embed="rId10">
            <a:extLst>
              <a:ext uri="{28A0092B-C50C-407E-A947-70E740481C1C}">
                <a14:useLocalDpi xmlns:a14="http://schemas.microsoft.com/office/drawing/2010/main"/>
              </a:ext>
            </a:extLst>
          </a:blip>
          <a:srcRect/>
          <a:stretch>
            <a:fillRect/>
          </a:stretch>
        </p:blipFill>
        <p:spPr bwMode="auto">
          <a:xfrm>
            <a:off x="2836404" y="3197545"/>
            <a:ext cx="377825" cy="410932"/>
          </a:xfrm>
          <a:prstGeom prst="rect">
            <a:avLst/>
          </a:prstGeom>
          <a:noFill/>
          <a:ln>
            <a:noFill/>
          </a:ln>
          <a:effectLst>
            <a:outerShdw blurRad="63500" dist="38100" dir="2700000" algn="tl" rotWithShape="0">
              <a:srgbClr val="000000">
                <a:alpha val="39999"/>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78" name="Straight Connector 225"/>
          <p:cNvCxnSpPr>
            <a:cxnSpLocks noChangeShapeType="1"/>
          </p:cNvCxnSpPr>
          <p:nvPr/>
        </p:nvCxnSpPr>
        <p:spPr bwMode="auto">
          <a:xfrm>
            <a:off x="2277601" y="3521870"/>
            <a:ext cx="285750" cy="117873"/>
          </a:xfrm>
          <a:prstGeom prst="line">
            <a:avLst/>
          </a:prstGeom>
          <a:noFill/>
          <a:ln w="9525">
            <a:solidFill>
              <a:schemeClr val="tx1"/>
            </a:solidFill>
            <a:round/>
            <a:headEnd/>
            <a:tailEnd/>
          </a:ln>
          <a:effectLst>
            <a:outerShdw blurRad="63500" dist="38100" dir="2700000" algn="tl" rotWithShape="0">
              <a:srgbClr val="000000">
                <a:alpha val="39999"/>
              </a:srgbClr>
            </a:outerShdw>
          </a:effectLst>
          <a:extLst>
            <a:ext uri="{909E8E84-426E-40DD-AFC4-6F175D3DCCD1}">
              <a14:hiddenFill xmlns:a14="http://schemas.microsoft.com/office/drawing/2010/main">
                <a:noFill/>
              </a14:hiddenFill>
            </a:ext>
          </a:extLst>
        </p:spPr>
      </p:cxnSp>
      <p:pic>
        <p:nvPicPr>
          <p:cNvPr id="79" name="Picture 25"/>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1975976" y="3178495"/>
            <a:ext cx="377825" cy="411956"/>
          </a:xfrm>
          <a:prstGeom prst="rect">
            <a:avLst/>
          </a:prstGeom>
          <a:noFill/>
          <a:ln>
            <a:noFill/>
          </a:ln>
          <a:effectLst>
            <a:outerShdw blurRad="63500" dist="38100" dir="2700000" algn="tl" rotWithShape="0">
              <a:srgbClr val="000000">
                <a:alpha val="39999"/>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 name="Left-Right Arrow 81"/>
          <p:cNvSpPr/>
          <p:nvPr/>
        </p:nvSpPr>
        <p:spPr bwMode="auto">
          <a:xfrm>
            <a:off x="2174841" y="3431664"/>
            <a:ext cx="827373" cy="411807"/>
          </a:xfrm>
          <a:prstGeom prst="leftRightArrow">
            <a:avLst/>
          </a:prstGeom>
          <a:solidFill>
            <a:schemeClr val="bg1">
              <a:lumMod val="75000"/>
            </a:schemeClr>
          </a:solidFill>
          <a:ln w="952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a:scene3d>
            <a:camera prst="isometricTopUp"/>
            <a:lightRig rig="threePt" dir="t"/>
          </a:scene3d>
        </p:spPr>
        <p:txBody>
          <a:bodyPr lIns="81589" tIns="40794" rIns="81589" bIns="40794"/>
          <a:lstStyle/>
          <a:p>
            <a:pPr algn="ctr" defTabSz="862632" fontAlgn="base">
              <a:spcBef>
                <a:spcPct val="0"/>
              </a:spcBef>
              <a:spcAft>
                <a:spcPct val="0"/>
              </a:spcAft>
              <a:defRPr/>
            </a:pPr>
            <a:r>
              <a:rPr lang="en-US" sz="500" b="1" dirty="0">
                <a:solidFill>
                  <a:srgbClr val="000000"/>
                </a:solidFill>
                <a:ea typeface="ＭＳ Ｐゴシック" pitchFamily="34" charset="-128"/>
                <a:cs typeface="Arial" pitchFamily="34" charset="0"/>
              </a:rPr>
              <a:t>INGRESS/EGRESS</a:t>
            </a:r>
          </a:p>
        </p:txBody>
      </p:sp>
      <p:pic>
        <p:nvPicPr>
          <p:cNvPr id="83" name="Picture 24"/>
          <p:cNvPicPr>
            <a:picLocks noChangeAspect="1" noChangeArrowheads="1"/>
          </p:cNvPicPr>
          <p:nvPr/>
        </p:nvPicPr>
        <p:blipFill>
          <a:blip r:embed="rId10">
            <a:extLst>
              <a:ext uri="{28A0092B-C50C-407E-A947-70E740481C1C}">
                <a14:useLocalDpi xmlns:a14="http://schemas.microsoft.com/office/drawing/2010/main"/>
              </a:ext>
            </a:extLst>
          </a:blip>
          <a:srcRect/>
          <a:stretch>
            <a:fillRect/>
          </a:stretch>
        </p:blipFill>
        <p:spPr bwMode="auto">
          <a:xfrm>
            <a:off x="4730291" y="2368869"/>
            <a:ext cx="377825" cy="411956"/>
          </a:xfrm>
          <a:prstGeom prst="rect">
            <a:avLst/>
          </a:prstGeom>
          <a:noFill/>
          <a:ln>
            <a:noFill/>
          </a:ln>
          <a:effectLst>
            <a:outerShdw blurRad="63500" dist="38100" dir="2700000" algn="tl" rotWithShape="0">
              <a:srgbClr val="000000">
                <a:alpha val="39999"/>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7" name="TextBox 86"/>
          <p:cNvSpPr txBox="1"/>
          <p:nvPr/>
        </p:nvSpPr>
        <p:spPr>
          <a:xfrm>
            <a:off x="4755505" y="698616"/>
            <a:ext cx="793149" cy="267051"/>
          </a:xfrm>
          <a:prstGeom prst="rect">
            <a:avLst/>
          </a:prstGeom>
          <a:noFill/>
          <a:scene3d>
            <a:camera prst="isometricLeftDown">
              <a:rot lat="2100000" lon="2580000" rev="0"/>
            </a:camera>
            <a:lightRig rig="threePt" dir="t"/>
          </a:scene3d>
        </p:spPr>
        <p:txBody>
          <a:bodyPr wrap="none" lIns="81589" tIns="40794" rIns="81589" bIns="40794">
            <a:spAutoFit/>
          </a:bodyPr>
          <a:lstStyle/>
          <a:p>
            <a:pPr fontAlgn="base">
              <a:spcBef>
                <a:spcPct val="0"/>
              </a:spcBef>
              <a:spcAft>
                <a:spcPct val="0"/>
              </a:spcAft>
              <a:defRPr/>
            </a:pPr>
            <a:r>
              <a:rPr lang="en-US" sz="1200" dirty="0">
                <a:solidFill>
                  <a:srgbClr val="000000"/>
                </a:solidFill>
                <a:ea typeface="ＭＳ Ｐゴシック" pitchFamily="34" charset="-128"/>
                <a:cs typeface="Arial" pitchFamily="34" charset="0"/>
              </a:rPr>
              <a:t>Database</a:t>
            </a:r>
          </a:p>
        </p:txBody>
      </p:sp>
      <p:sp>
        <p:nvSpPr>
          <p:cNvPr id="88" name="TextBox 87"/>
          <p:cNvSpPr txBox="1"/>
          <p:nvPr/>
        </p:nvSpPr>
        <p:spPr>
          <a:xfrm>
            <a:off x="6287126" y="1353162"/>
            <a:ext cx="881314" cy="267051"/>
          </a:xfrm>
          <a:prstGeom prst="rect">
            <a:avLst/>
          </a:prstGeom>
          <a:noFill/>
          <a:scene3d>
            <a:camera prst="isometricLeftDown">
              <a:rot lat="2100000" lon="2580000" rev="0"/>
            </a:camera>
            <a:lightRig rig="threePt" dir="t"/>
          </a:scene3d>
        </p:spPr>
        <p:txBody>
          <a:bodyPr wrap="none" lIns="81589" tIns="40794" rIns="81589" bIns="40794">
            <a:spAutoFit/>
          </a:bodyPr>
          <a:lstStyle/>
          <a:p>
            <a:pPr fontAlgn="base">
              <a:spcBef>
                <a:spcPct val="0"/>
              </a:spcBef>
              <a:spcAft>
                <a:spcPct val="0"/>
              </a:spcAft>
              <a:defRPr/>
            </a:pPr>
            <a:r>
              <a:rPr lang="en-US" sz="1200" dirty="0">
                <a:solidFill>
                  <a:srgbClr val="000000"/>
                </a:solidFill>
                <a:ea typeface="ＭＳ Ｐゴシック" pitchFamily="34" charset="-128"/>
                <a:cs typeface="Arial" pitchFamily="34" charset="0"/>
              </a:rPr>
              <a:t>Application</a:t>
            </a:r>
          </a:p>
        </p:txBody>
      </p:sp>
      <p:sp>
        <p:nvSpPr>
          <p:cNvPr id="89" name="TextBox 88"/>
          <p:cNvSpPr txBox="1"/>
          <p:nvPr/>
        </p:nvSpPr>
        <p:spPr>
          <a:xfrm>
            <a:off x="8169597" y="2013067"/>
            <a:ext cx="449658" cy="267051"/>
          </a:xfrm>
          <a:prstGeom prst="rect">
            <a:avLst/>
          </a:prstGeom>
          <a:noFill/>
          <a:scene3d>
            <a:camera prst="isometricLeftDown">
              <a:rot lat="2100000" lon="2580000" rev="0"/>
            </a:camera>
            <a:lightRig rig="threePt" dir="t"/>
          </a:scene3d>
        </p:spPr>
        <p:txBody>
          <a:bodyPr wrap="none" lIns="81589" tIns="40794" rIns="81589" bIns="40794">
            <a:spAutoFit/>
          </a:bodyPr>
          <a:lstStyle/>
          <a:p>
            <a:pPr fontAlgn="base">
              <a:spcBef>
                <a:spcPct val="0"/>
              </a:spcBef>
              <a:spcAft>
                <a:spcPct val="0"/>
              </a:spcAft>
              <a:defRPr/>
            </a:pPr>
            <a:r>
              <a:rPr lang="en-US" sz="1200" dirty="0">
                <a:solidFill>
                  <a:srgbClr val="000000"/>
                </a:solidFill>
                <a:ea typeface="ＭＳ Ｐゴシック" pitchFamily="34" charset="-128"/>
                <a:cs typeface="Arial" pitchFamily="34" charset="0"/>
              </a:rPr>
              <a:t>Web</a:t>
            </a:r>
          </a:p>
        </p:txBody>
      </p:sp>
      <p:grpSp>
        <p:nvGrpSpPr>
          <p:cNvPr id="7202" name="Group 767"/>
          <p:cNvGrpSpPr>
            <a:grpSpLocks/>
          </p:cNvGrpSpPr>
          <p:nvPr/>
        </p:nvGrpSpPr>
        <p:grpSpPr bwMode="auto">
          <a:xfrm rot="1268832">
            <a:off x="7284777" y="3109701"/>
            <a:ext cx="948836" cy="400633"/>
            <a:chOff x="7161455" y="4274228"/>
            <a:chExt cx="948836" cy="533836"/>
          </a:xfrm>
          <a:scene3d>
            <a:camera prst="orthographicFront">
              <a:rot lat="21299999" lon="21599989" rev="0"/>
            </a:camera>
            <a:lightRig rig="threePt" dir="t"/>
          </a:scene3d>
        </p:grpSpPr>
        <p:sp>
          <p:nvSpPr>
            <p:cNvPr id="90" name="TextBox 89"/>
            <p:cNvSpPr txBox="1"/>
            <p:nvPr/>
          </p:nvSpPr>
          <p:spPr>
            <a:xfrm>
              <a:off x="7161455" y="4479979"/>
              <a:ext cx="715260" cy="328085"/>
            </a:xfrm>
            <a:prstGeom prst="rect">
              <a:avLst/>
            </a:prstGeom>
            <a:noFill/>
          </p:spPr>
          <p:txBody>
            <a:bodyPr wrap="none">
              <a:spAutoFit/>
            </a:bodyPr>
            <a:lstStyle/>
            <a:p>
              <a:pPr fontAlgn="base">
                <a:spcBef>
                  <a:spcPct val="0"/>
                </a:spcBef>
                <a:spcAft>
                  <a:spcPct val="0"/>
                </a:spcAft>
                <a:defRPr/>
              </a:pPr>
              <a:r>
                <a:rPr lang="en-US" sz="1000" b="1" dirty="0">
                  <a:solidFill>
                    <a:srgbClr val="000000"/>
                  </a:solidFill>
                  <a:ea typeface="ＭＳ Ｐゴシック" pitchFamily="34" charset="-128"/>
                  <a:cs typeface="Arial" pitchFamily="34" charset="0"/>
                </a:rPr>
                <a:t>PHYSICAL</a:t>
              </a:r>
            </a:p>
          </p:txBody>
        </p:sp>
        <p:sp>
          <p:nvSpPr>
            <p:cNvPr id="91" name="TextBox 90"/>
            <p:cNvSpPr txBox="1"/>
            <p:nvPr/>
          </p:nvSpPr>
          <p:spPr>
            <a:xfrm>
              <a:off x="7473578" y="4274228"/>
              <a:ext cx="636713" cy="328085"/>
            </a:xfrm>
            <a:prstGeom prst="rect">
              <a:avLst/>
            </a:prstGeom>
            <a:noFill/>
          </p:spPr>
          <p:txBody>
            <a:bodyPr wrap="none">
              <a:spAutoFit/>
            </a:bodyPr>
            <a:lstStyle/>
            <a:p>
              <a:pPr fontAlgn="base">
                <a:spcBef>
                  <a:spcPct val="0"/>
                </a:spcBef>
                <a:spcAft>
                  <a:spcPct val="0"/>
                </a:spcAft>
                <a:defRPr/>
              </a:pPr>
              <a:r>
                <a:rPr lang="en-US" sz="1000" b="1" dirty="0">
                  <a:solidFill>
                    <a:srgbClr val="000000"/>
                  </a:solidFill>
                  <a:ea typeface="ＭＳ Ｐゴシック" pitchFamily="34" charset="-128"/>
                  <a:cs typeface="Arial" pitchFamily="34" charset="0"/>
                </a:rPr>
                <a:t>VIRTUAL</a:t>
              </a:r>
            </a:p>
          </p:txBody>
        </p:sp>
      </p:grpSp>
      <p:sp>
        <p:nvSpPr>
          <p:cNvPr id="693" name="&quot;No&quot; Symbol 692"/>
          <p:cNvSpPr/>
          <p:nvPr/>
        </p:nvSpPr>
        <p:spPr bwMode="auto">
          <a:xfrm>
            <a:off x="4861416" y="1261110"/>
            <a:ext cx="152400" cy="114300"/>
          </a:xfrm>
          <a:prstGeom prst="noSmoking">
            <a:avLst/>
          </a:prstGeom>
          <a:solidFill>
            <a:srgbClr val="FF0000"/>
          </a:solidFill>
          <a:ln w="952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a:scene3d>
            <a:camera prst="isometricBottomDown"/>
            <a:lightRig rig="threePt" dir="t"/>
          </a:scene3d>
        </p:spPr>
        <p:txBody>
          <a:bodyPr lIns="81589" tIns="40794" rIns="81589" bIns="40794"/>
          <a:lstStyle/>
          <a:p>
            <a:pPr defTabSz="862632" fontAlgn="base">
              <a:spcBef>
                <a:spcPct val="0"/>
              </a:spcBef>
              <a:spcAft>
                <a:spcPct val="0"/>
              </a:spcAft>
              <a:defRPr/>
            </a:pPr>
            <a:endParaRPr lang="en-US" sz="1400" dirty="0">
              <a:solidFill>
                <a:srgbClr val="000000"/>
              </a:solidFill>
              <a:ea typeface="ＭＳ Ｐゴシック" pitchFamily="34" charset="-128"/>
              <a:cs typeface="Arial" pitchFamily="34" charset="0"/>
            </a:endParaRPr>
          </a:p>
        </p:txBody>
      </p:sp>
      <p:cxnSp>
        <p:nvCxnSpPr>
          <p:cNvPr id="694" name="Straight Connector 693"/>
          <p:cNvCxnSpPr/>
          <p:nvPr/>
        </p:nvCxnSpPr>
        <p:spPr bwMode="auto">
          <a:xfrm rot="21540000" flipH="1" flipV="1">
            <a:off x="6169075" y="2701968"/>
            <a:ext cx="1521866" cy="13163"/>
          </a:xfrm>
          <a:prstGeom prst="line">
            <a:avLst/>
          </a:prstGeom>
          <a:solidFill>
            <a:schemeClr val="accent1"/>
          </a:solidFill>
          <a:ln w="34925" cap="flat" cmpd="sng" algn="ctr">
            <a:solidFill>
              <a:schemeClr val="accent1"/>
            </a:solidFill>
            <a:prstDash val="solid"/>
            <a:bevel/>
            <a:headEnd type="triangle" w="med" len="med"/>
            <a:tailEnd type="triangle" w="med" len="med"/>
          </a:ln>
          <a:effectLst>
            <a:outerShdw blurRad="50800" dist="38100" dir="2700000" algn="tl" rotWithShape="0">
              <a:prstClr val="black">
                <a:alpha val="40000"/>
              </a:prstClr>
            </a:outerShdw>
          </a:effectLst>
          <a:scene3d>
            <a:camera prst="isometricTopUp"/>
            <a:lightRig rig="threePt" dir="t"/>
          </a:scene3d>
        </p:spPr>
      </p:cxnSp>
      <p:cxnSp>
        <p:nvCxnSpPr>
          <p:cNvPr id="695" name="Straight Connector 694"/>
          <p:cNvCxnSpPr/>
          <p:nvPr/>
        </p:nvCxnSpPr>
        <p:spPr bwMode="auto">
          <a:xfrm rot="21540000" flipH="1" flipV="1">
            <a:off x="4554624" y="2025313"/>
            <a:ext cx="1521866" cy="13163"/>
          </a:xfrm>
          <a:prstGeom prst="line">
            <a:avLst/>
          </a:prstGeom>
          <a:solidFill>
            <a:schemeClr val="accent1"/>
          </a:solidFill>
          <a:ln w="34925" cap="flat" cmpd="sng" algn="ctr">
            <a:solidFill>
              <a:schemeClr val="accent1"/>
            </a:solidFill>
            <a:prstDash val="solid"/>
            <a:bevel/>
            <a:headEnd type="triangle" w="med" len="med"/>
            <a:tailEnd type="triangle" w="med" len="med"/>
          </a:ln>
          <a:effectLst>
            <a:outerShdw blurRad="50800" dist="38100" dir="2700000" algn="tl" rotWithShape="0">
              <a:prstClr val="black">
                <a:alpha val="40000"/>
              </a:prstClr>
            </a:outerShdw>
          </a:effectLst>
          <a:scene3d>
            <a:camera prst="isometricTopUp"/>
            <a:lightRig rig="threePt" dir="t"/>
          </a:scene3d>
        </p:spPr>
      </p:cxnSp>
      <p:cxnSp>
        <p:nvCxnSpPr>
          <p:cNvPr id="696" name="Straight Connector 695"/>
          <p:cNvCxnSpPr/>
          <p:nvPr/>
        </p:nvCxnSpPr>
        <p:spPr bwMode="auto">
          <a:xfrm rot="21540000" flipH="1" flipV="1">
            <a:off x="2954420" y="1364657"/>
            <a:ext cx="1521866" cy="13163"/>
          </a:xfrm>
          <a:prstGeom prst="line">
            <a:avLst/>
          </a:prstGeom>
          <a:solidFill>
            <a:schemeClr val="accent1"/>
          </a:solidFill>
          <a:ln w="34925" cap="flat" cmpd="sng" algn="ctr">
            <a:solidFill>
              <a:schemeClr val="accent1"/>
            </a:solidFill>
            <a:prstDash val="solid"/>
            <a:bevel/>
            <a:headEnd type="triangle" w="med" len="med"/>
            <a:tailEnd type="triangle" w="med" len="med"/>
          </a:ln>
          <a:effectLst>
            <a:outerShdw blurRad="50800" dist="38100" dir="2700000" algn="tl" rotWithShape="0">
              <a:prstClr val="black">
                <a:alpha val="40000"/>
              </a:prstClr>
            </a:outerShdw>
          </a:effectLst>
          <a:scene3d>
            <a:camera prst="isometricTopUp"/>
            <a:lightRig rig="threePt" dir="t"/>
          </a:scene3d>
        </p:spPr>
      </p:cxnSp>
      <p:sp>
        <p:nvSpPr>
          <p:cNvPr id="697" name="&quot;No&quot; Symbol 696"/>
          <p:cNvSpPr/>
          <p:nvPr/>
        </p:nvSpPr>
        <p:spPr bwMode="auto">
          <a:xfrm>
            <a:off x="6471776" y="1922145"/>
            <a:ext cx="152400" cy="114300"/>
          </a:xfrm>
          <a:prstGeom prst="noSmoking">
            <a:avLst/>
          </a:prstGeom>
          <a:solidFill>
            <a:srgbClr val="FF0000"/>
          </a:solidFill>
          <a:ln w="952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a:scene3d>
            <a:camera prst="isometricBottomDown"/>
            <a:lightRig rig="threePt" dir="t"/>
          </a:scene3d>
        </p:spPr>
        <p:txBody>
          <a:bodyPr lIns="81589" tIns="40794" rIns="81589" bIns="40794"/>
          <a:lstStyle/>
          <a:p>
            <a:pPr defTabSz="862632" fontAlgn="base">
              <a:spcBef>
                <a:spcPct val="0"/>
              </a:spcBef>
              <a:spcAft>
                <a:spcPct val="0"/>
              </a:spcAft>
              <a:defRPr/>
            </a:pPr>
            <a:endParaRPr lang="en-US" sz="1400" dirty="0">
              <a:solidFill>
                <a:srgbClr val="000000"/>
              </a:solidFill>
              <a:ea typeface="ＭＳ Ｐゴシック" pitchFamily="34" charset="-128"/>
              <a:cs typeface="Arial" pitchFamily="34" charset="0"/>
            </a:endParaRPr>
          </a:p>
        </p:txBody>
      </p:sp>
      <p:sp>
        <p:nvSpPr>
          <p:cNvPr id="732" name="&quot;No&quot; Symbol 731"/>
          <p:cNvSpPr/>
          <p:nvPr/>
        </p:nvSpPr>
        <p:spPr bwMode="auto">
          <a:xfrm>
            <a:off x="8079596" y="2588895"/>
            <a:ext cx="152400" cy="114300"/>
          </a:xfrm>
          <a:prstGeom prst="noSmoking">
            <a:avLst/>
          </a:prstGeom>
          <a:solidFill>
            <a:srgbClr val="FF0000"/>
          </a:solidFill>
          <a:ln w="952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a:scene3d>
            <a:camera prst="isometricBottomDown"/>
            <a:lightRig rig="threePt" dir="t"/>
          </a:scene3d>
        </p:spPr>
        <p:txBody>
          <a:bodyPr lIns="81589" tIns="40794" rIns="81589" bIns="40794"/>
          <a:lstStyle/>
          <a:p>
            <a:pPr defTabSz="862632" fontAlgn="base">
              <a:spcBef>
                <a:spcPct val="0"/>
              </a:spcBef>
              <a:spcAft>
                <a:spcPct val="0"/>
              </a:spcAft>
              <a:defRPr/>
            </a:pPr>
            <a:endParaRPr lang="en-US" sz="1400" dirty="0">
              <a:solidFill>
                <a:srgbClr val="000000"/>
              </a:solidFill>
              <a:ea typeface="ＭＳ Ｐゴシック" pitchFamily="34" charset="-128"/>
              <a:cs typeface="Arial" pitchFamily="34" charset="0"/>
            </a:endParaRPr>
          </a:p>
        </p:txBody>
      </p:sp>
      <p:grpSp>
        <p:nvGrpSpPr>
          <p:cNvPr id="7212" name="Group 55"/>
          <p:cNvGrpSpPr>
            <a:grpSpLocks/>
          </p:cNvGrpSpPr>
          <p:nvPr/>
        </p:nvGrpSpPr>
        <p:grpSpPr bwMode="auto">
          <a:xfrm>
            <a:off x="502780" y="4007645"/>
            <a:ext cx="1050925" cy="460773"/>
            <a:chOff x="50798" y="5343524"/>
            <a:chExt cx="1050925" cy="614363"/>
          </a:xfrm>
        </p:grpSpPr>
        <p:pic>
          <p:nvPicPr>
            <p:cNvPr id="57" name="Picture 29"/>
            <p:cNvPicPr>
              <a:picLocks noChangeAspect="1" noChangeArrowheads="1"/>
            </p:cNvPicPr>
            <p:nvPr/>
          </p:nvPicPr>
          <p:blipFill>
            <a:blip r:embed="rId11">
              <a:extLst>
                <a:ext uri="{28A0092B-C50C-407E-A947-70E740481C1C}">
                  <a14:useLocalDpi xmlns:a14="http://schemas.microsoft.com/office/drawing/2010/main"/>
                </a:ext>
              </a:extLst>
            </a:blip>
            <a:srcRect/>
            <a:stretch>
              <a:fillRect/>
            </a:stretch>
          </p:blipFill>
          <p:spPr bwMode="auto">
            <a:xfrm>
              <a:off x="50798" y="5343524"/>
              <a:ext cx="1050925" cy="614363"/>
            </a:xfrm>
            <a:prstGeom prst="rect">
              <a:avLst/>
            </a:prstGeom>
            <a:noFill/>
            <a:ln>
              <a:noFill/>
            </a:ln>
            <a:effectLst>
              <a:outerShdw blurRad="63500" dist="38100" dir="2700000" algn="tl" rotWithShape="0">
                <a:srgbClr val="000000">
                  <a:alpha val="39999"/>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 name="TextBox 57"/>
            <p:cNvSpPr txBox="1"/>
            <p:nvPr/>
          </p:nvSpPr>
          <p:spPr>
            <a:xfrm>
              <a:off x="163511" y="5545137"/>
              <a:ext cx="761747" cy="307775"/>
            </a:xfrm>
            <a:prstGeom prst="rect">
              <a:avLst/>
            </a:prstGeom>
            <a:noFill/>
          </p:spPr>
          <p:txBody>
            <a:bodyPr wrap="non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fontAlgn="base" hangingPunct="1">
                <a:spcBef>
                  <a:spcPct val="0"/>
                </a:spcBef>
                <a:spcAft>
                  <a:spcPct val="0"/>
                </a:spcAft>
              </a:pPr>
              <a:r>
                <a:rPr lang="en-US" sz="900" b="1">
                  <a:solidFill>
                    <a:srgbClr val="FFFFFF"/>
                  </a:solidFill>
                  <a:effectLst>
                    <a:outerShdw blurRad="38100" dist="38100" dir="2700000" algn="tl">
                      <a:srgbClr val="DDDDDD"/>
                    </a:outerShdw>
                  </a:effectLst>
                </a:rPr>
                <a:t>INTERNET</a:t>
              </a:r>
            </a:p>
          </p:txBody>
        </p:sp>
      </p:grpSp>
      <p:grpSp>
        <p:nvGrpSpPr>
          <p:cNvPr id="62635" name="Group 62634"/>
          <p:cNvGrpSpPr/>
          <p:nvPr/>
        </p:nvGrpSpPr>
        <p:grpSpPr>
          <a:xfrm>
            <a:off x="305867" y="982403"/>
            <a:ext cx="3073730" cy="1600359"/>
            <a:chOff x="6213764" y="5173004"/>
            <a:chExt cx="3227416" cy="1978660"/>
          </a:xfrm>
        </p:grpSpPr>
        <p:sp>
          <p:nvSpPr>
            <p:cNvPr id="1647" name="Rounded Rectangle 171"/>
            <p:cNvSpPr>
              <a:spLocks noChangeArrowheads="1"/>
            </p:cNvSpPr>
            <p:nvPr>
              <p:custDataLst>
                <p:tags r:id="rId1"/>
              </p:custDataLst>
            </p:nvPr>
          </p:nvSpPr>
          <p:spPr bwMode="auto">
            <a:xfrm>
              <a:off x="6213764" y="5173004"/>
              <a:ext cx="3227416" cy="1978660"/>
            </a:xfrm>
            <a:prstGeom prst="roundRect">
              <a:avLst>
                <a:gd name="adj" fmla="val 6944"/>
              </a:avLst>
            </a:prstGeom>
            <a:solidFill>
              <a:schemeClr val="accent6"/>
            </a:solidFill>
            <a:ln>
              <a:headEnd/>
              <a:tailEnd/>
            </a:ln>
            <a:effectLst>
              <a:outerShdw blurRad="50800" dist="38100" dir="2700000" algn="tl" rotWithShape="0">
                <a:prstClr val="black">
                  <a:alpha val="40000"/>
                </a:prstClr>
              </a:outerShdw>
            </a:effectLst>
          </p:spPr>
          <p:style>
            <a:lnRef idx="0">
              <a:schemeClr val="accent1"/>
            </a:lnRef>
            <a:fillRef idx="3">
              <a:schemeClr val="accent1"/>
            </a:fillRef>
            <a:effectRef idx="3">
              <a:schemeClr val="accent1"/>
            </a:effectRef>
            <a:fontRef idx="minor">
              <a:schemeClr val="lt1"/>
            </a:fontRef>
          </p:style>
          <p:txBody>
            <a:bodyPr wrap="none" lIns="0" tIns="0" rIns="0" bIns="0" anchor="ctr"/>
            <a:lstStyle/>
            <a:p>
              <a:pPr algn="r" defTabSz="771979" fontAlgn="base">
                <a:spcBef>
                  <a:spcPct val="0"/>
                </a:spcBef>
                <a:spcAft>
                  <a:spcPct val="0"/>
                </a:spcAft>
                <a:defRPr/>
              </a:pPr>
              <a:endParaRPr lang="en-US" dirty="0">
                <a:solidFill>
                  <a:srgbClr val="FFFFFF"/>
                </a:solidFill>
              </a:endParaRPr>
            </a:p>
          </p:txBody>
        </p:sp>
        <p:sp>
          <p:nvSpPr>
            <p:cNvPr id="1648" name="Text Box 151"/>
            <p:cNvSpPr txBox="1">
              <a:spLocks noChangeArrowheads="1"/>
            </p:cNvSpPr>
            <p:nvPr/>
          </p:nvSpPr>
          <p:spPr bwMode="auto">
            <a:xfrm>
              <a:off x="6376442" y="5237896"/>
              <a:ext cx="2969727" cy="1848875"/>
            </a:xfrm>
            <a:prstGeom prst="rect">
              <a:avLst/>
            </a:prstGeom>
            <a:noFill/>
            <a:ln w="3175" cap="rnd">
              <a:noFill/>
              <a:miter lim="800000"/>
              <a:headEnd/>
              <a:tailEnd/>
            </a:ln>
          </p:spPr>
          <p:txBody>
            <a:bodyPr wrap="square" lIns="96625" tIns="48313" rIns="96625" bIns="48313" anchor="ctr">
              <a:spAutoFit/>
            </a:bodyPr>
            <a:lstStyle>
              <a:lvl1pPr marL="171450" indent="-171450"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fontAlgn="base" hangingPunct="1">
                <a:spcBef>
                  <a:spcPts val="507"/>
                </a:spcBef>
                <a:buFont typeface="Arial" charset="0"/>
                <a:buChar char="•"/>
              </a:pPr>
              <a:r>
                <a:rPr lang="en-US" sz="1000" b="1" dirty="0">
                  <a:solidFill>
                    <a:srgbClr val="FFFFFF"/>
                  </a:solidFill>
                </a:rPr>
                <a:t>Traffic inspected at virtual layer</a:t>
              </a:r>
            </a:p>
            <a:p>
              <a:pPr eaLnBrk="1" fontAlgn="base" hangingPunct="1">
                <a:spcBef>
                  <a:spcPts val="507"/>
                </a:spcBef>
                <a:buFont typeface="Arial" charset="0"/>
                <a:buChar char="•"/>
              </a:pPr>
              <a:r>
                <a:rPr lang="en-US" sz="1000" b="1" dirty="0">
                  <a:solidFill>
                    <a:srgbClr val="FFFFFF"/>
                  </a:solidFill>
                </a:rPr>
                <a:t>Reduced  latency</a:t>
              </a:r>
            </a:p>
            <a:p>
              <a:pPr eaLnBrk="1" fontAlgn="base" hangingPunct="1">
                <a:spcBef>
                  <a:spcPts val="507"/>
                </a:spcBef>
                <a:buFont typeface="Arial" charset="0"/>
                <a:buChar char="•"/>
              </a:pPr>
              <a:r>
                <a:rPr lang="en-US" sz="1000" b="1" dirty="0">
                  <a:solidFill>
                    <a:srgbClr val="FFFFFF"/>
                  </a:solidFill>
                </a:rPr>
                <a:t>Firewall services in all directions</a:t>
              </a:r>
            </a:p>
            <a:p>
              <a:pPr eaLnBrk="1" fontAlgn="base" hangingPunct="1">
                <a:spcBef>
                  <a:spcPts val="507"/>
                </a:spcBef>
                <a:buFont typeface="Arial" charset="0"/>
                <a:buChar char="•"/>
              </a:pPr>
              <a:r>
                <a:rPr lang="en-US" sz="1000" b="1" dirty="0">
                  <a:solidFill>
                    <a:srgbClr val="FFFFFF"/>
                  </a:solidFill>
                </a:rPr>
                <a:t>Per-tenant dedicated network controls</a:t>
              </a:r>
            </a:p>
            <a:p>
              <a:pPr eaLnBrk="1" fontAlgn="base" hangingPunct="1">
                <a:spcBef>
                  <a:spcPts val="507"/>
                </a:spcBef>
                <a:buFont typeface="Arial" charset="0"/>
                <a:buChar char="•"/>
              </a:pPr>
              <a:r>
                <a:rPr lang="en-US" sz="1000" b="1" dirty="0">
                  <a:solidFill>
                    <a:srgbClr val="FFFFFF"/>
                  </a:solidFill>
                </a:rPr>
                <a:t>On demand provisioning</a:t>
              </a:r>
            </a:p>
            <a:p>
              <a:pPr eaLnBrk="1" fontAlgn="base" hangingPunct="1">
                <a:spcBef>
                  <a:spcPts val="507"/>
                </a:spcBef>
                <a:buFont typeface="Arial" charset="0"/>
                <a:buChar char="•"/>
              </a:pPr>
              <a:r>
                <a:rPr lang="en-US" sz="1000" b="1" dirty="0">
                  <a:solidFill>
                    <a:srgbClr val="FFFFFF"/>
                  </a:solidFill>
                </a:rPr>
                <a:t>Network services scale with compute infrastructure</a:t>
              </a:r>
            </a:p>
          </p:txBody>
        </p:sp>
      </p:grpSp>
      <p:sp>
        <p:nvSpPr>
          <p:cNvPr id="54" name="Footer Placeholder 1"/>
          <p:cNvSpPr txBox="1">
            <a:spLocks/>
          </p:cNvSpPr>
          <p:nvPr/>
        </p:nvSpPr>
        <p:spPr>
          <a:xfrm>
            <a:off x="336880" y="4987786"/>
            <a:ext cx="3990646" cy="103485"/>
          </a:xfrm>
          <a:prstGeom prst="rect">
            <a:avLst/>
          </a:prstGeom>
        </p:spPr>
        <p:txBody>
          <a:bodyPr vert="horz" wrap="square" lIns="0" tIns="0" rIns="0" bIns="0" rtlCol="0" anchor="b" anchorCtr="0"/>
          <a:lstStyle>
            <a:defPPr>
              <a:defRPr lang="en-US"/>
            </a:defPPr>
            <a:lvl1pPr marL="0" algn="l" defTabSz="914400" rtl="0" eaLnBrk="1" latinLnBrk="0" hangingPunct="1">
              <a:defRPr sz="7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mtClean="0">
                <a:solidFill>
                  <a:prstClr val="black">
                    <a:tint val="75000"/>
                  </a:prstClr>
                </a:solidFill>
                <a:latin typeface="Franklin Gothic Book"/>
              </a:rPr>
              <a:t>© 2013 Brocade Communications Systems, Inc. Company Proprietary Information</a:t>
            </a:r>
            <a:endParaRPr lang="en-US" dirty="0">
              <a:solidFill>
                <a:prstClr val="black">
                  <a:tint val="75000"/>
                </a:prstClr>
              </a:solidFill>
              <a:latin typeface="Franklin Gothic Book"/>
            </a:endParaRPr>
          </a:p>
        </p:txBody>
      </p:sp>
      <p:sp>
        <p:nvSpPr>
          <p:cNvPr id="55" name="Slide Number Placeholder 4"/>
          <p:cNvSpPr txBox="1">
            <a:spLocks/>
          </p:cNvSpPr>
          <p:nvPr/>
        </p:nvSpPr>
        <p:spPr>
          <a:xfrm>
            <a:off x="7766743" y="4979473"/>
            <a:ext cx="256801" cy="116425"/>
          </a:xfrm>
          <a:prstGeom prst="rect">
            <a:avLst/>
          </a:prstGeom>
        </p:spPr>
        <p:txBody>
          <a:bodyPr vert="horz" wrap="square" lIns="0" tIns="0" rIns="0" bIns="0" rtlCol="0" anchor="b" anchorCtr="0"/>
          <a:lstStyle>
            <a:defPPr>
              <a:defRPr lang="en-US"/>
            </a:defPPr>
            <a:lvl1pPr marL="0" algn="r" defTabSz="914400" rtl="0" eaLnBrk="1" latinLnBrk="0" hangingPunct="1">
              <a:defRPr sz="8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BCC8D0D-EAEC-449D-9161-023DFF90F2E2}" type="slidenum">
              <a:rPr lang="en-US" smtClean="0">
                <a:solidFill>
                  <a:prstClr val="black">
                    <a:tint val="75000"/>
                  </a:prstClr>
                </a:solidFill>
                <a:latin typeface="Franklin Gothic Book"/>
              </a:rPr>
              <a:pPr/>
              <a:t>16</a:t>
            </a:fld>
            <a:endParaRPr lang="en-US" dirty="0">
              <a:solidFill>
                <a:prstClr val="black">
                  <a:tint val="75000"/>
                </a:prstClr>
              </a:solidFill>
              <a:latin typeface="Franklin Gothic Book"/>
            </a:endParaRPr>
          </a:p>
        </p:txBody>
      </p:sp>
      <p:sp>
        <p:nvSpPr>
          <p:cNvPr id="7" name="Title 6"/>
          <p:cNvSpPr>
            <a:spLocks noGrp="1"/>
          </p:cNvSpPr>
          <p:nvPr>
            <p:ph type="title"/>
          </p:nvPr>
        </p:nvSpPr>
        <p:spPr>
          <a:xfrm>
            <a:off x="241430" y="259192"/>
            <a:ext cx="8208875" cy="472425"/>
          </a:xfrm>
        </p:spPr>
        <p:txBody>
          <a:bodyPr/>
          <a:lstStyle/>
          <a:p>
            <a:r>
              <a:rPr lang="en-US" dirty="0" smtClean="0"/>
              <a:t>Virtual Networking</a:t>
            </a:r>
            <a:endParaRPr lang="en-US" dirty="0"/>
          </a:p>
        </p:txBody>
      </p:sp>
    </p:spTree>
    <p:extLst>
      <p:ext uri="{BB962C8B-B14F-4D97-AF65-F5344CB8AC3E}">
        <p14:creationId xmlns:p14="http://schemas.microsoft.com/office/powerpoint/2010/main" val="3735422784"/>
      </p:ext>
    </p:extLst>
  </p:cSld>
  <p:clrMapOvr>
    <a:masterClrMapping/>
  </p:clrMapOvr>
  <p:transition spd="slow">
    <p:fade thruBlk="1"/>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 name="Rectangle 167"/>
          <p:cNvSpPr/>
          <p:nvPr/>
        </p:nvSpPr>
        <p:spPr bwMode="auto">
          <a:xfrm>
            <a:off x="4478339" y="1479551"/>
            <a:ext cx="4665662" cy="2613025"/>
          </a:xfrm>
          <a:prstGeom prst="rect">
            <a:avLst/>
          </a:prstGeom>
          <a:gradFill>
            <a:gsLst>
              <a:gs pos="0">
                <a:schemeClr val="accent3">
                  <a:lumMod val="20000"/>
                  <a:lumOff val="80000"/>
                </a:schemeClr>
              </a:gs>
              <a:gs pos="23000">
                <a:schemeClr val="accent3">
                  <a:lumMod val="60000"/>
                  <a:lumOff val="40000"/>
                </a:schemeClr>
              </a:gs>
              <a:gs pos="100000">
                <a:schemeClr val="accent3"/>
              </a:gs>
            </a:gsLst>
            <a:lin ang="5400000" scaled="0"/>
          </a:gradFill>
          <a:ln w="19050" algn="ctr">
            <a:noFill/>
            <a:miter lim="800000"/>
            <a:headEnd/>
            <a:tailEnd/>
          </a:ln>
          <a:effectLst>
            <a:innerShdw blurRad="114300">
              <a:prstClr val="black"/>
            </a:innerShdw>
          </a:effectLst>
        </p:spPr>
        <p:txBody>
          <a:bodyPr wrap="none" lIns="91430" tIns="45714" rIns="91430" bIns="45714"/>
          <a:lstStyle/>
          <a:p>
            <a:pPr algn="ctr">
              <a:defRPr/>
            </a:pPr>
            <a:endParaRPr lang="en-US" sz="1600" dirty="0">
              <a:solidFill>
                <a:srgbClr val="FFFFFF"/>
              </a:solidFill>
            </a:endParaRPr>
          </a:p>
        </p:txBody>
      </p:sp>
      <p:sp>
        <p:nvSpPr>
          <p:cNvPr id="22532" name="Rounded Rectangle 168"/>
          <p:cNvSpPr>
            <a:spLocks noChangeArrowheads="1"/>
          </p:cNvSpPr>
          <p:nvPr/>
        </p:nvSpPr>
        <p:spPr bwMode="auto">
          <a:xfrm>
            <a:off x="4579938" y="1562101"/>
            <a:ext cx="4451350" cy="1114425"/>
          </a:xfrm>
          <a:prstGeom prst="roundRect">
            <a:avLst>
              <a:gd name="adj" fmla="val 16667"/>
            </a:avLst>
          </a:prstGeom>
          <a:gradFill rotWithShape="0">
            <a:gsLst>
              <a:gs pos="0">
                <a:schemeClr val="bg1">
                  <a:alpha val="51999"/>
                </a:schemeClr>
              </a:gs>
              <a:gs pos="100000">
                <a:schemeClr val="bg1">
                  <a:alpha val="0"/>
                </a:schemeClr>
              </a:gs>
            </a:gsLst>
            <a:lin ang="5400000"/>
          </a:gradFill>
          <a:ln>
            <a:noFill/>
          </a:ln>
          <a:extLst>
            <a:ext uri="{91240B29-F687-4F45-9708-019B960494DF}">
              <a14:hiddenLine xmlns:a14="http://schemas.microsoft.com/office/drawing/2010/main" w="19050">
                <a:solidFill>
                  <a:srgbClr val="000000"/>
                </a:solidFill>
                <a:miter lim="800000"/>
                <a:headEnd/>
                <a:tailEnd/>
              </a14:hiddenLine>
            </a:ext>
          </a:extLst>
        </p:spPr>
        <p:txBody>
          <a:bodyPr wrap="none" lIns="91430" tIns="45714" rIns="91430" bIns="45714" anchor="ctr"/>
          <a:lstStyle/>
          <a:p>
            <a:pPr algn="ctr"/>
            <a:endParaRPr lang="en-US" dirty="0"/>
          </a:p>
        </p:txBody>
      </p:sp>
      <p:sp>
        <p:nvSpPr>
          <p:cNvPr id="22602" name="Content Placeholder 1"/>
          <p:cNvSpPr>
            <a:spLocks noGrp="1"/>
          </p:cNvSpPr>
          <p:nvPr>
            <p:ph idx="1"/>
          </p:nvPr>
        </p:nvSpPr>
        <p:spPr>
          <a:xfrm>
            <a:off x="241262" y="1336675"/>
            <a:ext cx="4088645" cy="2740225"/>
          </a:xfrm>
        </p:spPr>
        <p:txBody>
          <a:bodyPr/>
          <a:lstStyle/>
          <a:p>
            <a:r>
              <a:rPr sz="1600" dirty="0">
                <a:latin typeface="Franklin Gothic Book" charset="0"/>
              </a:rPr>
              <a:t>Per-tenant network segmentation and security</a:t>
            </a:r>
          </a:p>
          <a:p>
            <a:r>
              <a:rPr sz="1600" dirty="0">
                <a:latin typeface="Franklin Gothic Book" charset="0"/>
              </a:rPr>
              <a:t>Highlights</a:t>
            </a:r>
          </a:p>
          <a:p>
            <a:pPr lvl="1"/>
            <a:r>
              <a:rPr sz="1400" dirty="0">
                <a:latin typeface="Franklin Gothic Book" charset="0"/>
              </a:rPr>
              <a:t>Firewall</a:t>
            </a:r>
          </a:p>
          <a:p>
            <a:pPr lvl="1"/>
            <a:r>
              <a:rPr sz="1400" dirty="0">
                <a:latin typeface="Franklin Gothic Book" charset="0"/>
              </a:rPr>
              <a:t>NAT</a:t>
            </a:r>
          </a:p>
          <a:p>
            <a:pPr lvl="1"/>
            <a:r>
              <a:rPr sz="1400" dirty="0">
                <a:latin typeface="Franklin Gothic Book" charset="0"/>
              </a:rPr>
              <a:t>OSPF</a:t>
            </a:r>
          </a:p>
          <a:p>
            <a:pPr lvl="1"/>
            <a:r>
              <a:rPr sz="1400" dirty="0">
                <a:latin typeface="Franklin Gothic Book" charset="0"/>
              </a:rPr>
              <a:t>Stateful failover</a:t>
            </a:r>
          </a:p>
          <a:p>
            <a:pPr lvl="1"/>
            <a:r>
              <a:rPr sz="1400" dirty="0">
                <a:latin typeface="Franklin Gothic Book" charset="0"/>
              </a:rPr>
              <a:t>Configuration sync</a:t>
            </a:r>
          </a:p>
          <a:p>
            <a:pPr lvl="1"/>
            <a:r>
              <a:rPr sz="1400" dirty="0">
                <a:latin typeface="Franklin Gothic Book" charset="0"/>
              </a:rPr>
              <a:t>IPSec  or OpenVPN</a:t>
            </a:r>
          </a:p>
        </p:txBody>
      </p:sp>
      <p:sp>
        <p:nvSpPr>
          <p:cNvPr id="86" name="Footer Placeholder 18"/>
          <p:cNvSpPr>
            <a:spLocks noGrp="1"/>
          </p:cNvSpPr>
          <p:nvPr>
            <p:ph type="ftr" sz="quarter" idx="3"/>
          </p:nvPr>
        </p:nvSpPr>
        <p:spPr/>
        <p:txBody>
          <a:bodyPr/>
          <a:lstStyle/>
          <a:p>
            <a:r>
              <a:rPr lang="en-US" dirty="0" smtClean="0"/>
              <a:t>© 2013 Brocade Communications Systems, Inc. Company Proprietary Information</a:t>
            </a:r>
            <a:endParaRPr lang="en-US" dirty="0"/>
          </a:p>
        </p:txBody>
      </p:sp>
      <p:sp>
        <p:nvSpPr>
          <p:cNvPr id="22533" name="Title 3"/>
          <p:cNvSpPr>
            <a:spLocks noGrp="1"/>
          </p:cNvSpPr>
          <p:nvPr>
            <p:ph type="title"/>
          </p:nvPr>
        </p:nvSpPr>
        <p:spPr>
          <a:xfrm>
            <a:off x="241430" y="153602"/>
            <a:ext cx="8208875" cy="472425"/>
          </a:xfrm>
        </p:spPr>
        <p:txBody>
          <a:bodyPr/>
          <a:lstStyle/>
          <a:p>
            <a:r>
              <a:rPr lang="en-US" dirty="0">
                <a:latin typeface="Franklin Gothic Demi" charset="0"/>
              </a:rPr>
              <a:t>Multi-Tenant Cloud Datacenter</a:t>
            </a:r>
          </a:p>
        </p:txBody>
      </p:sp>
      <p:sp>
        <p:nvSpPr>
          <p:cNvPr id="4" name="Text Placeholder 3"/>
          <p:cNvSpPr>
            <a:spLocks noGrp="1"/>
          </p:cNvSpPr>
          <p:nvPr>
            <p:ph type="body" idx="10"/>
          </p:nvPr>
        </p:nvSpPr>
        <p:spPr/>
        <p:txBody>
          <a:bodyPr/>
          <a:lstStyle/>
          <a:p>
            <a:r>
              <a:rPr lang="en-US" dirty="0" smtClean="0"/>
              <a:t>Use virtual routers to deploy on-demand</a:t>
            </a:r>
            <a:endParaRPr lang="en-US" dirty="0"/>
          </a:p>
        </p:txBody>
      </p:sp>
      <p:sp>
        <p:nvSpPr>
          <p:cNvPr id="88" name="Slide Number Placeholder 14"/>
          <p:cNvSpPr>
            <a:spLocks noGrp="1"/>
          </p:cNvSpPr>
          <p:nvPr>
            <p:ph type="sldNum" sz="quarter" idx="4"/>
          </p:nvPr>
        </p:nvSpPr>
        <p:spPr/>
        <p:txBody>
          <a:bodyPr/>
          <a:lstStyle/>
          <a:p>
            <a:fld id="{7BCC8D0D-EAEC-449D-9161-023DFF90F2E2}" type="slidenum">
              <a:rPr>
                <a:solidFill>
                  <a:srgbClr val="000000">
                    <a:lumMod val="65000"/>
                    <a:lumOff val="35000"/>
                  </a:srgbClr>
                </a:solidFill>
              </a:rPr>
              <a:pPr/>
              <a:t>17</a:t>
            </a:fld>
            <a:endParaRPr dirty="0">
              <a:solidFill>
                <a:srgbClr val="000000">
                  <a:lumMod val="65000"/>
                  <a:lumOff val="35000"/>
                </a:srgbClr>
              </a:solidFill>
            </a:endParaRPr>
          </a:p>
        </p:txBody>
      </p:sp>
      <p:sp>
        <p:nvSpPr>
          <p:cNvPr id="22535" name="Rounded Rectangle 189"/>
          <p:cNvSpPr>
            <a:spLocks noChangeArrowheads="1"/>
          </p:cNvSpPr>
          <p:nvPr/>
        </p:nvSpPr>
        <p:spPr bwMode="auto">
          <a:xfrm>
            <a:off x="7067550" y="1598615"/>
            <a:ext cx="1822450" cy="1736725"/>
          </a:xfrm>
          <a:prstGeom prst="roundRect">
            <a:avLst>
              <a:gd name="adj" fmla="val 16667"/>
            </a:avLst>
          </a:prstGeom>
          <a:solidFill>
            <a:schemeClr val="accent2"/>
          </a:solidFill>
          <a:ln w="9525">
            <a:solidFill>
              <a:schemeClr val="bg1"/>
            </a:solidFill>
            <a:round/>
            <a:headEnd/>
            <a:tailEnd/>
          </a:ln>
        </p:spPr>
        <p:txBody>
          <a:bodyPr wrap="none" lIns="91430" tIns="45714" rIns="91430" bIns="45714" anchor="ctr"/>
          <a:lstStyle/>
          <a:p>
            <a:pPr algn="ctr"/>
            <a:endParaRPr lang="en-US" dirty="0">
              <a:solidFill>
                <a:srgbClr val="000000"/>
              </a:solidFill>
            </a:endParaRPr>
          </a:p>
        </p:txBody>
      </p:sp>
      <p:sp>
        <p:nvSpPr>
          <p:cNvPr id="22536" name="Rounded Rectangle 187"/>
          <p:cNvSpPr>
            <a:spLocks noChangeArrowheads="1"/>
          </p:cNvSpPr>
          <p:nvPr/>
        </p:nvSpPr>
        <p:spPr bwMode="auto">
          <a:xfrm>
            <a:off x="4751388" y="1598615"/>
            <a:ext cx="1822450" cy="1736725"/>
          </a:xfrm>
          <a:prstGeom prst="roundRect">
            <a:avLst>
              <a:gd name="adj" fmla="val 16667"/>
            </a:avLst>
          </a:prstGeom>
          <a:solidFill>
            <a:schemeClr val="accent2"/>
          </a:solidFill>
          <a:ln w="9525">
            <a:solidFill>
              <a:schemeClr val="bg1"/>
            </a:solidFill>
            <a:round/>
            <a:headEnd/>
            <a:tailEnd/>
          </a:ln>
        </p:spPr>
        <p:txBody>
          <a:bodyPr wrap="none" lIns="91430" tIns="45714" rIns="91430" bIns="45714" anchor="ctr"/>
          <a:lstStyle/>
          <a:p>
            <a:pPr algn="ctr"/>
            <a:endParaRPr lang="en-US" dirty="0">
              <a:solidFill>
                <a:srgbClr val="000000"/>
              </a:solidFill>
            </a:endParaRPr>
          </a:p>
        </p:txBody>
      </p:sp>
      <p:cxnSp>
        <p:nvCxnSpPr>
          <p:cNvPr id="109" name="Straight Connector 108"/>
          <p:cNvCxnSpPr/>
          <p:nvPr/>
        </p:nvCxnSpPr>
        <p:spPr bwMode="auto">
          <a:xfrm>
            <a:off x="5821363" y="1676401"/>
            <a:ext cx="0" cy="576263"/>
          </a:xfrm>
          <a:prstGeom prst="line">
            <a:avLst/>
          </a:prstGeom>
          <a:ln w="12700" cmpd="sng">
            <a:solidFill>
              <a:schemeClr val="accent4">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bwMode="auto">
          <a:xfrm flipH="1">
            <a:off x="5953128" y="1676402"/>
            <a:ext cx="3175" cy="409575"/>
          </a:xfrm>
          <a:prstGeom prst="line">
            <a:avLst/>
          </a:prstGeom>
          <a:ln w="12700" cmpd="sng">
            <a:solidFill>
              <a:schemeClr val="accent4">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p:nvCxnSpPr>
        <p:spPr bwMode="auto">
          <a:xfrm flipV="1">
            <a:off x="6297613" y="1676401"/>
            <a:ext cx="0" cy="576263"/>
          </a:xfrm>
          <a:prstGeom prst="line">
            <a:avLst/>
          </a:prstGeom>
          <a:ln w="12700" cmpd="sng">
            <a:solidFill>
              <a:schemeClr val="accent4">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bwMode="auto">
          <a:xfrm flipH="1">
            <a:off x="7837488" y="1676401"/>
            <a:ext cx="0" cy="576263"/>
          </a:xfrm>
          <a:prstGeom prst="line">
            <a:avLst/>
          </a:prstGeom>
          <a:ln w="12700" cmpd="sng">
            <a:solidFill>
              <a:srgbClr val="C5DAAD"/>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bwMode="auto">
          <a:xfrm>
            <a:off x="7702553" y="1676402"/>
            <a:ext cx="3175" cy="409575"/>
          </a:xfrm>
          <a:prstGeom prst="line">
            <a:avLst/>
          </a:prstGeom>
          <a:ln w="12700" cmpd="sng">
            <a:solidFill>
              <a:srgbClr val="C5DAAD"/>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p:nvCxnSpPr>
        <p:spPr bwMode="auto">
          <a:xfrm flipH="1" flipV="1">
            <a:off x="7361238" y="1676401"/>
            <a:ext cx="0" cy="576263"/>
          </a:xfrm>
          <a:prstGeom prst="line">
            <a:avLst/>
          </a:prstGeom>
          <a:ln w="12700" cmpd="sng">
            <a:solidFill>
              <a:srgbClr val="C5DAAD"/>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p:nvCxnSpPr>
        <p:spPr bwMode="auto">
          <a:xfrm flipV="1">
            <a:off x="6432550" y="3017838"/>
            <a:ext cx="0" cy="1371600"/>
          </a:xfrm>
          <a:prstGeom prst="line">
            <a:avLst/>
          </a:prstGeom>
          <a:ln w="12700" cmpd="sng">
            <a:solidFill>
              <a:schemeClr val="bg2"/>
            </a:solidFill>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bwMode="auto">
          <a:xfrm flipH="1">
            <a:off x="6000752" y="1671638"/>
            <a:ext cx="296863" cy="0"/>
          </a:xfrm>
          <a:prstGeom prst="line">
            <a:avLst/>
          </a:prstGeom>
          <a:ln w="12700" cmpd="sng">
            <a:solidFill>
              <a:schemeClr val="accent4">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94" name="Rounded Rectangle 93"/>
          <p:cNvSpPr/>
          <p:nvPr/>
        </p:nvSpPr>
        <p:spPr bwMode="auto">
          <a:xfrm>
            <a:off x="4846428" y="2393324"/>
            <a:ext cx="648008" cy="518290"/>
          </a:xfrm>
          <a:prstGeom prst="roundRect">
            <a:avLst/>
          </a:prstGeom>
          <a:gradFill flip="none" rotWithShape="1">
            <a:gsLst>
              <a:gs pos="40000">
                <a:schemeClr val="accent2"/>
              </a:gs>
              <a:gs pos="100000">
                <a:schemeClr val="bg1">
                  <a:alpha val="0"/>
                </a:schemeClr>
              </a:gs>
            </a:gsLst>
            <a:lin ang="10980000" scaled="0"/>
            <a:tileRect/>
          </a:gradFill>
          <a:ln>
            <a:solidFill>
              <a:schemeClr val="bg1"/>
            </a:solidFill>
          </a:ln>
        </p:spPr>
        <p:txBody>
          <a:bodyPr wrap="none" lIns="91430" tIns="45714" rIns="91430" bIns="45714" anchor="ctr"/>
          <a:lstStyle/>
          <a:p>
            <a:pPr algn="ctr">
              <a:defRPr/>
            </a:pPr>
            <a:endParaRPr lang="en-US" dirty="0">
              <a:solidFill>
                <a:prstClr val="black"/>
              </a:solidFill>
            </a:endParaRPr>
          </a:p>
        </p:txBody>
      </p:sp>
      <p:grpSp>
        <p:nvGrpSpPr>
          <p:cNvPr id="22548" name="Group 85"/>
          <p:cNvGrpSpPr>
            <a:grpSpLocks/>
          </p:cNvGrpSpPr>
          <p:nvPr/>
        </p:nvGrpSpPr>
        <p:grpSpPr bwMode="auto">
          <a:xfrm>
            <a:off x="6037266" y="2168527"/>
            <a:ext cx="269875" cy="1262063"/>
            <a:chOff x="5890500" y="1949061"/>
            <a:chExt cx="269550" cy="865530"/>
          </a:xfrm>
        </p:grpSpPr>
        <p:cxnSp>
          <p:nvCxnSpPr>
            <p:cNvPr id="59" name="Straight Connector 58"/>
            <p:cNvCxnSpPr/>
            <p:nvPr/>
          </p:nvCxnSpPr>
          <p:spPr>
            <a:xfrm>
              <a:off x="5890500" y="1949061"/>
              <a:ext cx="0" cy="865530"/>
            </a:xfrm>
            <a:prstGeom prst="line">
              <a:avLst/>
            </a:prstGeom>
            <a:ln w="12700" cmpd="sng">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a:off x="6025275" y="1949061"/>
              <a:ext cx="0" cy="865530"/>
            </a:xfrm>
            <a:prstGeom prst="line">
              <a:avLst/>
            </a:prstGeom>
            <a:ln w="12700" cmpd="sng">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flipV="1">
              <a:off x="6160050" y="1949061"/>
              <a:ext cx="0" cy="865530"/>
            </a:xfrm>
            <a:prstGeom prst="line">
              <a:avLst/>
            </a:prstGeom>
            <a:ln w="12700" cmpd="sng">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grpSp>
      <p:pic>
        <p:nvPicPr>
          <p:cNvPr id="22549" name="Picture 9"/>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flipH="1">
            <a:off x="5716591" y="1839913"/>
            <a:ext cx="650875" cy="67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50" name="TextBox 15"/>
          <p:cNvSpPr txBox="1">
            <a:spLocks noChangeArrowheads="1"/>
          </p:cNvSpPr>
          <p:nvPr/>
        </p:nvSpPr>
        <p:spPr bwMode="auto">
          <a:xfrm>
            <a:off x="5786439" y="2265363"/>
            <a:ext cx="208390"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Franklin Gothic Book" charset="0"/>
                <a:ea typeface="ＭＳ Ｐゴシック" charset="0"/>
                <a:cs typeface="ＭＳ Ｐゴシック" charset="0"/>
              </a:defRPr>
            </a:lvl1pPr>
            <a:lvl2pPr marL="742950" indent="-285750" eaLnBrk="0" hangingPunct="0">
              <a:defRPr sz="2400">
                <a:solidFill>
                  <a:schemeClr val="tx1"/>
                </a:solidFill>
                <a:latin typeface="Franklin Gothic Book" charset="0"/>
                <a:ea typeface="ＭＳ Ｐゴシック" charset="0"/>
              </a:defRPr>
            </a:lvl2pPr>
            <a:lvl3pPr marL="1143000" indent="-228600" eaLnBrk="0" hangingPunct="0">
              <a:defRPr sz="2400">
                <a:solidFill>
                  <a:schemeClr val="tx1"/>
                </a:solidFill>
                <a:latin typeface="Franklin Gothic Book" charset="0"/>
                <a:ea typeface="ＭＳ Ｐゴシック" charset="0"/>
              </a:defRPr>
            </a:lvl3pPr>
            <a:lvl4pPr marL="1600200" indent="-228600" eaLnBrk="0" hangingPunct="0">
              <a:defRPr sz="2400">
                <a:solidFill>
                  <a:schemeClr val="tx1"/>
                </a:solidFill>
                <a:latin typeface="Franklin Gothic Book" charset="0"/>
                <a:ea typeface="ＭＳ Ｐゴシック" charset="0"/>
              </a:defRPr>
            </a:lvl4pPr>
            <a:lvl5pPr marL="2057400" indent="-228600" eaLnBrk="0" hangingPunct="0">
              <a:defRPr sz="2400">
                <a:solidFill>
                  <a:schemeClr val="tx1"/>
                </a:solidFill>
                <a:latin typeface="Franklin Gothic Book" charset="0"/>
                <a:ea typeface="ＭＳ Ｐゴシック" charset="0"/>
              </a:defRPr>
            </a:lvl5pPr>
            <a:lvl6pPr marL="2514600" indent="-228600" eaLnBrk="0" fontAlgn="base" hangingPunct="0">
              <a:spcBef>
                <a:spcPct val="0"/>
              </a:spcBef>
              <a:spcAft>
                <a:spcPct val="0"/>
              </a:spcAft>
              <a:defRPr sz="2400">
                <a:solidFill>
                  <a:schemeClr val="tx1"/>
                </a:solidFill>
                <a:latin typeface="Franklin Gothic Book" charset="0"/>
                <a:ea typeface="ＭＳ Ｐゴシック" charset="0"/>
              </a:defRPr>
            </a:lvl6pPr>
            <a:lvl7pPr marL="2971800" indent="-228600" eaLnBrk="0" fontAlgn="base" hangingPunct="0">
              <a:spcBef>
                <a:spcPct val="0"/>
              </a:spcBef>
              <a:spcAft>
                <a:spcPct val="0"/>
              </a:spcAft>
              <a:defRPr sz="2400">
                <a:solidFill>
                  <a:schemeClr val="tx1"/>
                </a:solidFill>
                <a:latin typeface="Franklin Gothic Book" charset="0"/>
                <a:ea typeface="ＭＳ Ｐゴシック" charset="0"/>
              </a:defRPr>
            </a:lvl7pPr>
            <a:lvl8pPr marL="3429000" indent="-228600" eaLnBrk="0" fontAlgn="base" hangingPunct="0">
              <a:spcBef>
                <a:spcPct val="0"/>
              </a:spcBef>
              <a:spcAft>
                <a:spcPct val="0"/>
              </a:spcAft>
              <a:defRPr sz="2400">
                <a:solidFill>
                  <a:schemeClr val="tx1"/>
                </a:solidFill>
                <a:latin typeface="Franklin Gothic Book" charset="0"/>
                <a:ea typeface="ＭＳ Ｐゴシック" charset="0"/>
              </a:defRPr>
            </a:lvl8pPr>
            <a:lvl9pPr marL="3886200" indent="-228600" eaLnBrk="0" fontAlgn="base" hangingPunct="0">
              <a:spcBef>
                <a:spcPct val="0"/>
              </a:spcBef>
              <a:spcAft>
                <a:spcPct val="0"/>
              </a:spcAft>
              <a:defRPr sz="2400">
                <a:solidFill>
                  <a:schemeClr val="tx1"/>
                </a:solidFill>
                <a:latin typeface="Franklin Gothic Book" charset="0"/>
                <a:ea typeface="ＭＳ Ｐゴシック" charset="0"/>
              </a:defRPr>
            </a:lvl9pPr>
          </a:lstStyle>
          <a:p>
            <a:pPr eaLnBrk="1" hangingPunct="1"/>
            <a:r>
              <a:rPr lang="en-US" sz="1200" dirty="0">
                <a:solidFill>
                  <a:schemeClr val="bg1"/>
                </a:solidFill>
              </a:rPr>
              <a:t>VM</a:t>
            </a:r>
          </a:p>
        </p:txBody>
      </p:sp>
      <p:sp>
        <p:nvSpPr>
          <p:cNvPr id="22551" name="TextBox 16"/>
          <p:cNvSpPr txBox="1">
            <a:spLocks noChangeArrowheads="1"/>
          </p:cNvSpPr>
          <p:nvPr/>
        </p:nvSpPr>
        <p:spPr bwMode="auto">
          <a:xfrm>
            <a:off x="5984875" y="2105025"/>
            <a:ext cx="75342"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Franklin Gothic Book" charset="0"/>
                <a:ea typeface="ＭＳ Ｐゴシック" charset="0"/>
                <a:cs typeface="ＭＳ Ｐゴシック" charset="0"/>
              </a:defRPr>
            </a:lvl1pPr>
            <a:lvl2pPr marL="742950" indent="-285750" eaLnBrk="0" hangingPunct="0">
              <a:defRPr sz="2400">
                <a:solidFill>
                  <a:schemeClr val="tx1"/>
                </a:solidFill>
                <a:latin typeface="Franklin Gothic Book" charset="0"/>
                <a:ea typeface="ＭＳ Ｐゴシック" charset="0"/>
              </a:defRPr>
            </a:lvl2pPr>
            <a:lvl3pPr marL="1143000" indent="-228600" eaLnBrk="0" hangingPunct="0">
              <a:defRPr sz="2400">
                <a:solidFill>
                  <a:schemeClr val="tx1"/>
                </a:solidFill>
                <a:latin typeface="Franklin Gothic Book" charset="0"/>
                <a:ea typeface="ＭＳ Ｐゴシック" charset="0"/>
              </a:defRPr>
            </a:lvl3pPr>
            <a:lvl4pPr marL="1600200" indent="-228600" eaLnBrk="0" hangingPunct="0">
              <a:defRPr sz="2400">
                <a:solidFill>
                  <a:schemeClr val="tx1"/>
                </a:solidFill>
                <a:latin typeface="Franklin Gothic Book" charset="0"/>
                <a:ea typeface="ＭＳ Ｐゴシック" charset="0"/>
              </a:defRPr>
            </a:lvl4pPr>
            <a:lvl5pPr marL="2057400" indent="-228600" eaLnBrk="0" hangingPunct="0">
              <a:defRPr sz="2400">
                <a:solidFill>
                  <a:schemeClr val="tx1"/>
                </a:solidFill>
                <a:latin typeface="Franklin Gothic Book" charset="0"/>
                <a:ea typeface="ＭＳ Ｐゴシック" charset="0"/>
              </a:defRPr>
            </a:lvl5pPr>
            <a:lvl6pPr marL="2514600" indent="-228600" eaLnBrk="0" fontAlgn="base" hangingPunct="0">
              <a:spcBef>
                <a:spcPct val="0"/>
              </a:spcBef>
              <a:spcAft>
                <a:spcPct val="0"/>
              </a:spcAft>
              <a:defRPr sz="2400">
                <a:solidFill>
                  <a:schemeClr val="tx1"/>
                </a:solidFill>
                <a:latin typeface="Franklin Gothic Book" charset="0"/>
                <a:ea typeface="ＭＳ Ｐゴシック" charset="0"/>
              </a:defRPr>
            </a:lvl6pPr>
            <a:lvl7pPr marL="2971800" indent="-228600" eaLnBrk="0" fontAlgn="base" hangingPunct="0">
              <a:spcBef>
                <a:spcPct val="0"/>
              </a:spcBef>
              <a:spcAft>
                <a:spcPct val="0"/>
              </a:spcAft>
              <a:defRPr sz="2400">
                <a:solidFill>
                  <a:schemeClr val="tx1"/>
                </a:solidFill>
                <a:latin typeface="Franklin Gothic Book" charset="0"/>
                <a:ea typeface="ＭＳ Ｐゴシック" charset="0"/>
              </a:defRPr>
            </a:lvl7pPr>
            <a:lvl8pPr marL="3429000" indent="-228600" eaLnBrk="0" fontAlgn="base" hangingPunct="0">
              <a:spcBef>
                <a:spcPct val="0"/>
              </a:spcBef>
              <a:spcAft>
                <a:spcPct val="0"/>
              </a:spcAft>
              <a:defRPr sz="2400">
                <a:solidFill>
                  <a:schemeClr val="tx1"/>
                </a:solidFill>
                <a:latin typeface="Franklin Gothic Book" charset="0"/>
                <a:ea typeface="ＭＳ Ｐゴシック" charset="0"/>
              </a:defRPr>
            </a:lvl8pPr>
            <a:lvl9pPr marL="3886200" indent="-228600" eaLnBrk="0" fontAlgn="base" hangingPunct="0">
              <a:spcBef>
                <a:spcPct val="0"/>
              </a:spcBef>
              <a:spcAft>
                <a:spcPct val="0"/>
              </a:spcAft>
              <a:defRPr sz="2400">
                <a:solidFill>
                  <a:schemeClr val="tx1"/>
                </a:solidFill>
                <a:latin typeface="Franklin Gothic Book" charset="0"/>
                <a:ea typeface="ＭＳ Ｐゴシック" charset="0"/>
              </a:defRPr>
            </a:lvl9pPr>
          </a:lstStyle>
          <a:p>
            <a:pPr eaLnBrk="1" hangingPunct="1"/>
            <a:r>
              <a:rPr lang="en-US" sz="1000" dirty="0">
                <a:solidFill>
                  <a:schemeClr val="bg1"/>
                </a:solidFill>
              </a:rPr>
              <a:t>1</a:t>
            </a:r>
          </a:p>
        </p:txBody>
      </p:sp>
      <p:sp>
        <p:nvSpPr>
          <p:cNvPr id="22552" name="TextBox 17"/>
          <p:cNvSpPr txBox="1">
            <a:spLocks noChangeArrowheads="1"/>
          </p:cNvSpPr>
          <p:nvPr/>
        </p:nvSpPr>
        <p:spPr bwMode="auto">
          <a:xfrm>
            <a:off x="6118226" y="1963738"/>
            <a:ext cx="75342"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Franklin Gothic Book" charset="0"/>
                <a:ea typeface="ＭＳ Ｐゴシック" charset="0"/>
                <a:cs typeface="ＭＳ Ｐゴシック" charset="0"/>
              </a:defRPr>
            </a:lvl1pPr>
            <a:lvl2pPr marL="742950" indent="-285750" eaLnBrk="0" hangingPunct="0">
              <a:defRPr sz="2400">
                <a:solidFill>
                  <a:schemeClr val="tx1"/>
                </a:solidFill>
                <a:latin typeface="Franklin Gothic Book" charset="0"/>
                <a:ea typeface="ＭＳ Ｐゴシック" charset="0"/>
              </a:defRPr>
            </a:lvl2pPr>
            <a:lvl3pPr marL="1143000" indent="-228600" eaLnBrk="0" hangingPunct="0">
              <a:defRPr sz="2400">
                <a:solidFill>
                  <a:schemeClr val="tx1"/>
                </a:solidFill>
                <a:latin typeface="Franklin Gothic Book" charset="0"/>
                <a:ea typeface="ＭＳ Ｐゴシック" charset="0"/>
              </a:defRPr>
            </a:lvl3pPr>
            <a:lvl4pPr marL="1600200" indent="-228600" eaLnBrk="0" hangingPunct="0">
              <a:defRPr sz="2400">
                <a:solidFill>
                  <a:schemeClr val="tx1"/>
                </a:solidFill>
                <a:latin typeface="Franklin Gothic Book" charset="0"/>
                <a:ea typeface="ＭＳ Ｐゴシック" charset="0"/>
              </a:defRPr>
            </a:lvl4pPr>
            <a:lvl5pPr marL="2057400" indent="-228600" eaLnBrk="0" hangingPunct="0">
              <a:defRPr sz="2400">
                <a:solidFill>
                  <a:schemeClr val="tx1"/>
                </a:solidFill>
                <a:latin typeface="Franklin Gothic Book" charset="0"/>
                <a:ea typeface="ＭＳ Ｐゴシック" charset="0"/>
              </a:defRPr>
            </a:lvl5pPr>
            <a:lvl6pPr marL="2514600" indent="-228600" eaLnBrk="0" fontAlgn="base" hangingPunct="0">
              <a:spcBef>
                <a:spcPct val="0"/>
              </a:spcBef>
              <a:spcAft>
                <a:spcPct val="0"/>
              </a:spcAft>
              <a:defRPr sz="2400">
                <a:solidFill>
                  <a:schemeClr val="tx1"/>
                </a:solidFill>
                <a:latin typeface="Franklin Gothic Book" charset="0"/>
                <a:ea typeface="ＭＳ Ｐゴシック" charset="0"/>
              </a:defRPr>
            </a:lvl6pPr>
            <a:lvl7pPr marL="2971800" indent="-228600" eaLnBrk="0" fontAlgn="base" hangingPunct="0">
              <a:spcBef>
                <a:spcPct val="0"/>
              </a:spcBef>
              <a:spcAft>
                <a:spcPct val="0"/>
              </a:spcAft>
              <a:defRPr sz="2400">
                <a:solidFill>
                  <a:schemeClr val="tx1"/>
                </a:solidFill>
                <a:latin typeface="Franklin Gothic Book" charset="0"/>
                <a:ea typeface="ＭＳ Ｐゴシック" charset="0"/>
              </a:defRPr>
            </a:lvl7pPr>
            <a:lvl8pPr marL="3429000" indent="-228600" eaLnBrk="0" fontAlgn="base" hangingPunct="0">
              <a:spcBef>
                <a:spcPct val="0"/>
              </a:spcBef>
              <a:spcAft>
                <a:spcPct val="0"/>
              </a:spcAft>
              <a:defRPr sz="2400">
                <a:solidFill>
                  <a:schemeClr val="tx1"/>
                </a:solidFill>
                <a:latin typeface="Franklin Gothic Book" charset="0"/>
                <a:ea typeface="ＭＳ Ｐゴシック" charset="0"/>
              </a:defRPr>
            </a:lvl8pPr>
            <a:lvl9pPr marL="3886200" indent="-228600" eaLnBrk="0" fontAlgn="base" hangingPunct="0">
              <a:spcBef>
                <a:spcPct val="0"/>
              </a:spcBef>
              <a:spcAft>
                <a:spcPct val="0"/>
              </a:spcAft>
              <a:defRPr sz="2400">
                <a:solidFill>
                  <a:schemeClr val="tx1"/>
                </a:solidFill>
                <a:latin typeface="Franklin Gothic Book" charset="0"/>
                <a:ea typeface="ＭＳ Ｐゴシック" charset="0"/>
              </a:defRPr>
            </a:lvl9pPr>
          </a:lstStyle>
          <a:p>
            <a:pPr eaLnBrk="1" hangingPunct="1"/>
            <a:r>
              <a:rPr lang="en-US" sz="1000" dirty="0">
                <a:solidFill>
                  <a:schemeClr val="bg1"/>
                </a:solidFill>
              </a:rPr>
              <a:t>2</a:t>
            </a:r>
          </a:p>
        </p:txBody>
      </p:sp>
      <p:sp>
        <p:nvSpPr>
          <p:cNvPr id="22553" name="TextBox 18"/>
          <p:cNvSpPr txBox="1">
            <a:spLocks noChangeArrowheads="1"/>
          </p:cNvSpPr>
          <p:nvPr/>
        </p:nvSpPr>
        <p:spPr bwMode="auto">
          <a:xfrm>
            <a:off x="6261101" y="1822450"/>
            <a:ext cx="75342"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Franklin Gothic Book" charset="0"/>
                <a:ea typeface="ＭＳ Ｐゴシック" charset="0"/>
                <a:cs typeface="ＭＳ Ｐゴシック" charset="0"/>
              </a:defRPr>
            </a:lvl1pPr>
            <a:lvl2pPr marL="742950" indent="-285750" eaLnBrk="0" hangingPunct="0">
              <a:defRPr sz="2400">
                <a:solidFill>
                  <a:schemeClr val="tx1"/>
                </a:solidFill>
                <a:latin typeface="Franklin Gothic Book" charset="0"/>
                <a:ea typeface="ＭＳ Ｐゴシック" charset="0"/>
              </a:defRPr>
            </a:lvl2pPr>
            <a:lvl3pPr marL="1143000" indent="-228600" eaLnBrk="0" hangingPunct="0">
              <a:defRPr sz="2400">
                <a:solidFill>
                  <a:schemeClr val="tx1"/>
                </a:solidFill>
                <a:latin typeface="Franklin Gothic Book" charset="0"/>
                <a:ea typeface="ＭＳ Ｐゴシック" charset="0"/>
              </a:defRPr>
            </a:lvl3pPr>
            <a:lvl4pPr marL="1600200" indent="-228600" eaLnBrk="0" hangingPunct="0">
              <a:defRPr sz="2400">
                <a:solidFill>
                  <a:schemeClr val="tx1"/>
                </a:solidFill>
                <a:latin typeface="Franklin Gothic Book" charset="0"/>
                <a:ea typeface="ＭＳ Ｐゴシック" charset="0"/>
              </a:defRPr>
            </a:lvl4pPr>
            <a:lvl5pPr marL="2057400" indent="-228600" eaLnBrk="0" hangingPunct="0">
              <a:defRPr sz="2400">
                <a:solidFill>
                  <a:schemeClr val="tx1"/>
                </a:solidFill>
                <a:latin typeface="Franklin Gothic Book" charset="0"/>
                <a:ea typeface="ＭＳ Ｐゴシック" charset="0"/>
              </a:defRPr>
            </a:lvl5pPr>
            <a:lvl6pPr marL="2514600" indent="-228600" eaLnBrk="0" fontAlgn="base" hangingPunct="0">
              <a:spcBef>
                <a:spcPct val="0"/>
              </a:spcBef>
              <a:spcAft>
                <a:spcPct val="0"/>
              </a:spcAft>
              <a:defRPr sz="2400">
                <a:solidFill>
                  <a:schemeClr val="tx1"/>
                </a:solidFill>
                <a:latin typeface="Franklin Gothic Book" charset="0"/>
                <a:ea typeface="ＭＳ Ｐゴシック" charset="0"/>
              </a:defRPr>
            </a:lvl6pPr>
            <a:lvl7pPr marL="2971800" indent="-228600" eaLnBrk="0" fontAlgn="base" hangingPunct="0">
              <a:spcBef>
                <a:spcPct val="0"/>
              </a:spcBef>
              <a:spcAft>
                <a:spcPct val="0"/>
              </a:spcAft>
              <a:defRPr sz="2400">
                <a:solidFill>
                  <a:schemeClr val="tx1"/>
                </a:solidFill>
                <a:latin typeface="Franklin Gothic Book" charset="0"/>
                <a:ea typeface="ＭＳ Ｐゴシック" charset="0"/>
              </a:defRPr>
            </a:lvl7pPr>
            <a:lvl8pPr marL="3429000" indent="-228600" eaLnBrk="0" fontAlgn="base" hangingPunct="0">
              <a:spcBef>
                <a:spcPct val="0"/>
              </a:spcBef>
              <a:spcAft>
                <a:spcPct val="0"/>
              </a:spcAft>
              <a:defRPr sz="2400">
                <a:solidFill>
                  <a:schemeClr val="tx1"/>
                </a:solidFill>
                <a:latin typeface="Franklin Gothic Book" charset="0"/>
                <a:ea typeface="ＭＳ Ｐゴシック" charset="0"/>
              </a:defRPr>
            </a:lvl8pPr>
            <a:lvl9pPr marL="3886200" indent="-228600" eaLnBrk="0" fontAlgn="base" hangingPunct="0">
              <a:spcBef>
                <a:spcPct val="0"/>
              </a:spcBef>
              <a:spcAft>
                <a:spcPct val="0"/>
              </a:spcAft>
              <a:defRPr sz="2400">
                <a:solidFill>
                  <a:schemeClr val="tx1"/>
                </a:solidFill>
                <a:latin typeface="Franklin Gothic Book" charset="0"/>
                <a:ea typeface="ＭＳ Ｐゴシック" charset="0"/>
              </a:defRPr>
            </a:lvl9pPr>
          </a:lstStyle>
          <a:p>
            <a:pPr eaLnBrk="1" hangingPunct="1"/>
            <a:r>
              <a:rPr lang="en-US" sz="1000" dirty="0">
                <a:solidFill>
                  <a:schemeClr val="bg1"/>
                </a:solidFill>
              </a:rPr>
              <a:t>3</a:t>
            </a:r>
          </a:p>
        </p:txBody>
      </p:sp>
      <p:cxnSp>
        <p:nvCxnSpPr>
          <p:cNvPr id="78" name="Straight Connector 77"/>
          <p:cNvCxnSpPr/>
          <p:nvPr/>
        </p:nvCxnSpPr>
        <p:spPr bwMode="auto">
          <a:xfrm flipV="1">
            <a:off x="5170488" y="2930525"/>
            <a:ext cx="0" cy="550863"/>
          </a:xfrm>
          <a:prstGeom prst="line">
            <a:avLst/>
          </a:prstGeom>
          <a:ln w="12700" cmpd="sng">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82" name="Can 81"/>
          <p:cNvSpPr/>
          <p:nvPr/>
        </p:nvSpPr>
        <p:spPr bwMode="auto">
          <a:xfrm rot="5400000">
            <a:off x="5559427" y="1092202"/>
            <a:ext cx="112712" cy="1227137"/>
          </a:xfrm>
          <a:prstGeom prst="can">
            <a:avLst/>
          </a:prstGeom>
          <a:gradFill flip="none" rotWithShape="1">
            <a:gsLst>
              <a:gs pos="0">
                <a:schemeClr val="accent4">
                  <a:lumMod val="60000"/>
                  <a:lumOff val="40000"/>
                </a:schemeClr>
              </a:gs>
              <a:gs pos="100000">
                <a:schemeClr val="accent4">
                  <a:lumMod val="60000"/>
                  <a:lumOff val="40000"/>
                </a:schemeClr>
              </a:gs>
              <a:gs pos="50000">
                <a:schemeClr val="accent4">
                  <a:lumMod val="20000"/>
                  <a:lumOff val="80000"/>
                </a:schemeClr>
              </a:gs>
            </a:gsLst>
            <a:lin ang="0" scaled="1"/>
            <a:tileRect/>
          </a:gradFill>
          <a:ln w="19050" algn="ctr">
            <a:solidFill>
              <a:schemeClr val="accent4">
                <a:lumMod val="60000"/>
                <a:lumOff val="40000"/>
              </a:schemeClr>
            </a:solidFill>
            <a:miter lim="800000"/>
            <a:headEnd/>
            <a:tailEnd/>
          </a:ln>
        </p:spPr>
        <p:txBody>
          <a:bodyPr wrap="none" lIns="91430" tIns="45714" rIns="91430" bIns="45714" anchor="ctr"/>
          <a:lstStyle/>
          <a:p>
            <a:pPr algn="ctr">
              <a:defRPr/>
            </a:pPr>
            <a:endParaRPr lang="en-US" dirty="0"/>
          </a:p>
        </p:txBody>
      </p:sp>
      <p:sp>
        <p:nvSpPr>
          <p:cNvPr id="83" name="TextBox 82"/>
          <p:cNvSpPr txBox="1"/>
          <p:nvPr/>
        </p:nvSpPr>
        <p:spPr bwMode="auto">
          <a:xfrm>
            <a:off x="5502277" y="1644652"/>
            <a:ext cx="226024" cy="123111"/>
          </a:xfrm>
          <a:prstGeom prst="rect">
            <a:avLst/>
          </a:prstGeom>
          <a:noFill/>
          <a:ln w="19050" algn="ctr">
            <a:noFill/>
            <a:miter lim="800000"/>
            <a:headEnd/>
            <a:tailEnd/>
          </a:ln>
        </p:spPr>
        <p:txBody>
          <a:bodyPr wrap="none" lIns="0" tIns="0" rIns="0" bIns="0">
            <a:spAutoFit/>
          </a:bodyPr>
          <a:lstStyle/>
          <a:p>
            <a:pPr>
              <a:defRPr/>
            </a:pPr>
            <a:r>
              <a:rPr lang="en-US" sz="800" dirty="0">
                <a:solidFill>
                  <a:schemeClr val="accent3"/>
                </a:solidFill>
              </a:rPr>
              <a:t>VLAN</a:t>
            </a:r>
          </a:p>
        </p:txBody>
      </p:sp>
      <p:sp>
        <p:nvSpPr>
          <p:cNvPr id="22557" name="Can 96"/>
          <p:cNvSpPr>
            <a:spLocks noChangeArrowheads="1"/>
          </p:cNvSpPr>
          <p:nvPr/>
        </p:nvSpPr>
        <p:spPr bwMode="auto">
          <a:xfrm rot="5400000">
            <a:off x="6111083" y="2636045"/>
            <a:ext cx="101600" cy="665163"/>
          </a:xfrm>
          <a:prstGeom prst="can">
            <a:avLst>
              <a:gd name="adj" fmla="val 24975"/>
            </a:avLst>
          </a:prstGeom>
          <a:gradFill rotWithShape="1">
            <a:gsLst>
              <a:gs pos="0">
                <a:srgbClr val="FF0000"/>
              </a:gs>
              <a:gs pos="2000">
                <a:srgbClr val="FF0000"/>
              </a:gs>
              <a:gs pos="50000">
                <a:srgbClr val="FFA9BE"/>
              </a:gs>
              <a:gs pos="100000">
                <a:srgbClr val="FF0000"/>
              </a:gs>
            </a:gsLst>
            <a:lin ang="0" scaled="1"/>
          </a:gradFill>
          <a:ln w="19050">
            <a:solidFill>
              <a:srgbClr val="FF6600"/>
            </a:solidFill>
            <a:miter lim="800000"/>
            <a:headEnd/>
            <a:tailEnd/>
          </a:ln>
        </p:spPr>
        <p:txBody>
          <a:bodyPr wrap="none" lIns="91430" tIns="45714" rIns="91430" bIns="45714" anchor="ctr"/>
          <a:lstStyle/>
          <a:p>
            <a:pPr algn="ctr"/>
            <a:endParaRPr lang="en-US" dirty="0"/>
          </a:p>
        </p:txBody>
      </p:sp>
      <p:sp>
        <p:nvSpPr>
          <p:cNvPr id="98" name="TextBox 97"/>
          <p:cNvSpPr txBox="1"/>
          <p:nvPr/>
        </p:nvSpPr>
        <p:spPr bwMode="auto">
          <a:xfrm>
            <a:off x="6048376" y="2906715"/>
            <a:ext cx="226024" cy="123111"/>
          </a:xfrm>
          <a:prstGeom prst="rect">
            <a:avLst/>
          </a:prstGeom>
          <a:noFill/>
          <a:ln w="19050" algn="ctr">
            <a:noFill/>
            <a:miter lim="800000"/>
            <a:headEnd/>
            <a:tailEnd/>
          </a:ln>
        </p:spPr>
        <p:txBody>
          <a:bodyPr wrap="none" lIns="0" tIns="0" rIns="0" bIns="0">
            <a:spAutoFit/>
          </a:bodyPr>
          <a:lstStyle/>
          <a:p>
            <a:pPr>
              <a:defRPr/>
            </a:pPr>
            <a:r>
              <a:rPr lang="en-US" sz="800" dirty="0">
                <a:solidFill>
                  <a:schemeClr val="accent3"/>
                </a:solidFill>
              </a:rPr>
              <a:t>VLAN</a:t>
            </a:r>
          </a:p>
        </p:txBody>
      </p:sp>
      <p:sp>
        <p:nvSpPr>
          <p:cNvPr id="100" name="Can 99"/>
          <p:cNvSpPr/>
          <p:nvPr/>
        </p:nvSpPr>
        <p:spPr bwMode="auto">
          <a:xfrm rot="5400000">
            <a:off x="6111083" y="2351883"/>
            <a:ext cx="101600" cy="665163"/>
          </a:xfrm>
          <a:prstGeom prst="can">
            <a:avLst/>
          </a:prstGeom>
          <a:gradFill flip="none" rotWithShape="1">
            <a:gsLst>
              <a:gs pos="2000">
                <a:srgbClr val="FFFF00"/>
              </a:gs>
              <a:gs pos="100000">
                <a:srgbClr val="FFFF00"/>
              </a:gs>
              <a:gs pos="50000">
                <a:schemeClr val="accent5">
                  <a:lumMod val="40000"/>
                  <a:lumOff val="60000"/>
                </a:schemeClr>
              </a:gs>
            </a:gsLst>
            <a:lin ang="0" scaled="1"/>
            <a:tileRect/>
          </a:gradFill>
          <a:ln w="19050" algn="ctr">
            <a:solidFill>
              <a:srgbClr val="FFFF00"/>
            </a:solidFill>
            <a:miter lim="800000"/>
            <a:headEnd/>
            <a:tailEnd/>
          </a:ln>
        </p:spPr>
        <p:txBody>
          <a:bodyPr wrap="none" lIns="91430" tIns="45714" rIns="91430" bIns="45714" anchor="ctr"/>
          <a:lstStyle/>
          <a:p>
            <a:pPr algn="ctr">
              <a:defRPr/>
            </a:pPr>
            <a:endParaRPr lang="en-US" dirty="0"/>
          </a:p>
        </p:txBody>
      </p:sp>
      <p:sp>
        <p:nvSpPr>
          <p:cNvPr id="101" name="TextBox 100"/>
          <p:cNvSpPr txBox="1"/>
          <p:nvPr/>
        </p:nvSpPr>
        <p:spPr bwMode="auto">
          <a:xfrm>
            <a:off x="6048376" y="2622551"/>
            <a:ext cx="226024" cy="123111"/>
          </a:xfrm>
          <a:prstGeom prst="rect">
            <a:avLst/>
          </a:prstGeom>
          <a:noFill/>
          <a:ln w="19050" algn="ctr">
            <a:noFill/>
            <a:miter lim="800000"/>
            <a:headEnd/>
            <a:tailEnd/>
          </a:ln>
        </p:spPr>
        <p:txBody>
          <a:bodyPr wrap="none" lIns="0" tIns="0" rIns="0" bIns="0">
            <a:spAutoFit/>
          </a:bodyPr>
          <a:lstStyle/>
          <a:p>
            <a:pPr>
              <a:defRPr/>
            </a:pPr>
            <a:r>
              <a:rPr lang="en-US" sz="800" dirty="0">
                <a:solidFill>
                  <a:schemeClr val="accent3"/>
                </a:solidFill>
              </a:rPr>
              <a:t>VLAN</a:t>
            </a:r>
          </a:p>
        </p:txBody>
      </p:sp>
      <p:cxnSp>
        <p:nvCxnSpPr>
          <p:cNvPr id="102" name="Straight Connector 101"/>
          <p:cNvCxnSpPr/>
          <p:nvPr/>
        </p:nvCxnSpPr>
        <p:spPr bwMode="auto">
          <a:xfrm flipH="1">
            <a:off x="5183191" y="2967038"/>
            <a:ext cx="630237" cy="0"/>
          </a:xfrm>
          <a:prstGeom prst="line">
            <a:avLst/>
          </a:prstGeom>
          <a:ln w="12700" cmpd="sng">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p:nvCxnSpPr>
        <p:spPr bwMode="auto">
          <a:xfrm flipH="1" flipV="1">
            <a:off x="5503863" y="2695577"/>
            <a:ext cx="309562" cy="3175"/>
          </a:xfrm>
          <a:prstGeom prst="line">
            <a:avLst/>
          </a:prstGeom>
          <a:ln w="12700" cmpd="sng">
            <a:solidFill>
              <a:srgbClr val="FFFF00"/>
            </a:solidFill>
          </a:ln>
        </p:spPr>
        <p:style>
          <a:lnRef idx="1">
            <a:schemeClr val="accent1"/>
          </a:lnRef>
          <a:fillRef idx="0">
            <a:schemeClr val="accent1"/>
          </a:fillRef>
          <a:effectRef idx="0">
            <a:schemeClr val="accent1"/>
          </a:effectRef>
          <a:fontRef idx="minor">
            <a:schemeClr val="tx1"/>
          </a:fontRef>
        </p:style>
      </p:cxnSp>
      <p:sp>
        <p:nvSpPr>
          <p:cNvPr id="20" name="Can 19"/>
          <p:cNvSpPr/>
          <p:nvPr/>
        </p:nvSpPr>
        <p:spPr bwMode="auto">
          <a:xfrm rot="5400000">
            <a:off x="5598320" y="2489994"/>
            <a:ext cx="139700" cy="1411288"/>
          </a:xfrm>
          <a:prstGeom prst="can">
            <a:avLst/>
          </a:prstGeom>
          <a:gradFill flip="none" rotWithShape="1">
            <a:gsLst>
              <a:gs pos="0">
                <a:schemeClr val="accent3"/>
              </a:gs>
              <a:gs pos="100000">
                <a:schemeClr val="accent3"/>
              </a:gs>
              <a:gs pos="50000">
                <a:schemeClr val="accent3">
                  <a:lumMod val="40000"/>
                  <a:lumOff val="60000"/>
                </a:schemeClr>
              </a:gs>
            </a:gsLst>
            <a:lin ang="0" scaled="1"/>
            <a:tileRect/>
          </a:gradFill>
          <a:ln w="19050" algn="ctr">
            <a:solidFill>
              <a:schemeClr val="accent3"/>
            </a:solidFill>
            <a:miter lim="800000"/>
            <a:headEnd/>
            <a:tailEnd/>
          </a:ln>
        </p:spPr>
        <p:txBody>
          <a:bodyPr wrap="none" lIns="91430" tIns="45714" rIns="91430" bIns="45714" anchor="ctr"/>
          <a:lstStyle/>
          <a:p>
            <a:pPr algn="ctr">
              <a:defRPr/>
            </a:pPr>
            <a:endParaRPr lang="en-US" dirty="0"/>
          </a:p>
        </p:txBody>
      </p:sp>
      <p:sp>
        <p:nvSpPr>
          <p:cNvPr id="21" name="TextBox 20"/>
          <p:cNvSpPr txBox="1"/>
          <p:nvPr/>
        </p:nvSpPr>
        <p:spPr bwMode="auto">
          <a:xfrm>
            <a:off x="5541965" y="3111501"/>
            <a:ext cx="230832" cy="169277"/>
          </a:xfrm>
          <a:prstGeom prst="rect">
            <a:avLst/>
          </a:prstGeom>
          <a:noFill/>
          <a:ln w="19050" algn="ctr">
            <a:noFill/>
            <a:miter lim="800000"/>
            <a:headEnd/>
            <a:tailEnd/>
          </a:ln>
        </p:spPr>
        <p:txBody>
          <a:bodyPr wrap="none" lIns="0" tIns="0" rIns="0" bIns="0">
            <a:spAutoFit/>
          </a:bodyPr>
          <a:lstStyle/>
          <a:p>
            <a:pPr>
              <a:defRPr/>
            </a:pPr>
            <a:r>
              <a:rPr lang="en-US" sz="1100" dirty="0">
                <a:solidFill>
                  <a:schemeClr val="accent3"/>
                </a:solidFill>
              </a:rPr>
              <a:t>ESX</a:t>
            </a:r>
          </a:p>
        </p:txBody>
      </p:sp>
      <p:cxnSp>
        <p:nvCxnSpPr>
          <p:cNvPr id="164" name="Straight Connector 163"/>
          <p:cNvCxnSpPr>
            <a:stCxn id="151" idx="1"/>
          </p:cNvCxnSpPr>
          <p:nvPr/>
        </p:nvCxnSpPr>
        <p:spPr bwMode="auto">
          <a:xfrm flipH="1">
            <a:off x="6496050" y="2684463"/>
            <a:ext cx="666750" cy="11112"/>
          </a:xfrm>
          <a:prstGeom prst="line">
            <a:avLst/>
          </a:prstGeom>
          <a:ln w="12700" cmpd="sng">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p:cNvCxnSpPr>
            <a:stCxn id="22581" idx="0"/>
          </p:cNvCxnSpPr>
          <p:nvPr/>
        </p:nvCxnSpPr>
        <p:spPr bwMode="auto">
          <a:xfrm flipH="1" flipV="1">
            <a:off x="6496050" y="2967039"/>
            <a:ext cx="692150" cy="1587"/>
          </a:xfrm>
          <a:prstGeom prst="line">
            <a:avLst/>
          </a:prstGeom>
          <a:ln w="12700" cmpd="sng">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bwMode="auto">
          <a:xfrm>
            <a:off x="7361239" y="1671638"/>
            <a:ext cx="296862" cy="0"/>
          </a:xfrm>
          <a:prstGeom prst="line">
            <a:avLst/>
          </a:prstGeom>
          <a:ln w="12700" cmpd="sng">
            <a:solidFill>
              <a:srgbClr val="C5DAAD"/>
            </a:solidFill>
          </a:ln>
        </p:spPr>
        <p:style>
          <a:lnRef idx="1">
            <a:schemeClr val="accent1"/>
          </a:lnRef>
          <a:fillRef idx="0">
            <a:schemeClr val="accent1"/>
          </a:fillRef>
          <a:effectRef idx="0">
            <a:schemeClr val="accent1"/>
          </a:effectRef>
          <a:fontRef idx="minor">
            <a:schemeClr val="tx1"/>
          </a:fontRef>
        </p:style>
      </p:cxnSp>
      <p:sp>
        <p:nvSpPr>
          <p:cNvPr id="138" name="Rounded Rectangle 137"/>
          <p:cNvSpPr/>
          <p:nvPr/>
        </p:nvSpPr>
        <p:spPr bwMode="auto">
          <a:xfrm flipH="1">
            <a:off x="8164229" y="2393324"/>
            <a:ext cx="648008" cy="518290"/>
          </a:xfrm>
          <a:prstGeom prst="roundRect">
            <a:avLst/>
          </a:prstGeom>
          <a:gradFill flip="none" rotWithShape="1">
            <a:gsLst>
              <a:gs pos="40000">
                <a:schemeClr val="accent2"/>
              </a:gs>
              <a:gs pos="100000">
                <a:schemeClr val="bg1">
                  <a:alpha val="0"/>
                </a:schemeClr>
              </a:gs>
            </a:gsLst>
            <a:lin ang="10980000" scaled="0"/>
            <a:tileRect/>
          </a:gradFill>
          <a:ln>
            <a:solidFill>
              <a:schemeClr val="bg1"/>
            </a:solidFill>
          </a:ln>
        </p:spPr>
        <p:txBody>
          <a:bodyPr wrap="none" lIns="91430" tIns="45714" rIns="91430" bIns="45714" anchor="ctr"/>
          <a:lstStyle/>
          <a:p>
            <a:pPr algn="ctr">
              <a:defRPr/>
            </a:pPr>
            <a:endParaRPr lang="en-US" dirty="0">
              <a:solidFill>
                <a:prstClr val="black"/>
              </a:solidFill>
            </a:endParaRPr>
          </a:p>
        </p:txBody>
      </p:sp>
      <p:grpSp>
        <p:nvGrpSpPr>
          <p:cNvPr id="22571" name="Group 138"/>
          <p:cNvGrpSpPr>
            <a:grpSpLocks/>
          </p:cNvGrpSpPr>
          <p:nvPr/>
        </p:nvGrpSpPr>
        <p:grpSpPr bwMode="auto">
          <a:xfrm flipH="1">
            <a:off x="7351716" y="2168527"/>
            <a:ext cx="269875" cy="1262063"/>
            <a:chOff x="5890500" y="1949061"/>
            <a:chExt cx="269550" cy="865530"/>
          </a:xfrm>
        </p:grpSpPr>
        <p:cxnSp>
          <p:nvCxnSpPr>
            <p:cNvPr id="161" name="Straight Connector 160"/>
            <p:cNvCxnSpPr/>
            <p:nvPr/>
          </p:nvCxnSpPr>
          <p:spPr>
            <a:xfrm>
              <a:off x="5890500" y="1949061"/>
              <a:ext cx="0" cy="865530"/>
            </a:xfrm>
            <a:prstGeom prst="line">
              <a:avLst/>
            </a:prstGeom>
            <a:ln w="12700" cmpd="sng">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p:cNvCxnSpPr/>
            <p:nvPr/>
          </p:nvCxnSpPr>
          <p:spPr>
            <a:xfrm>
              <a:off x="6025275" y="1949061"/>
              <a:ext cx="0" cy="865530"/>
            </a:xfrm>
            <a:prstGeom prst="line">
              <a:avLst/>
            </a:prstGeom>
            <a:ln w="12700" cmpd="sng">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p:cNvCxnSpPr/>
            <p:nvPr/>
          </p:nvCxnSpPr>
          <p:spPr>
            <a:xfrm flipV="1">
              <a:off x="6160050" y="1949061"/>
              <a:ext cx="0" cy="865530"/>
            </a:xfrm>
            <a:prstGeom prst="line">
              <a:avLst/>
            </a:prstGeom>
            <a:ln w="12700" cmpd="sng">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grpSp>
      <p:pic>
        <p:nvPicPr>
          <p:cNvPr id="22572" name="Picture 139"/>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291391" y="1839913"/>
            <a:ext cx="650875" cy="67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73" name="TextBox 140"/>
          <p:cNvSpPr txBox="1">
            <a:spLocks noChangeArrowheads="1"/>
          </p:cNvSpPr>
          <p:nvPr/>
        </p:nvSpPr>
        <p:spPr bwMode="auto">
          <a:xfrm flipH="1">
            <a:off x="7666039" y="2265363"/>
            <a:ext cx="208390"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Franklin Gothic Book" charset="0"/>
                <a:ea typeface="ＭＳ Ｐゴシック" charset="0"/>
                <a:cs typeface="ＭＳ Ｐゴシック" charset="0"/>
              </a:defRPr>
            </a:lvl1pPr>
            <a:lvl2pPr marL="742950" indent="-285750" eaLnBrk="0" hangingPunct="0">
              <a:defRPr sz="2400">
                <a:solidFill>
                  <a:schemeClr val="tx1"/>
                </a:solidFill>
                <a:latin typeface="Franklin Gothic Book" charset="0"/>
                <a:ea typeface="ＭＳ Ｐゴシック" charset="0"/>
              </a:defRPr>
            </a:lvl2pPr>
            <a:lvl3pPr marL="1143000" indent="-228600" eaLnBrk="0" hangingPunct="0">
              <a:defRPr sz="2400">
                <a:solidFill>
                  <a:schemeClr val="tx1"/>
                </a:solidFill>
                <a:latin typeface="Franklin Gothic Book" charset="0"/>
                <a:ea typeface="ＭＳ Ｐゴシック" charset="0"/>
              </a:defRPr>
            </a:lvl3pPr>
            <a:lvl4pPr marL="1600200" indent="-228600" eaLnBrk="0" hangingPunct="0">
              <a:defRPr sz="2400">
                <a:solidFill>
                  <a:schemeClr val="tx1"/>
                </a:solidFill>
                <a:latin typeface="Franklin Gothic Book" charset="0"/>
                <a:ea typeface="ＭＳ Ｐゴシック" charset="0"/>
              </a:defRPr>
            </a:lvl4pPr>
            <a:lvl5pPr marL="2057400" indent="-228600" eaLnBrk="0" hangingPunct="0">
              <a:defRPr sz="2400">
                <a:solidFill>
                  <a:schemeClr val="tx1"/>
                </a:solidFill>
                <a:latin typeface="Franklin Gothic Book" charset="0"/>
                <a:ea typeface="ＭＳ Ｐゴシック" charset="0"/>
              </a:defRPr>
            </a:lvl5pPr>
            <a:lvl6pPr marL="2514600" indent="-228600" eaLnBrk="0" fontAlgn="base" hangingPunct="0">
              <a:spcBef>
                <a:spcPct val="0"/>
              </a:spcBef>
              <a:spcAft>
                <a:spcPct val="0"/>
              </a:spcAft>
              <a:defRPr sz="2400">
                <a:solidFill>
                  <a:schemeClr val="tx1"/>
                </a:solidFill>
                <a:latin typeface="Franklin Gothic Book" charset="0"/>
                <a:ea typeface="ＭＳ Ｐゴシック" charset="0"/>
              </a:defRPr>
            </a:lvl6pPr>
            <a:lvl7pPr marL="2971800" indent="-228600" eaLnBrk="0" fontAlgn="base" hangingPunct="0">
              <a:spcBef>
                <a:spcPct val="0"/>
              </a:spcBef>
              <a:spcAft>
                <a:spcPct val="0"/>
              </a:spcAft>
              <a:defRPr sz="2400">
                <a:solidFill>
                  <a:schemeClr val="tx1"/>
                </a:solidFill>
                <a:latin typeface="Franklin Gothic Book" charset="0"/>
                <a:ea typeface="ＭＳ Ｐゴシック" charset="0"/>
              </a:defRPr>
            </a:lvl7pPr>
            <a:lvl8pPr marL="3429000" indent="-228600" eaLnBrk="0" fontAlgn="base" hangingPunct="0">
              <a:spcBef>
                <a:spcPct val="0"/>
              </a:spcBef>
              <a:spcAft>
                <a:spcPct val="0"/>
              </a:spcAft>
              <a:defRPr sz="2400">
                <a:solidFill>
                  <a:schemeClr val="tx1"/>
                </a:solidFill>
                <a:latin typeface="Franklin Gothic Book" charset="0"/>
                <a:ea typeface="ＭＳ Ｐゴシック" charset="0"/>
              </a:defRPr>
            </a:lvl8pPr>
            <a:lvl9pPr marL="3886200" indent="-228600" eaLnBrk="0" fontAlgn="base" hangingPunct="0">
              <a:spcBef>
                <a:spcPct val="0"/>
              </a:spcBef>
              <a:spcAft>
                <a:spcPct val="0"/>
              </a:spcAft>
              <a:defRPr sz="2400">
                <a:solidFill>
                  <a:schemeClr val="tx1"/>
                </a:solidFill>
                <a:latin typeface="Franklin Gothic Book" charset="0"/>
                <a:ea typeface="ＭＳ Ｐゴシック" charset="0"/>
              </a:defRPr>
            </a:lvl9pPr>
          </a:lstStyle>
          <a:p>
            <a:pPr eaLnBrk="1" hangingPunct="1"/>
            <a:r>
              <a:rPr lang="en-US" sz="1200" dirty="0">
                <a:solidFill>
                  <a:schemeClr val="bg1"/>
                </a:solidFill>
              </a:rPr>
              <a:t>VM</a:t>
            </a:r>
          </a:p>
        </p:txBody>
      </p:sp>
      <p:sp>
        <p:nvSpPr>
          <p:cNvPr id="22574" name="TextBox 141"/>
          <p:cNvSpPr txBox="1">
            <a:spLocks noChangeArrowheads="1"/>
          </p:cNvSpPr>
          <p:nvPr/>
        </p:nvSpPr>
        <p:spPr bwMode="auto">
          <a:xfrm flipH="1">
            <a:off x="7596190" y="2105025"/>
            <a:ext cx="75342"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Franklin Gothic Book" charset="0"/>
                <a:ea typeface="ＭＳ Ｐゴシック" charset="0"/>
                <a:cs typeface="ＭＳ Ｐゴシック" charset="0"/>
              </a:defRPr>
            </a:lvl1pPr>
            <a:lvl2pPr marL="742950" indent="-285750" eaLnBrk="0" hangingPunct="0">
              <a:defRPr sz="2400">
                <a:solidFill>
                  <a:schemeClr val="tx1"/>
                </a:solidFill>
                <a:latin typeface="Franklin Gothic Book" charset="0"/>
                <a:ea typeface="ＭＳ Ｐゴシック" charset="0"/>
              </a:defRPr>
            </a:lvl2pPr>
            <a:lvl3pPr marL="1143000" indent="-228600" eaLnBrk="0" hangingPunct="0">
              <a:defRPr sz="2400">
                <a:solidFill>
                  <a:schemeClr val="tx1"/>
                </a:solidFill>
                <a:latin typeface="Franklin Gothic Book" charset="0"/>
                <a:ea typeface="ＭＳ Ｐゴシック" charset="0"/>
              </a:defRPr>
            </a:lvl3pPr>
            <a:lvl4pPr marL="1600200" indent="-228600" eaLnBrk="0" hangingPunct="0">
              <a:defRPr sz="2400">
                <a:solidFill>
                  <a:schemeClr val="tx1"/>
                </a:solidFill>
                <a:latin typeface="Franklin Gothic Book" charset="0"/>
                <a:ea typeface="ＭＳ Ｐゴシック" charset="0"/>
              </a:defRPr>
            </a:lvl4pPr>
            <a:lvl5pPr marL="2057400" indent="-228600" eaLnBrk="0" hangingPunct="0">
              <a:defRPr sz="2400">
                <a:solidFill>
                  <a:schemeClr val="tx1"/>
                </a:solidFill>
                <a:latin typeface="Franklin Gothic Book" charset="0"/>
                <a:ea typeface="ＭＳ Ｐゴシック" charset="0"/>
              </a:defRPr>
            </a:lvl5pPr>
            <a:lvl6pPr marL="2514600" indent="-228600" eaLnBrk="0" fontAlgn="base" hangingPunct="0">
              <a:spcBef>
                <a:spcPct val="0"/>
              </a:spcBef>
              <a:spcAft>
                <a:spcPct val="0"/>
              </a:spcAft>
              <a:defRPr sz="2400">
                <a:solidFill>
                  <a:schemeClr val="tx1"/>
                </a:solidFill>
                <a:latin typeface="Franklin Gothic Book" charset="0"/>
                <a:ea typeface="ＭＳ Ｐゴシック" charset="0"/>
              </a:defRPr>
            </a:lvl6pPr>
            <a:lvl7pPr marL="2971800" indent="-228600" eaLnBrk="0" fontAlgn="base" hangingPunct="0">
              <a:spcBef>
                <a:spcPct val="0"/>
              </a:spcBef>
              <a:spcAft>
                <a:spcPct val="0"/>
              </a:spcAft>
              <a:defRPr sz="2400">
                <a:solidFill>
                  <a:schemeClr val="tx1"/>
                </a:solidFill>
                <a:latin typeface="Franklin Gothic Book" charset="0"/>
                <a:ea typeface="ＭＳ Ｐゴシック" charset="0"/>
              </a:defRPr>
            </a:lvl7pPr>
            <a:lvl8pPr marL="3429000" indent="-228600" eaLnBrk="0" fontAlgn="base" hangingPunct="0">
              <a:spcBef>
                <a:spcPct val="0"/>
              </a:spcBef>
              <a:spcAft>
                <a:spcPct val="0"/>
              </a:spcAft>
              <a:defRPr sz="2400">
                <a:solidFill>
                  <a:schemeClr val="tx1"/>
                </a:solidFill>
                <a:latin typeface="Franklin Gothic Book" charset="0"/>
                <a:ea typeface="ＭＳ Ｐゴシック" charset="0"/>
              </a:defRPr>
            </a:lvl8pPr>
            <a:lvl9pPr marL="3886200" indent="-228600" eaLnBrk="0" fontAlgn="base" hangingPunct="0">
              <a:spcBef>
                <a:spcPct val="0"/>
              </a:spcBef>
              <a:spcAft>
                <a:spcPct val="0"/>
              </a:spcAft>
              <a:defRPr sz="2400">
                <a:solidFill>
                  <a:schemeClr val="tx1"/>
                </a:solidFill>
                <a:latin typeface="Franklin Gothic Book" charset="0"/>
                <a:ea typeface="ＭＳ Ｐゴシック" charset="0"/>
              </a:defRPr>
            </a:lvl9pPr>
          </a:lstStyle>
          <a:p>
            <a:pPr eaLnBrk="1" hangingPunct="1"/>
            <a:r>
              <a:rPr lang="en-US" sz="1000" dirty="0">
                <a:solidFill>
                  <a:schemeClr val="bg1"/>
                </a:solidFill>
              </a:rPr>
              <a:t>1</a:t>
            </a:r>
          </a:p>
        </p:txBody>
      </p:sp>
      <p:sp>
        <p:nvSpPr>
          <p:cNvPr id="22575" name="TextBox 142"/>
          <p:cNvSpPr txBox="1">
            <a:spLocks noChangeArrowheads="1"/>
          </p:cNvSpPr>
          <p:nvPr/>
        </p:nvSpPr>
        <p:spPr bwMode="auto">
          <a:xfrm flipH="1">
            <a:off x="7464426" y="1963738"/>
            <a:ext cx="75342"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Franklin Gothic Book" charset="0"/>
                <a:ea typeface="ＭＳ Ｐゴシック" charset="0"/>
                <a:cs typeface="ＭＳ Ｐゴシック" charset="0"/>
              </a:defRPr>
            </a:lvl1pPr>
            <a:lvl2pPr marL="742950" indent="-285750" eaLnBrk="0" hangingPunct="0">
              <a:defRPr sz="2400">
                <a:solidFill>
                  <a:schemeClr val="tx1"/>
                </a:solidFill>
                <a:latin typeface="Franklin Gothic Book" charset="0"/>
                <a:ea typeface="ＭＳ Ｐゴシック" charset="0"/>
              </a:defRPr>
            </a:lvl2pPr>
            <a:lvl3pPr marL="1143000" indent="-228600" eaLnBrk="0" hangingPunct="0">
              <a:defRPr sz="2400">
                <a:solidFill>
                  <a:schemeClr val="tx1"/>
                </a:solidFill>
                <a:latin typeface="Franklin Gothic Book" charset="0"/>
                <a:ea typeface="ＭＳ Ｐゴシック" charset="0"/>
              </a:defRPr>
            </a:lvl3pPr>
            <a:lvl4pPr marL="1600200" indent="-228600" eaLnBrk="0" hangingPunct="0">
              <a:defRPr sz="2400">
                <a:solidFill>
                  <a:schemeClr val="tx1"/>
                </a:solidFill>
                <a:latin typeface="Franklin Gothic Book" charset="0"/>
                <a:ea typeface="ＭＳ Ｐゴシック" charset="0"/>
              </a:defRPr>
            </a:lvl4pPr>
            <a:lvl5pPr marL="2057400" indent="-228600" eaLnBrk="0" hangingPunct="0">
              <a:defRPr sz="2400">
                <a:solidFill>
                  <a:schemeClr val="tx1"/>
                </a:solidFill>
                <a:latin typeface="Franklin Gothic Book" charset="0"/>
                <a:ea typeface="ＭＳ Ｐゴシック" charset="0"/>
              </a:defRPr>
            </a:lvl5pPr>
            <a:lvl6pPr marL="2514600" indent="-228600" eaLnBrk="0" fontAlgn="base" hangingPunct="0">
              <a:spcBef>
                <a:spcPct val="0"/>
              </a:spcBef>
              <a:spcAft>
                <a:spcPct val="0"/>
              </a:spcAft>
              <a:defRPr sz="2400">
                <a:solidFill>
                  <a:schemeClr val="tx1"/>
                </a:solidFill>
                <a:latin typeface="Franklin Gothic Book" charset="0"/>
                <a:ea typeface="ＭＳ Ｐゴシック" charset="0"/>
              </a:defRPr>
            </a:lvl6pPr>
            <a:lvl7pPr marL="2971800" indent="-228600" eaLnBrk="0" fontAlgn="base" hangingPunct="0">
              <a:spcBef>
                <a:spcPct val="0"/>
              </a:spcBef>
              <a:spcAft>
                <a:spcPct val="0"/>
              </a:spcAft>
              <a:defRPr sz="2400">
                <a:solidFill>
                  <a:schemeClr val="tx1"/>
                </a:solidFill>
                <a:latin typeface="Franklin Gothic Book" charset="0"/>
                <a:ea typeface="ＭＳ Ｐゴシック" charset="0"/>
              </a:defRPr>
            </a:lvl7pPr>
            <a:lvl8pPr marL="3429000" indent="-228600" eaLnBrk="0" fontAlgn="base" hangingPunct="0">
              <a:spcBef>
                <a:spcPct val="0"/>
              </a:spcBef>
              <a:spcAft>
                <a:spcPct val="0"/>
              </a:spcAft>
              <a:defRPr sz="2400">
                <a:solidFill>
                  <a:schemeClr val="tx1"/>
                </a:solidFill>
                <a:latin typeface="Franklin Gothic Book" charset="0"/>
                <a:ea typeface="ＭＳ Ｐゴシック" charset="0"/>
              </a:defRPr>
            </a:lvl8pPr>
            <a:lvl9pPr marL="3886200" indent="-228600" eaLnBrk="0" fontAlgn="base" hangingPunct="0">
              <a:spcBef>
                <a:spcPct val="0"/>
              </a:spcBef>
              <a:spcAft>
                <a:spcPct val="0"/>
              </a:spcAft>
              <a:defRPr sz="2400">
                <a:solidFill>
                  <a:schemeClr val="tx1"/>
                </a:solidFill>
                <a:latin typeface="Franklin Gothic Book" charset="0"/>
                <a:ea typeface="ＭＳ Ｐゴシック" charset="0"/>
              </a:defRPr>
            </a:lvl9pPr>
          </a:lstStyle>
          <a:p>
            <a:pPr eaLnBrk="1" hangingPunct="1"/>
            <a:r>
              <a:rPr lang="en-US" sz="1000" dirty="0">
                <a:solidFill>
                  <a:schemeClr val="bg1"/>
                </a:solidFill>
              </a:rPr>
              <a:t>2</a:t>
            </a:r>
          </a:p>
        </p:txBody>
      </p:sp>
      <p:sp>
        <p:nvSpPr>
          <p:cNvPr id="22576" name="TextBox 143"/>
          <p:cNvSpPr txBox="1">
            <a:spLocks noChangeArrowheads="1"/>
          </p:cNvSpPr>
          <p:nvPr/>
        </p:nvSpPr>
        <p:spPr bwMode="auto">
          <a:xfrm flipH="1">
            <a:off x="7321552" y="1822450"/>
            <a:ext cx="75342"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Franklin Gothic Book" charset="0"/>
                <a:ea typeface="ＭＳ Ｐゴシック" charset="0"/>
                <a:cs typeface="ＭＳ Ｐゴシック" charset="0"/>
              </a:defRPr>
            </a:lvl1pPr>
            <a:lvl2pPr marL="742950" indent="-285750" eaLnBrk="0" hangingPunct="0">
              <a:defRPr sz="2400">
                <a:solidFill>
                  <a:schemeClr val="tx1"/>
                </a:solidFill>
                <a:latin typeface="Franklin Gothic Book" charset="0"/>
                <a:ea typeface="ＭＳ Ｐゴシック" charset="0"/>
              </a:defRPr>
            </a:lvl2pPr>
            <a:lvl3pPr marL="1143000" indent="-228600" eaLnBrk="0" hangingPunct="0">
              <a:defRPr sz="2400">
                <a:solidFill>
                  <a:schemeClr val="tx1"/>
                </a:solidFill>
                <a:latin typeface="Franklin Gothic Book" charset="0"/>
                <a:ea typeface="ＭＳ Ｐゴシック" charset="0"/>
              </a:defRPr>
            </a:lvl3pPr>
            <a:lvl4pPr marL="1600200" indent="-228600" eaLnBrk="0" hangingPunct="0">
              <a:defRPr sz="2400">
                <a:solidFill>
                  <a:schemeClr val="tx1"/>
                </a:solidFill>
                <a:latin typeface="Franklin Gothic Book" charset="0"/>
                <a:ea typeface="ＭＳ Ｐゴシック" charset="0"/>
              </a:defRPr>
            </a:lvl4pPr>
            <a:lvl5pPr marL="2057400" indent="-228600" eaLnBrk="0" hangingPunct="0">
              <a:defRPr sz="2400">
                <a:solidFill>
                  <a:schemeClr val="tx1"/>
                </a:solidFill>
                <a:latin typeface="Franklin Gothic Book" charset="0"/>
                <a:ea typeface="ＭＳ Ｐゴシック" charset="0"/>
              </a:defRPr>
            </a:lvl5pPr>
            <a:lvl6pPr marL="2514600" indent="-228600" eaLnBrk="0" fontAlgn="base" hangingPunct="0">
              <a:spcBef>
                <a:spcPct val="0"/>
              </a:spcBef>
              <a:spcAft>
                <a:spcPct val="0"/>
              </a:spcAft>
              <a:defRPr sz="2400">
                <a:solidFill>
                  <a:schemeClr val="tx1"/>
                </a:solidFill>
                <a:latin typeface="Franklin Gothic Book" charset="0"/>
                <a:ea typeface="ＭＳ Ｐゴシック" charset="0"/>
              </a:defRPr>
            </a:lvl6pPr>
            <a:lvl7pPr marL="2971800" indent="-228600" eaLnBrk="0" fontAlgn="base" hangingPunct="0">
              <a:spcBef>
                <a:spcPct val="0"/>
              </a:spcBef>
              <a:spcAft>
                <a:spcPct val="0"/>
              </a:spcAft>
              <a:defRPr sz="2400">
                <a:solidFill>
                  <a:schemeClr val="tx1"/>
                </a:solidFill>
                <a:latin typeface="Franklin Gothic Book" charset="0"/>
                <a:ea typeface="ＭＳ Ｐゴシック" charset="0"/>
              </a:defRPr>
            </a:lvl7pPr>
            <a:lvl8pPr marL="3429000" indent="-228600" eaLnBrk="0" fontAlgn="base" hangingPunct="0">
              <a:spcBef>
                <a:spcPct val="0"/>
              </a:spcBef>
              <a:spcAft>
                <a:spcPct val="0"/>
              </a:spcAft>
              <a:defRPr sz="2400">
                <a:solidFill>
                  <a:schemeClr val="tx1"/>
                </a:solidFill>
                <a:latin typeface="Franklin Gothic Book" charset="0"/>
                <a:ea typeface="ＭＳ Ｐゴシック" charset="0"/>
              </a:defRPr>
            </a:lvl8pPr>
            <a:lvl9pPr marL="3886200" indent="-228600" eaLnBrk="0" fontAlgn="base" hangingPunct="0">
              <a:spcBef>
                <a:spcPct val="0"/>
              </a:spcBef>
              <a:spcAft>
                <a:spcPct val="0"/>
              </a:spcAft>
              <a:defRPr sz="2400">
                <a:solidFill>
                  <a:schemeClr val="tx1"/>
                </a:solidFill>
                <a:latin typeface="Franklin Gothic Book" charset="0"/>
                <a:ea typeface="ＭＳ Ｐゴシック" charset="0"/>
              </a:defRPr>
            </a:lvl9pPr>
          </a:lstStyle>
          <a:p>
            <a:pPr eaLnBrk="1" hangingPunct="1"/>
            <a:r>
              <a:rPr lang="en-US" sz="1000" dirty="0">
                <a:solidFill>
                  <a:schemeClr val="bg1"/>
                </a:solidFill>
              </a:rPr>
              <a:t>3</a:t>
            </a:r>
          </a:p>
        </p:txBody>
      </p:sp>
      <p:cxnSp>
        <p:nvCxnSpPr>
          <p:cNvPr id="145" name="Straight Connector 144"/>
          <p:cNvCxnSpPr>
            <a:endCxn id="22611" idx="2"/>
          </p:cNvCxnSpPr>
          <p:nvPr/>
        </p:nvCxnSpPr>
        <p:spPr bwMode="auto">
          <a:xfrm flipH="1" flipV="1">
            <a:off x="8488363" y="2801938"/>
            <a:ext cx="4762" cy="800100"/>
          </a:xfrm>
          <a:prstGeom prst="line">
            <a:avLst/>
          </a:prstGeom>
          <a:ln w="12700" cmpd="sng">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pic>
        <p:nvPicPr>
          <p:cNvPr id="22610" name="Picture 2" descr="VYA-routerFirewa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5066" y="2540001"/>
            <a:ext cx="450018"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611" name="Picture 2" descr="VYA-routerFirewa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8263773" y="2540001"/>
            <a:ext cx="450018"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7" name="Can 146"/>
          <p:cNvSpPr/>
          <p:nvPr/>
        </p:nvSpPr>
        <p:spPr bwMode="auto">
          <a:xfrm rot="16200000" flipH="1">
            <a:off x="7986714" y="1092200"/>
            <a:ext cx="112712" cy="1227138"/>
          </a:xfrm>
          <a:prstGeom prst="can">
            <a:avLst/>
          </a:prstGeom>
          <a:gradFill flip="none" rotWithShape="1">
            <a:gsLst>
              <a:gs pos="0">
                <a:schemeClr val="accent4">
                  <a:lumMod val="60000"/>
                  <a:lumOff val="40000"/>
                </a:schemeClr>
              </a:gs>
              <a:gs pos="100000">
                <a:schemeClr val="accent4">
                  <a:lumMod val="60000"/>
                  <a:lumOff val="40000"/>
                </a:schemeClr>
              </a:gs>
              <a:gs pos="50000">
                <a:schemeClr val="accent4">
                  <a:lumMod val="20000"/>
                  <a:lumOff val="80000"/>
                </a:schemeClr>
              </a:gs>
            </a:gsLst>
            <a:lin ang="0" scaled="1"/>
            <a:tileRect/>
          </a:gradFill>
          <a:ln w="19050" algn="ctr">
            <a:solidFill>
              <a:schemeClr val="accent4">
                <a:lumMod val="60000"/>
                <a:lumOff val="40000"/>
              </a:schemeClr>
            </a:solidFill>
            <a:miter lim="800000"/>
            <a:headEnd/>
            <a:tailEnd/>
          </a:ln>
        </p:spPr>
        <p:txBody>
          <a:bodyPr wrap="none" lIns="91430" tIns="45714" rIns="91430" bIns="45714" anchor="ctr"/>
          <a:lstStyle/>
          <a:p>
            <a:pPr algn="ctr">
              <a:defRPr/>
            </a:pPr>
            <a:endParaRPr lang="en-US" dirty="0"/>
          </a:p>
        </p:txBody>
      </p:sp>
      <p:sp>
        <p:nvSpPr>
          <p:cNvPr id="148" name="TextBox 147"/>
          <p:cNvSpPr txBox="1"/>
          <p:nvPr/>
        </p:nvSpPr>
        <p:spPr bwMode="auto">
          <a:xfrm flipH="1">
            <a:off x="7929564" y="1644652"/>
            <a:ext cx="226024" cy="123111"/>
          </a:xfrm>
          <a:prstGeom prst="rect">
            <a:avLst/>
          </a:prstGeom>
          <a:noFill/>
          <a:ln w="19050" algn="ctr">
            <a:noFill/>
            <a:miter lim="800000"/>
            <a:headEnd/>
            <a:tailEnd/>
          </a:ln>
        </p:spPr>
        <p:txBody>
          <a:bodyPr wrap="none" lIns="0" tIns="0" rIns="0" bIns="0">
            <a:spAutoFit/>
          </a:bodyPr>
          <a:lstStyle/>
          <a:p>
            <a:pPr>
              <a:defRPr/>
            </a:pPr>
            <a:r>
              <a:rPr lang="en-US" sz="800" dirty="0">
                <a:solidFill>
                  <a:schemeClr val="accent3"/>
                </a:solidFill>
              </a:rPr>
              <a:t>VLAN</a:t>
            </a:r>
          </a:p>
        </p:txBody>
      </p:sp>
      <p:sp>
        <p:nvSpPr>
          <p:cNvPr id="22581" name="Can 148"/>
          <p:cNvSpPr>
            <a:spLocks noChangeArrowheads="1"/>
          </p:cNvSpPr>
          <p:nvPr/>
        </p:nvSpPr>
        <p:spPr bwMode="auto">
          <a:xfrm rot="16200000" flipH="1">
            <a:off x="7445376" y="2635250"/>
            <a:ext cx="101600" cy="666750"/>
          </a:xfrm>
          <a:prstGeom prst="can">
            <a:avLst>
              <a:gd name="adj" fmla="val 25035"/>
            </a:avLst>
          </a:prstGeom>
          <a:gradFill rotWithShape="1">
            <a:gsLst>
              <a:gs pos="0">
                <a:srgbClr val="FF0000"/>
              </a:gs>
              <a:gs pos="2000">
                <a:srgbClr val="FF0000"/>
              </a:gs>
              <a:gs pos="50000">
                <a:srgbClr val="FFA9BE"/>
              </a:gs>
              <a:gs pos="100000">
                <a:srgbClr val="FF0000"/>
              </a:gs>
            </a:gsLst>
            <a:lin ang="0" scaled="1"/>
          </a:gradFill>
          <a:ln w="19050">
            <a:solidFill>
              <a:srgbClr val="FF6600"/>
            </a:solidFill>
            <a:miter lim="800000"/>
            <a:headEnd/>
            <a:tailEnd/>
          </a:ln>
        </p:spPr>
        <p:txBody>
          <a:bodyPr wrap="none" lIns="91430" tIns="45714" rIns="91430" bIns="45714" anchor="ctr"/>
          <a:lstStyle/>
          <a:p>
            <a:pPr algn="ctr"/>
            <a:endParaRPr lang="en-US" dirty="0"/>
          </a:p>
        </p:txBody>
      </p:sp>
      <p:sp>
        <p:nvSpPr>
          <p:cNvPr id="150" name="TextBox 149"/>
          <p:cNvSpPr txBox="1"/>
          <p:nvPr/>
        </p:nvSpPr>
        <p:spPr bwMode="auto">
          <a:xfrm flipH="1">
            <a:off x="7381876" y="2906715"/>
            <a:ext cx="226024" cy="123111"/>
          </a:xfrm>
          <a:prstGeom prst="rect">
            <a:avLst/>
          </a:prstGeom>
          <a:noFill/>
          <a:ln w="19050" algn="ctr">
            <a:noFill/>
            <a:miter lim="800000"/>
            <a:headEnd/>
            <a:tailEnd/>
          </a:ln>
        </p:spPr>
        <p:txBody>
          <a:bodyPr wrap="none" lIns="0" tIns="0" rIns="0" bIns="0">
            <a:spAutoFit/>
          </a:bodyPr>
          <a:lstStyle/>
          <a:p>
            <a:pPr>
              <a:defRPr/>
            </a:pPr>
            <a:r>
              <a:rPr lang="en-US" sz="800" dirty="0">
                <a:solidFill>
                  <a:schemeClr val="accent3"/>
                </a:solidFill>
              </a:rPr>
              <a:t>VLAN</a:t>
            </a:r>
          </a:p>
        </p:txBody>
      </p:sp>
      <p:sp>
        <p:nvSpPr>
          <p:cNvPr id="151" name="Can 150"/>
          <p:cNvSpPr/>
          <p:nvPr/>
        </p:nvSpPr>
        <p:spPr bwMode="auto">
          <a:xfrm rot="16200000" flipH="1">
            <a:off x="7445376" y="2351088"/>
            <a:ext cx="101600" cy="666750"/>
          </a:xfrm>
          <a:prstGeom prst="can">
            <a:avLst/>
          </a:prstGeom>
          <a:gradFill flip="none" rotWithShape="1">
            <a:gsLst>
              <a:gs pos="2000">
                <a:srgbClr val="FFFF00"/>
              </a:gs>
              <a:gs pos="100000">
                <a:srgbClr val="FFFF00"/>
              </a:gs>
              <a:gs pos="50000">
                <a:schemeClr val="accent5">
                  <a:lumMod val="40000"/>
                  <a:lumOff val="60000"/>
                </a:schemeClr>
              </a:gs>
            </a:gsLst>
            <a:lin ang="0" scaled="1"/>
            <a:tileRect/>
          </a:gradFill>
          <a:ln w="19050" algn="ctr">
            <a:solidFill>
              <a:srgbClr val="FFFF00"/>
            </a:solidFill>
            <a:miter lim="800000"/>
            <a:headEnd/>
            <a:tailEnd/>
          </a:ln>
        </p:spPr>
        <p:txBody>
          <a:bodyPr wrap="none" lIns="91430" tIns="45714" rIns="91430" bIns="45714" anchor="ctr"/>
          <a:lstStyle/>
          <a:p>
            <a:pPr algn="ctr">
              <a:defRPr/>
            </a:pPr>
            <a:endParaRPr lang="en-US" dirty="0"/>
          </a:p>
        </p:txBody>
      </p:sp>
      <p:sp>
        <p:nvSpPr>
          <p:cNvPr id="152" name="TextBox 151"/>
          <p:cNvSpPr txBox="1"/>
          <p:nvPr/>
        </p:nvSpPr>
        <p:spPr bwMode="auto">
          <a:xfrm flipH="1">
            <a:off x="7381876" y="2622551"/>
            <a:ext cx="226024" cy="123111"/>
          </a:xfrm>
          <a:prstGeom prst="rect">
            <a:avLst/>
          </a:prstGeom>
          <a:noFill/>
          <a:ln w="19050" algn="ctr">
            <a:noFill/>
            <a:miter lim="800000"/>
            <a:headEnd/>
            <a:tailEnd/>
          </a:ln>
        </p:spPr>
        <p:txBody>
          <a:bodyPr wrap="none" lIns="0" tIns="0" rIns="0" bIns="0">
            <a:spAutoFit/>
          </a:bodyPr>
          <a:lstStyle/>
          <a:p>
            <a:pPr>
              <a:defRPr/>
            </a:pPr>
            <a:r>
              <a:rPr lang="en-US" sz="800" dirty="0">
                <a:solidFill>
                  <a:schemeClr val="accent3"/>
                </a:solidFill>
              </a:rPr>
              <a:t>VLAN</a:t>
            </a:r>
          </a:p>
        </p:txBody>
      </p:sp>
      <p:cxnSp>
        <p:nvCxnSpPr>
          <p:cNvPr id="153" name="Straight Connector 152"/>
          <p:cNvCxnSpPr/>
          <p:nvPr/>
        </p:nvCxnSpPr>
        <p:spPr bwMode="auto">
          <a:xfrm>
            <a:off x="7843841" y="2967038"/>
            <a:ext cx="631825" cy="0"/>
          </a:xfrm>
          <a:prstGeom prst="line">
            <a:avLst/>
          </a:prstGeom>
          <a:ln w="12700" cmpd="sng">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bwMode="auto">
          <a:xfrm flipV="1">
            <a:off x="5170488" y="1774827"/>
            <a:ext cx="0" cy="650875"/>
          </a:xfrm>
          <a:prstGeom prst="line">
            <a:avLst/>
          </a:prstGeom>
          <a:ln w="12700" cmpd="sng">
            <a:solidFill>
              <a:schemeClr val="accent4">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p:cNvCxnSpPr/>
          <p:nvPr/>
        </p:nvCxnSpPr>
        <p:spPr bwMode="auto">
          <a:xfrm flipH="1" flipV="1">
            <a:off x="8488363" y="1774827"/>
            <a:ext cx="0" cy="650875"/>
          </a:xfrm>
          <a:prstGeom prst="line">
            <a:avLst/>
          </a:prstGeom>
          <a:ln w="12700" cmpd="sng">
            <a:solidFill>
              <a:srgbClr val="C5DAAD"/>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p:cNvCxnSpPr/>
          <p:nvPr/>
        </p:nvCxnSpPr>
        <p:spPr bwMode="auto">
          <a:xfrm flipV="1">
            <a:off x="7843838" y="2695577"/>
            <a:ext cx="311150" cy="3175"/>
          </a:xfrm>
          <a:prstGeom prst="line">
            <a:avLst/>
          </a:prstGeom>
          <a:ln w="12700" cmpd="sng">
            <a:solidFill>
              <a:srgbClr val="FFFF00"/>
            </a:solidFill>
          </a:ln>
        </p:spPr>
        <p:style>
          <a:lnRef idx="1">
            <a:schemeClr val="accent1"/>
          </a:lnRef>
          <a:fillRef idx="0">
            <a:schemeClr val="accent1"/>
          </a:fillRef>
          <a:effectRef idx="0">
            <a:schemeClr val="accent1"/>
          </a:effectRef>
          <a:fontRef idx="minor">
            <a:schemeClr val="tx1"/>
          </a:fontRef>
        </p:style>
      </p:cxnSp>
      <p:sp>
        <p:nvSpPr>
          <p:cNvPr id="156" name="Can 155"/>
          <p:cNvSpPr/>
          <p:nvPr/>
        </p:nvSpPr>
        <p:spPr bwMode="auto">
          <a:xfrm rot="16200000" flipH="1">
            <a:off x="7920833" y="2489996"/>
            <a:ext cx="139700" cy="1411287"/>
          </a:xfrm>
          <a:prstGeom prst="can">
            <a:avLst/>
          </a:prstGeom>
          <a:gradFill flip="none" rotWithShape="1">
            <a:gsLst>
              <a:gs pos="0">
                <a:schemeClr val="accent3"/>
              </a:gs>
              <a:gs pos="100000">
                <a:schemeClr val="accent3"/>
              </a:gs>
              <a:gs pos="50000">
                <a:schemeClr val="accent3">
                  <a:lumMod val="40000"/>
                  <a:lumOff val="60000"/>
                </a:schemeClr>
              </a:gs>
            </a:gsLst>
            <a:lin ang="0" scaled="1"/>
            <a:tileRect/>
          </a:gradFill>
          <a:ln w="19050" algn="ctr">
            <a:solidFill>
              <a:schemeClr val="accent3"/>
            </a:solidFill>
            <a:miter lim="800000"/>
            <a:headEnd/>
            <a:tailEnd/>
          </a:ln>
        </p:spPr>
        <p:txBody>
          <a:bodyPr wrap="none" lIns="91430" tIns="45714" rIns="91430" bIns="45714" anchor="ctr"/>
          <a:lstStyle/>
          <a:p>
            <a:pPr algn="ctr">
              <a:defRPr/>
            </a:pPr>
            <a:endParaRPr lang="en-US" dirty="0"/>
          </a:p>
        </p:txBody>
      </p:sp>
      <p:sp>
        <p:nvSpPr>
          <p:cNvPr id="157" name="TextBox 156"/>
          <p:cNvSpPr txBox="1"/>
          <p:nvPr/>
        </p:nvSpPr>
        <p:spPr bwMode="auto">
          <a:xfrm flipH="1">
            <a:off x="7885115" y="3111501"/>
            <a:ext cx="230832" cy="169277"/>
          </a:xfrm>
          <a:prstGeom prst="rect">
            <a:avLst/>
          </a:prstGeom>
          <a:noFill/>
          <a:ln w="19050" algn="ctr">
            <a:noFill/>
            <a:miter lim="800000"/>
            <a:headEnd/>
            <a:tailEnd/>
          </a:ln>
        </p:spPr>
        <p:txBody>
          <a:bodyPr wrap="none" lIns="0" tIns="0" rIns="0" bIns="0">
            <a:spAutoFit/>
          </a:bodyPr>
          <a:lstStyle/>
          <a:p>
            <a:pPr>
              <a:defRPr/>
            </a:pPr>
            <a:r>
              <a:rPr lang="en-US" sz="1100" dirty="0">
                <a:solidFill>
                  <a:schemeClr val="accent3"/>
                </a:solidFill>
              </a:rPr>
              <a:t>ESX</a:t>
            </a:r>
          </a:p>
        </p:txBody>
      </p:sp>
      <p:cxnSp>
        <p:nvCxnSpPr>
          <p:cNvPr id="177" name="Straight Connector 176"/>
          <p:cNvCxnSpPr/>
          <p:nvPr/>
        </p:nvCxnSpPr>
        <p:spPr bwMode="auto">
          <a:xfrm flipV="1">
            <a:off x="5654675" y="3276602"/>
            <a:ext cx="0" cy="144463"/>
          </a:xfrm>
          <a:prstGeom prst="line">
            <a:avLst/>
          </a:prstGeom>
          <a:ln w="12700" cmpd="sng">
            <a:solidFill>
              <a:schemeClr val="accent3"/>
            </a:solidFill>
          </a:ln>
        </p:spPr>
        <p:style>
          <a:lnRef idx="1">
            <a:schemeClr val="accent1"/>
          </a:lnRef>
          <a:fillRef idx="0">
            <a:schemeClr val="accent1"/>
          </a:fillRef>
          <a:effectRef idx="0">
            <a:schemeClr val="accent1"/>
          </a:effectRef>
          <a:fontRef idx="minor">
            <a:schemeClr val="tx1"/>
          </a:fontRef>
        </p:style>
      </p:cxnSp>
      <p:grpSp>
        <p:nvGrpSpPr>
          <p:cNvPr id="22592" name="Group 123"/>
          <p:cNvGrpSpPr>
            <a:grpSpLocks/>
          </p:cNvGrpSpPr>
          <p:nvPr/>
        </p:nvGrpSpPr>
        <p:grpSpPr bwMode="auto">
          <a:xfrm>
            <a:off x="4864104" y="3360739"/>
            <a:ext cx="1692275" cy="231775"/>
            <a:chOff x="4717254" y="3472915"/>
            <a:chExt cx="1691785" cy="231295"/>
          </a:xfrm>
        </p:grpSpPr>
        <p:sp>
          <p:nvSpPr>
            <p:cNvPr id="122" name="Cube 121"/>
            <p:cNvSpPr/>
            <p:nvPr/>
          </p:nvSpPr>
          <p:spPr bwMode="auto">
            <a:xfrm>
              <a:off x="4717254" y="3472915"/>
              <a:ext cx="1691785" cy="231295"/>
            </a:xfrm>
            <a:prstGeom prst="cube">
              <a:avLst/>
            </a:prstGeom>
            <a:gradFill flip="none" rotWithShape="1">
              <a:gsLst>
                <a:gs pos="1000">
                  <a:schemeClr val="accent5">
                    <a:lumMod val="75000"/>
                  </a:schemeClr>
                </a:gs>
                <a:gs pos="100000">
                  <a:schemeClr val="accent5"/>
                </a:gs>
                <a:gs pos="50000">
                  <a:schemeClr val="accent5">
                    <a:lumMod val="60000"/>
                    <a:lumOff val="40000"/>
                  </a:schemeClr>
                </a:gs>
              </a:gsLst>
              <a:lin ang="0" scaled="1"/>
              <a:tileRect/>
            </a:gradFill>
            <a:ln w="19050" algn="ctr">
              <a:noFill/>
              <a:miter lim="800000"/>
              <a:headEnd/>
              <a:tailEnd/>
            </a:ln>
          </p:spPr>
          <p:txBody>
            <a:bodyPr wrap="none" anchor="ctr"/>
            <a:lstStyle/>
            <a:p>
              <a:pPr algn="ctr">
                <a:defRPr/>
              </a:pPr>
              <a:endParaRPr lang="en-US" dirty="0"/>
            </a:p>
          </p:txBody>
        </p:sp>
        <p:sp>
          <p:nvSpPr>
            <p:cNvPr id="123" name="TextBox 122"/>
            <p:cNvSpPr txBox="1"/>
            <p:nvPr/>
          </p:nvSpPr>
          <p:spPr bwMode="auto">
            <a:xfrm>
              <a:off x="4925157" y="3520441"/>
              <a:ext cx="1283634" cy="153569"/>
            </a:xfrm>
            <a:prstGeom prst="rect">
              <a:avLst/>
            </a:prstGeom>
            <a:noFill/>
            <a:ln w="19050" algn="ctr">
              <a:noFill/>
              <a:miter lim="800000"/>
              <a:headEnd/>
              <a:tailEnd/>
            </a:ln>
          </p:spPr>
          <p:txBody>
            <a:bodyPr wrap="none" lIns="0" tIns="0" rIns="0" bIns="0">
              <a:spAutoFit/>
            </a:bodyPr>
            <a:lstStyle/>
            <a:p>
              <a:pPr>
                <a:defRPr/>
              </a:pPr>
              <a:r>
                <a:rPr lang="en-US" sz="1000" dirty="0">
                  <a:solidFill>
                    <a:schemeClr val="accent3"/>
                  </a:solidFill>
                </a:rPr>
                <a:t>Physical Network Fabric</a:t>
              </a:r>
            </a:p>
          </p:txBody>
        </p:sp>
      </p:grpSp>
      <p:cxnSp>
        <p:nvCxnSpPr>
          <p:cNvPr id="181" name="Straight Connector 180"/>
          <p:cNvCxnSpPr/>
          <p:nvPr/>
        </p:nvCxnSpPr>
        <p:spPr bwMode="auto">
          <a:xfrm flipV="1">
            <a:off x="8004175" y="3276602"/>
            <a:ext cx="0" cy="144463"/>
          </a:xfrm>
          <a:prstGeom prst="line">
            <a:avLst/>
          </a:prstGeom>
          <a:ln w="12700" cmpd="sng">
            <a:solidFill>
              <a:schemeClr val="accent3"/>
            </a:solidFill>
          </a:ln>
        </p:spPr>
        <p:style>
          <a:lnRef idx="1">
            <a:schemeClr val="accent1"/>
          </a:lnRef>
          <a:fillRef idx="0">
            <a:schemeClr val="accent1"/>
          </a:fillRef>
          <a:effectRef idx="0">
            <a:schemeClr val="accent1"/>
          </a:effectRef>
          <a:fontRef idx="minor">
            <a:schemeClr val="tx1"/>
          </a:fontRef>
        </p:style>
      </p:cxnSp>
      <p:sp>
        <p:nvSpPr>
          <p:cNvPr id="22594" name="TextBox 181"/>
          <p:cNvSpPr txBox="1">
            <a:spLocks noChangeArrowheads="1"/>
          </p:cNvSpPr>
          <p:nvPr/>
        </p:nvSpPr>
        <p:spPr bwMode="auto">
          <a:xfrm>
            <a:off x="5097465" y="2393951"/>
            <a:ext cx="304571"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Franklin Gothic Book" charset="0"/>
                <a:ea typeface="ＭＳ Ｐゴシック" charset="0"/>
                <a:cs typeface="ＭＳ Ｐゴシック" charset="0"/>
              </a:defRPr>
            </a:lvl1pPr>
            <a:lvl2pPr marL="742950" indent="-285750" eaLnBrk="0" hangingPunct="0">
              <a:defRPr sz="2400">
                <a:solidFill>
                  <a:schemeClr val="tx1"/>
                </a:solidFill>
                <a:latin typeface="Franklin Gothic Book" charset="0"/>
                <a:ea typeface="ＭＳ Ｐゴシック" charset="0"/>
              </a:defRPr>
            </a:lvl2pPr>
            <a:lvl3pPr marL="1143000" indent="-228600" eaLnBrk="0" hangingPunct="0">
              <a:defRPr sz="2400">
                <a:solidFill>
                  <a:schemeClr val="tx1"/>
                </a:solidFill>
                <a:latin typeface="Franklin Gothic Book" charset="0"/>
                <a:ea typeface="ＭＳ Ｐゴシック" charset="0"/>
              </a:defRPr>
            </a:lvl3pPr>
            <a:lvl4pPr marL="1600200" indent="-228600" eaLnBrk="0" hangingPunct="0">
              <a:defRPr sz="2400">
                <a:solidFill>
                  <a:schemeClr val="tx1"/>
                </a:solidFill>
                <a:latin typeface="Franklin Gothic Book" charset="0"/>
                <a:ea typeface="ＭＳ Ｐゴシック" charset="0"/>
              </a:defRPr>
            </a:lvl4pPr>
            <a:lvl5pPr marL="2057400" indent="-228600" eaLnBrk="0" hangingPunct="0">
              <a:defRPr sz="2400">
                <a:solidFill>
                  <a:schemeClr val="tx1"/>
                </a:solidFill>
                <a:latin typeface="Franklin Gothic Book" charset="0"/>
                <a:ea typeface="ＭＳ Ｐゴシック" charset="0"/>
              </a:defRPr>
            </a:lvl5pPr>
            <a:lvl6pPr marL="2514600" indent="-228600" eaLnBrk="0" fontAlgn="base" hangingPunct="0">
              <a:spcBef>
                <a:spcPct val="0"/>
              </a:spcBef>
              <a:spcAft>
                <a:spcPct val="0"/>
              </a:spcAft>
              <a:defRPr sz="2400">
                <a:solidFill>
                  <a:schemeClr val="tx1"/>
                </a:solidFill>
                <a:latin typeface="Franklin Gothic Book" charset="0"/>
                <a:ea typeface="ＭＳ Ｐゴシック" charset="0"/>
              </a:defRPr>
            </a:lvl6pPr>
            <a:lvl7pPr marL="2971800" indent="-228600" eaLnBrk="0" fontAlgn="base" hangingPunct="0">
              <a:spcBef>
                <a:spcPct val="0"/>
              </a:spcBef>
              <a:spcAft>
                <a:spcPct val="0"/>
              </a:spcAft>
              <a:defRPr sz="2400">
                <a:solidFill>
                  <a:schemeClr val="tx1"/>
                </a:solidFill>
                <a:latin typeface="Franklin Gothic Book" charset="0"/>
                <a:ea typeface="ＭＳ Ｐゴシック" charset="0"/>
              </a:defRPr>
            </a:lvl7pPr>
            <a:lvl8pPr marL="3429000" indent="-228600" eaLnBrk="0" fontAlgn="base" hangingPunct="0">
              <a:spcBef>
                <a:spcPct val="0"/>
              </a:spcBef>
              <a:spcAft>
                <a:spcPct val="0"/>
              </a:spcAft>
              <a:defRPr sz="2400">
                <a:solidFill>
                  <a:schemeClr val="tx1"/>
                </a:solidFill>
                <a:latin typeface="Franklin Gothic Book" charset="0"/>
                <a:ea typeface="ＭＳ Ｐゴシック" charset="0"/>
              </a:defRPr>
            </a:lvl8pPr>
            <a:lvl9pPr marL="3886200" indent="-228600" eaLnBrk="0" fontAlgn="base" hangingPunct="0">
              <a:spcBef>
                <a:spcPct val="0"/>
              </a:spcBef>
              <a:spcAft>
                <a:spcPct val="0"/>
              </a:spcAft>
              <a:defRPr sz="2400">
                <a:solidFill>
                  <a:schemeClr val="tx1"/>
                </a:solidFill>
                <a:latin typeface="Franklin Gothic Book" charset="0"/>
                <a:ea typeface="ＭＳ Ｐゴシック" charset="0"/>
              </a:defRPr>
            </a:lvl9pPr>
          </a:lstStyle>
          <a:p>
            <a:pPr eaLnBrk="1" hangingPunct="1"/>
            <a:r>
              <a:rPr lang="en-US" sz="800" dirty="0">
                <a:solidFill>
                  <a:schemeClr val="bg1"/>
                </a:solidFill>
              </a:rPr>
              <a:t>Master</a:t>
            </a:r>
          </a:p>
        </p:txBody>
      </p:sp>
      <p:sp>
        <p:nvSpPr>
          <p:cNvPr id="22595" name="TextBox 182"/>
          <p:cNvSpPr txBox="1">
            <a:spLocks noChangeArrowheads="1"/>
          </p:cNvSpPr>
          <p:nvPr/>
        </p:nvSpPr>
        <p:spPr bwMode="auto">
          <a:xfrm>
            <a:off x="8232775" y="2393951"/>
            <a:ext cx="327013"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Franklin Gothic Book" charset="0"/>
                <a:ea typeface="ＭＳ Ｐゴシック" charset="0"/>
                <a:cs typeface="ＭＳ Ｐゴシック" charset="0"/>
              </a:defRPr>
            </a:lvl1pPr>
            <a:lvl2pPr marL="742950" indent="-285750" eaLnBrk="0" hangingPunct="0">
              <a:defRPr sz="2400">
                <a:solidFill>
                  <a:schemeClr val="tx1"/>
                </a:solidFill>
                <a:latin typeface="Franklin Gothic Book" charset="0"/>
                <a:ea typeface="ＭＳ Ｐゴシック" charset="0"/>
              </a:defRPr>
            </a:lvl2pPr>
            <a:lvl3pPr marL="1143000" indent="-228600" eaLnBrk="0" hangingPunct="0">
              <a:defRPr sz="2400">
                <a:solidFill>
                  <a:schemeClr val="tx1"/>
                </a:solidFill>
                <a:latin typeface="Franklin Gothic Book" charset="0"/>
                <a:ea typeface="ＭＳ Ｐゴシック" charset="0"/>
              </a:defRPr>
            </a:lvl3pPr>
            <a:lvl4pPr marL="1600200" indent="-228600" eaLnBrk="0" hangingPunct="0">
              <a:defRPr sz="2400">
                <a:solidFill>
                  <a:schemeClr val="tx1"/>
                </a:solidFill>
                <a:latin typeface="Franklin Gothic Book" charset="0"/>
                <a:ea typeface="ＭＳ Ｐゴシック" charset="0"/>
              </a:defRPr>
            </a:lvl4pPr>
            <a:lvl5pPr marL="2057400" indent="-228600" eaLnBrk="0" hangingPunct="0">
              <a:defRPr sz="2400">
                <a:solidFill>
                  <a:schemeClr val="tx1"/>
                </a:solidFill>
                <a:latin typeface="Franklin Gothic Book" charset="0"/>
                <a:ea typeface="ＭＳ Ｐゴシック" charset="0"/>
              </a:defRPr>
            </a:lvl5pPr>
            <a:lvl6pPr marL="2514600" indent="-228600" eaLnBrk="0" fontAlgn="base" hangingPunct="0">
              <a:spcBef>
                <a:spcPct val="0"/>
              </a:spcBef>
              <a:spcAft>
                <a:spcPct val="0"/>
              </a:spcAft>
              <a:defRPr sz="2400">
                <a:solidFill>
                  <a:schemeClr val="tx1"/>
                </a:solidFill>
                <a:latin typeface="Franklin Gothic Book" charset="0"/>
                <a:ea typeface="ＭＳ Ｐゴシック" charset="0"/>
              </a:defRPr>
            </a:lvl6pPr>
            <a:lvl7pPr marL="2971800" indent="-228600" eaLnBrk="0" fontAlgn="base" hangingPunct="0">
              <a:spcBef>
                <a:spcPct val="0"/>
              </a:spcBef>
              <a:spcAft>
                <a:spcPct val="0"/>
              </a:spcAft>
              <a:defRPr sz="2400">
                <a:solidFill>
                  <a:schemeClr val="tx1"/>
                </a:solidFill>
                <a:latin typeface="Franklin Gothic Book" charset="0"/>
                <a:ea typeface="ＭＳ Ｐゴシック" charset="0"/>
              </a:defRPr>
            </a:lvl7pPr>
            <a:lvl8pPr marL="3429000" indent="-228600" eaLnBrk="0" fontAlgn="base" hangingPunct="0">
              <a:spcBef>
                <a:spcPct val="0"/>
              </a:spcBef>
              <a:spcAft>
                <a:spcPct val="0"/>
              </a:spcAft>
              <a:defRPr sz="2400">
                <a:solidFill>
                  <a:schemeClr val="tx1"/>
                </a:solidFill>
                <a:latin typeface="Franklin Gothic Book" charset="0"/>
                <a:ea typeface="ＭＳ Ｐゴシック" charset="0"/>
              </a:defRPr>
            </a:lvl8pPr>
            <a:lvl9pPr marL="3886200" indent="-228600" eaLnBrk="0" fontAlgn="base" hangingPunct="0">
              <a:spcBef>
                <a:spcPct val="0"/>
              </a:spcBef>
              <a:spcAft>
                <a:spcPct val="0"/>
              </a:spcAft>
              <a:defRPr sz="2400">
                <a:solidFill>
                  <a:schemeClr val="tx1"/>
                </a:solidFill>
                <a:latin typeface="Franklin Gothic Book" charset="0"/>
                <a:ea typeface="ＭＳ Ｐゴシック" charset="0"/>
              </a:defRPr>
            </a:lvl9pPr>
          </a:lstStyle>
          <a:p>
            <a:pPr eaLnBrk="1" hangingPunct="1"/>
            <a:r>
              <a:rPr lang="en-US" sz="800" dirty="0">
                <a:solidFill>
                  <a:schemeClr val="bg1"/>
                </a:solidFill>
              </a:rPr>
              <a:t>Backup</a:t>
            </a:r>
          </a:p>
        </p:txBody>
      </p:sp>
      <p:cxnSp>
        <p:nvCxnSpPr>
          <p:cNvPr id="187" name="Straight Connector 186"/>
          <p:cNvCxnSpPr/>
          <p:nvPr/>
        </p:nvCxnSpPr>
        <p:spPr bwMode="auto">
          <a:xfrm flipV="1">
            <a:off x="7243763" y="3017838"/>
            <a:ext cx="0" cy="1414462"/>
          </a:xfrm>
          <a:prstGeom prst="line">
            <a:avLst/>
          </a:prstGeom>
          <a:ln w="12700" cmpd="sng">
            <a:solidFill>
              <a:schemeClr val="bg2"/>
            </a:solidFill>
          </a:ln>
        </p:spPr>
        <p:style>
          <a:lnRef idx="1">
            <a:schemeClr val="accent1"/>
          </a:lnRef>
          <a:fillRef idx="0">
            <a:schemeClr val="accent1"/>
          </a:fillRef>
          <a:effectRef idx="0">
            <a:schemeClr val="accent1"/>
          </a:effectRef>
          <a:fontRef idx="minor">
            <a:schemeClr val="tx1"/>
          </a:fontRef>
        </p:style>
      </p:cxnSp>
      <p:grpSp>
        <p:nvGrpSpPr>
          <p:cNvPr id="22597" name="Group 128"/>
          <p:cNvGrpSpPr>
            <a:grpSpLocks noChangeAspect="1"/>
          </p:cNvGrpSpPr>
          <p:nvPr/>
        </p:nvGrpSpPr>
        <p:grpSpPr bwMode="auto">
          <a:xfrm>
            <a:off x="6200776" y="4262439"/>
            <a:ext cx="1308100" cy="881062"/>
            <a:chOff x="5135081" y="1680795"/>
            <a:chExt cx="1929845" cy="1299937"/>
          </a:xfrm>
        </p:grpSpPr>
        <p:pic>
          <p:nvPicPr>
            <p:cNvPr id="22606" name="Picture 18" descr="cloud3_grey_grey"/>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35081" y="1680795"/>
              <a:ext cx="1929845" cy="1299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607" name="Picture 19" descr="internet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14032" y="1798162"/>
              <a:ext cx="971941" cy="9940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2598" name="Group 157"/>
          <p:cNvGrpSpPr>
            <a:grpSpLocks/>
          </p:cNvGrpSpPr>
          <p:nvPr/>
        </p:nvGrpSpPr>
        <p:grpSpPr bwMode="auto">
          <a:xfrm flipH="1">
            <a:off x="7100888" y="3360739"/>
            <a:ext cx="1693862" cy="231775"/>
            <a:chOff x="4717254" y="3472915"/>
            <a:chExt cx="1693373" cy="231295"/>
          </a:xfrm>
        </p:grpSpPr>
        <p:sp>
          <p:nvSpPr>
            <p:cNvPr id="159" name="Cube 158"/>
            <p:cNvSpPr/>
            <p:nvPr/>
          </p:nvSpPr>
          <p:spPr bwMode="auto">
            <a:xfrm>
              <a:off x="4717254" y="3472915"/>
              <a:ext cx="1693373" cy="231295"/>
            </a:xfrm>
            <a:prstGeom prst="cube">
              <a:avLst/>
            </a:prstGeom>
            <a:gradFill flip="none" rotWithShape="1">
              <a:gsLst>
                <a:gs pos="1000">
                  <a:schemeClr val="accent5">
                    <a:lumMod val="75000"/>
                  </a:schemeClr>
                </a:gs>
                <a:gs pos="100000">
                  <a:schemeClr val="accent5"/>
                </a:gs>
                <a:gs pos="50000">
                  <a:schemeClr val="accent5">
                    <a:lumMod val="60000"/>
                    <a:lumOff val="40000"/>
                  </a:schemeClr>
                </a:gs>
              </a:gsLst>
              <a:lin ang="0" scaled="1"/>
              <a:tileRect/>
            </a:gradFill>
            <a:ln w="19050" algn="ctr">
              <a:noFill/>
              <a:miter lim="800000"/>
              <a:headEnd/>
              <a:tailEnd/>
            </a:ln>
          </p:spPr>
          <p:txBody>
            <a:bodyPr wrap="none" anchor="ctr"/>
            <a:lstStyle/>
            <a:p>
              <a:pPr algn="ctr">
                <a:defRPr/>
              </a:pPr>
              <a:endParaRPr lang="en-US" dirty="0"/>
            </a:p>
          </p:txBody>
        </p:sp>
        <p:sp>
          <p:nvSpPr>
            <p:cNvPr id="160" name="TextBox 159"/>
            <p:cNvSpPr txBox="1"/>
            <p:nvPr/>
          </p:nvSpPr>
          <p:spPr bwMode="auto">
            <a:xfrm>
              <a:off x="4919090" y="3520441"/>
              <a:ext cx="1283635" cy="153569"/>
            </a:xfrm>
            <a:prstGeom prst="rect">
              <a:avLst/>
            </a:prstGeom>
            <a:noFill/>
            <a:ln w="19050" algn="ctr">
              <a:noFill/>
              <a:miter lim="800000"/>
              <a:headEnd/>
              <a:tailEnd/>
            </a:ln>
          </p:spPr>
          <p:txBody>
            <a:bodyPr wrap="none" lIns="0" tIns="0" rIns="0" bIns="0">
              <a:spAutoFit/>
            </a:bodyPr>
            <a:lstStyle/>
            <a:p>
              <a:pPr>
                <a:defRPr/>
              </a:pPr>
              <a:r>
                <a:rPr lang="en-US" sz="1000" dirty="0">
                  <a:solidFill>
                    <a:schemeClr val="accent3"/>
                  </a:solidFill>
                </a:rPr>
                <a:t>Physical Network Fabric</a:t>
              </a:r>
            </a:p>
          </p:txBody>
        </p:sp>
      </p:grpSp>
      <p:sp>
        <p:nvSpPr>
          <p:cNvPr id="189" name="Rectangle 35"/>
          <p:cNvSpPr>
            <a:spLocks noChangeArrowheads="1"/>
          </p:cNvSpPr>
          <p:nvPr/>
        </p:nvSpPr>
        <p:spPr bwMode="auto">
          <a:xfrm>
            <a:off x="4479925" y="3602038"/>
            <a:ext cx="4664076" cy="493712"/>
          </a:xfrm>
          <a:prstGeom prst="rect">
            <a:avLst/>
          </a:prstGeom>
          <a:solidFill>
            <a:schemeClr val="tx1">
              <a:alpha val="50000"/>
            </a:schemeClr>
          </a:solidFill>
          <a:ln w="9525">
            <a:noFill/>
            <a:miter lim="800000"/>
            <a:headEnd/>
            <a:tailEnd/>
          </a:ln>
          <a:effectLst>
            <a:innerShdw blurRad="114300">
              <a:prstClr val="black"/>
            </a:innerShdw>
          </a:effectLst>
        </p:spPr>
        <p:txBody>
          <a:bodyPr lIns="91430" tIns="45714" rIns="91430" bIns="45714" anchor="ctr"/>
          <a:lstStyle/>
          <a:p>
            <a:pPr>
              <a:defRPr/>
            </a:pPr>
            <a:r>
              <a:rPr lang="en-US" dirty="0">
                <a:solidFill>
                  <a:schemeClr val="bg1"/>
                </a:solidFill>
                <a:latin typeface="+mn-lt"/>
                <a:ea typeface="+mn-ea"/>
                <a:cs typeface="+mn-cs"/>
              </a:rPr>
              <a:t>Virtual Routed Security Gateway</a:t>
            </a:r>
          </a:p>
        </p:txBody>
      </p:sp>
      <p:sp>
        <p:nvSpPr>
          <p:cNvPr id="85" name="Rectangle 84">
            <a:hlinkClick r:id="rId6" action="ppaction://hlinksldjump"/>
          </p:cNvPr>
          <p:cNvSpPr/>
          <p:nvPr/>
        </p:nvSpPr>
        <p:spPr bwMode="auto">
          <a:xfrm>
            <a:off x="-1193147" y="0"/>
            <a:ext cx="9144000" cy="5143500"/>
          </a:xfrm>
          <a:prstGeom prst="rect">
            <a:avLst/>
          </a:prstGeom>
          <a:noFill/>
          <a:ln w="19050" algn="ctr">
            <a:noFill/>
            <a:miter lim="800000"/>
            <a:headEnd/>
            <a:tailEnd/>
          </a:ln>
        </p:spPr>
        <p:txBody>
          <a:bodyPr wrap="none" lIns="91430" tIns="45714" rIns="91430" bIns="45714" rtlCol="0" anchor="ctr"/>
          <a:lstStyle/>
          <a:p>
            <a:pPr algn="ctr"/>
            <a:endParaRPr lang="en-US" dirty="0"/>
          </a:p>
        </p:txBody>
      </p:sp>
      <p:pic>
        <p:nvPicPr>
          <p:cNvPr id="87" name="Picture 86">
            <a:hlinkClick r:id="rId7" action="ppaction://hlinksldjump"/>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152403" y="4467019"/>
            <a:ext cx="520601" cy="524142"/>
          </a:xfrm>
          <a:prstGeom prst="rect">
            <a:avLst/>
          </a:prstGeom>
        </p:spPr>
      </p:pic>
    </p:spTree>
    <p:extLst>
      <p:ext uri="{BB962C8B-B14F-4D97-AF65-F5344CB8AC3E}">
        <p14:creationId xmlns:p14="http://schemas.microsoft.com/office/powerpoint/2010/main" val="1375688691"/>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1430" y="266117"/>
            <a:ext cx="8208875" cy="501676"/>
          </a:xfrm>
        </p:spPr>
        <p:txBody>
          <a:bodyPr>
            <a:normAutofit/>
          </a:bodyPr>
          <a:lstStyle/>
          <a:p>
            <a:r>
              <a:rPr lang="en-US" sz="2800" dirty="0"/>
              <a:t>Vyatta in the Public Cloud</a:t>
            </a:r>
          </a:p>
        </p:txBody>
      </p:sp>
      <p:sp>
        <p:nvSpPr>
          <p:cNvPr id="5" name="Content Placeholder 2"/>
          <p:cNvSpPr>
            <a:spLocks noGrp="1"/>
          </p:cNvSpPr>
          <p:nvPr>
            <p:ph idx="1"/>
          </p:nvPr>
        </p:nvSpPr>
        <p:spPr>
          <a:xfrm>
            <a:off x="769620" y="1336676"/>
            <a:ext cx="7683024" cy="3312411"/>
          </a:xfrm>
        </p:spPr>
        <p:txBody>
          <a:bodyPr>
            <a:noAutofit/>
          </a:bodyPr>
          <a:lstStyle/>
          <a:p>
            <a:r>
              <a:rPr lang="en-US" sz="1800" dirty="0"/>
              <a:t>Scalable VPN services</a:t>
            </a:r>
          </a:p>
          <a:p>
            <a:pPr lvl="1"/>
            <a:r>
              <a:rPr lang="en-US" sz="1200" dirty="0"/>
              <a:t>Office to VPC</a:t>
            </a:r>
          </a:p>
          <a:p>
            <a:pPr lvl="1"/>
            <a:r>
              <a:rPr lang="en-US" sz="1200" dirty="0"/>
              <a:t>User to VPC</a:t>
            </a:r>
          </a:p>
          <a:p>
            <a:pPr lvl="1"/>
            <a:r>
              <a:rPr lang="en-US" sz="1200" dirty="0"/>
              <a:t>VPC to VPC connectivity</a:t>
            </a:r>
            <a:endParaRPr lang="en-US" sz="1100" dirty="0"/>
          </a:p>
          <a:p>
            <a:r>
              <a:rPr lang="en-US" sz="1800" dirty="0"/>
              <a:t>Advanced routing</a:t>
            </a:r>
          </a:p>
          <a:p>
            <a:pPr lvl="1"/>
            <a:r>
              <a:rPr lang="en-US" sz="1200" dirty="0"/>
              <a:t>Full mesh topologies</a:t>
            </a:r>
          </a:p>
          <a:p>
            <a:pPr lvl="1"/>
            <a:r>
              <a:rPr lang="en-US" sz="1200" dirty="0"/>
              <a:t>High availability architectures</a:t>
            </a:r>
          </a:p>
          <a:p>
            <a:pPr lvl="1"/>
            <a:r>
              <a:rPr lang="en-US" sz="1200" dirty="0"/>
              <a:t>Traffic management</a:t>
            </a:r>
            <a:endParaRPr lang="en-US" dirty="0" smtClean="0"/>
          </a:p>
          <a:p>
            <a:r>
              <a:rPr lang="en-US" sz="1800" dirty="0"/>
              <a:t>IPSEC and SSL</a:t>
            </a:r>
          </a:p>
          <a:p>
            <a:r>
              <a:rPr lang="en-US" sz="1800" dirty="0"/>
              <a:t>Available in Amazon Marketplace</a:t>
            </a:r>
          </a:p>
        </p:txBody>
      </p:sp>
      <p:grpSp>
        <p:nvGrpSpPr>
          <p:cNvPr id="6" name="Group 5"/>
          <p:cNvGrpSpPr>
            <a:grpSpLocks noChangeAspect="1"/>
          </p:cNvGrpSpPr>
          <p:nvPr/>
        </p:nvGrpSpPr>
        <p:grpSpPr>
          <a:xfrm>
            <a:off x="5415980" y="2092311"/>
            <a:ext cx="1842101" cy="1240833"/>
            <a:chOff x="5135081" y="1357591"/>
            <a:chExt cx="1929845" cy="1299937"/>
          </a:xfrm>
        </p:grpSpPr>
        <p:pic>
          <p:nvPicPr>
            <p:cNvPr id="7" name="Picture 18" descr="cloud3_grey_gre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35081" y="1357591"/>
              <a:ext cx="1929845" cy="129993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9" descr="internet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14033" y="1474959"/>
              <a:ext cx="971940" cy="99406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 name="Group 8"/>
          <p:cNvGrpSpPr>
            <a:grpSpLocks noChangeAspect="1"/>
          </p:cNvGrpSpPr>
          <p:nvPr/>
        </p:nvGrpSpPr>
        <p:grpSpPr>
          <a:xfrm>
            <a:off x="5938701" y="3768158"/>
            <a:ext cx="635352" cy="1072521"/>
            <a:chOff x="1204328" y="1912308"/>
            <a:chExt cx="1013268" cy="2006575"/>
          </a:xfrm>
        </p:grpSpPr>
        <p:pic>
          <p:nvPicPr>
            <p:cNvPr id="11" name="Picture 10"/>
            <p:cNvPicPr>
              <a:picLocks noChangeAspect="1"/>
            </p:cNvPicPr>
            <p:nvPr/>
          </p:nvPicPr>
          <p:blipFill>
            <a:blip r:embed="rId4"/>
            <a:stretch>
              <a:fillRect/>
            </a:stretch>
          </p:blipFill>
          <p:spPr>
            <a:xfrm>
              <a:off x="1204328" y="1912308"/>
              <a:ext cx="1013268" cy="2006575"/>
            </a:xfrm>
            <a:prstGeom prst="rect">
              <a:avLst/>
            </a:prstGeom>
          </p:spPr>
        </p:pic>
        <p:grpSp>
          <p:nvGrpSpPr>
            <p:cNvPr id="12" name="Group 11"/>
            <p:cNvGrpSpPr/>
            <p:nvPr/>
          </p:nvGrpSpPr>
          <p:grpSpPr>
            <a:xfrm>
              <a:off x="1213502" y="2315927"/>
              <a:ext cx="989956" cy="262447"/>
              <a:chOff x="3217904" y="827011"/>
              <a:chExt cx="989956" cy="262447"/>
            </a:xfrm>
          </p:grpSpPr>
          <p:sp>
            <p:nvSpPr>
              <p:cNvPr id="14" name="Rounded Rectangle 13"/>
              <p:cNvSpPr/>
              <p:nvPr/>
            </p:nvSpPr>
            <p:spPr>
              <a:xfrm>
                <a:off x="3217904" y="827011"/>
                <a:ext cx="474032" cy="262447"/>
              </a:xfrm>
              <a:prstGeom prst="round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500" dirty="0"/>
                  <a:t>VM</a:t>
                </a:r>
              </a:p>
            </p:txBody>
          </p:sp>
          <p:sp>
            <p:nvSpPr>
              <p:cNvPr id="15" name="Rounded Rectangle 14"/>
              <p:cNvSpPr/>
              <p:nvPr/>
            </p:nvSpPr>
            <p:spPr>
              <a:xfrm>
                <a:off x="3733828" y="827011"/>
                <a:ext cx="474032" cy="262447"/>
              </a:xfrm>
              <a:prstGeom prst="round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500" dirty="0"/>
                  <a:t>VM</a:t>
                </a:r>
              </a:p>
            </p:txBody>
          </p:sp>
        </p:grpSp>
        <p:pic>
          <p:nvPicPr>
            <p:cNvPr id="13" name="Picture 2" descr="VYA-routerFirewall"/>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1394657" y="1969945"/>
              <a:ext cx="595971" cy="345982"/>
            </a:xfrm>
            <a:prstGeom prst="rect">
              <a:avLst/>
            </a:prstGeom>
            <a:noFill/>
            <a:extLst>
              <a:ext uri="{909E8E84-426E-40DD-AFC4-6F175D3DCCD1}">
                <a14:hiddenFill xmlns:a14="http://schemas.microsoft.com/office/drawing/2010/main">
                  <a:solidFill>
                    <a:srgbClr val="FFFFFF"/>
                  </a:solidFill>
                </a14:hiddenFill>
              </a:ext>
            </a:extLst>
          </p:spPr>
        </p:pic>
      </p:grpSp>
      <p:pic>
        <p:nvPicPr>
          <p:cNvPr id="17" name="Picture 16" descr="C:\Users\jvaria\AppData\Local\Microsoft\Windows\Temporary Internet Files\Content.Outlook\T7PRI2CR\sm_aws (2).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905641" y="1425725"/>
            <a:ext cx="808199" cy="337116"/>
          </a:xfrm>
          <a:prstGeom prst="rect">
            <a:avLst/>
          </a:prstGeom>
          <a:noFill/>
          <a:ln>
            <a:noFill/>
          </a:ln>
        </p:spPr>
      </p:pic>
      <p:grpSp>
        <p:nvGrpSpPr>
          <p:cNvPr id="18" name="Group 17"/>
          <p:cNvGrpSpPr/>
          <p:nvPr/>
        </p:nvGrpSpPr>
        <p:grpSpPr>
          <a:xfrm>
            <a:off x="3782925" y="2046361"/>
            <a:ext cx="1231901" cy="1309702"/>
            <a:chOff x="2255218" y="2181165"/>
            <a:chExt cx="1231901" cy="1309702"/>
          </a:xfrm>
        </p:grpSpPr>
        <p:pic>
          <p:nvPicPr>
            <p:cNvPr id="19" name="Picture 18"/>
            <p:cNvPicPr>
              <a:picLocks noChangeAspect="1"/>
            </p:cNvPicPr>
            <p:nvPr/>
          </p:nvPicPr>
          <p:blipFill>
            <a:blip r:embed="rId7"/>
            <a:stretch>
              <a:fillRect/>
            </a:stretch>
          </p:blipFill>
          <p:spPr>
            <a:xfrm>
              <a:off x="2255218" y="2181165"/>
              <a:ext cx="650355" cy="672781"/>
            </a:xfrm>
            <a:prstGeom prst="rect">
              <a:avLst/>
            </a:prstGeom>
          </p:spPr>
        </p:pic>
        <p:grpSp>
          <p:nvGrpSpPr>
            <p:cNvPr id="20" name="Group 19"/>
            <p:cNvGrpSpPr/>
            <p:nvPr/>
          </p:nvGrpSpPr>
          <p:grpSpPr>
            <a:xfrm>
              <a:off x="2420482" y="2759869"/>
              <a:ext cx="1066637" cy="730998"/>
              <a:chOff x="1707655" y="1005426"/>
              <a:chExt cx="1208087" cy="827937"/>
            </a:xfrm>
          </p:grpSpPr>
          <p:pic>
            <p:nvPicPr>
              <p:cNvPr id="21" name="Picture 20"/>
              <p:cNvPicPr>
                <a:picLocks noChangeAspect="1"/>
              </p:cNvPicPr>
              <p:nvPr/>
            </p:nvPicPr>
            <p:blipFill>
              <a:blip r:embed="rId8"/>
              <a:stretch>
                <a:fillRect/>
              </a:stretch>
            </p:blipFill>
            <p:spPr>
              <a:xfrm>
                <a:off x="1888776" y="1005426"/>
                <a:ext cx="863600" cy="533400"/>
              </a:xfrm>
              <a:prstGeom prst="rect">
                <a:avLst/>
              </a:prstGeom>
            </p:spPr>
          </p:pic>
          <p:sp>
            <p:nvSpPr>
              <p:cNvPr id="22" name="TextBox 21"/>
              <p:cNvSpPr txBox="1">
                <a:spLocks noChangeArrowheads="1"/>
              </p:cNvSpPr>
              <p:nvPr/>
            </p:nvSpPr>
            <p:spPr bwMode="auto">
              <a:xfrm>
                <a:off x="1707655" y="1484771"/>
                <a:ext cx="1208087" cy="348592"/>
              </a:xfrm>
              <a:prstGeom prst="rect">
                <a:avLst/>
              </a:prstGeom>
              <a:noFill/>
              <a:ln w="9525">
                <a:noFill/>
                <a:miter lim="800000"/>
                <a:headEnd/>
                <a:tailEnd/>
              </a:ln>
            </p:spPr>
            <p:txBody>
              <a:bodyPr>
                <a:spAutoFit/>
              </a:bodyPr>
              <a:lstStyle/>
              <a:p>
                <a:pPr algn="ctr"/>
                <a:r>
                  <a:rPr lang="en-US" sz="700" dirty="0">
                    <a:latin typeface="Arial"/>
                    <a:ea typeface="Verdana" pitchFamily="34" charset="0"/>
                    <a:cs typeface="Arial"/>
                  </a:rPr>
                  <a:t>Amazon Virtual Private Cloud (VPC)</a:t>
                </a:r>
              </a:p>
            </p:txBody>
          </p:sp>
        </p:grpSp>
      </p:grpSp>
      <p:pic>
        <p:nvPicPr>
          <p:cNvPr id="23" name="Picture 2" descr="VYA-routerFirewall"/>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4344396" y="2459729"/>
            <a:ext cx="526191" cy="305472"/>
          </a:xfrm>
          <a:prstGeom prst="rect">
            <a:avLst/>
          </a:prstGeom>
          <a:noFill/>
          <a:extLst>
            <a:ext uri="{909E8E84-426E-40DD-AFC4-6F175D3DCCD1}">
              <a14:hiddenFill xmlns:a14="http://schemas.microsoft.com/office/drawing/2010/main">
                <a:solidFill>
                  <a:srgbClr val="FFFFFF"/>
                </a:solidFill>
              </a14:hiddenFill>
            </a:ext>
          </a:extLst>
        </p:spPr>
      </p:pic>
      <p:grpSp>
        <p:nvGrpSpPr>
          <p:cNvPr id="24" name="Group 23"/>
          <p:cNvGrpSpPr/>
          <p:nvPr/>
        </p:nvGrpSpPr>
        <p:grpSpPr>
          <a:xfrm>
            <a:off x="7371106" y="2028431"/>
            <a:ext cx="1231901" cy="1309702"/>
            <a:chOff x="5843399" y="2163235"/>
            <a:chExt cx="1231901" cy="1309702"/>
          </a:xfrm>
        </p:grpSpPr>
        <p:pic>
          <p:nvPicPr>
            <p:cNvPr id="25" name="Picture 24"/>
            <p:cNvPicPr>
              <a:picLocks noChangeAspect="1"/>
            </p:cNvPicPr>
            <p:nvPr/>
          </p:nvPicPr>
          <p:blipFill>
            <a:blip r:embed="rId7"/>
            <a:stretch>
              <a:fillRect/>
            </a:stretch>
          </p:blipFill>
          <p:spPr>
            <a:xfrm>
              <a:off x="5843399" y="2163235"/>
              <a:ext cx="650355" cy="672781"/>
            </a:xfrm>
            <a:prstGeom prst="rect">
              <a:avLst/>
            </a:prstGeom>
          </p:spPr>
        </p:pic>
        <p:grpSp>
          <p:nvGrpSpPr>
            <p:cNvPr id="26" name="Group 25"/>
            <p:cNvGrpSpPr/>
            <p:nvPr/>
          </p:nvGrpSpPr>
          <p:grpSpPr>
            <a:xfrm>
              <a:off x="6008663" y="2741939"/>
              <a:ext cx="1066637" cy="730998"/>
              <a:chOff x="1707655" y="1005426"/>
              <a:chExt cx="1208087" cy="827937"/>
            </a:xfrm>
          </p:grpSpPr>
          <p:pic>
            <p:nvPicPr>
              <p:cNvPr id="27" name="Picture 26"/>
              <p:cNvPicPr>
                <a:picLocks noChangeAspect="1"/>
              </p:cNvPicPr>
              <p:nvPr/>
            </p:nvPicPr>
            <p:blipFill>
              <a:blip r:embed="rId8"/>
              <a:stretch>
                <a:fillRect/>
              </a:stretch>
            </p:blipFill>
            <p:spPr>
              <a:xfrm>
                <a:off x="1888776" y="1005426"/>
                <a:ext cx="863600" cy="533400"/>
              </a:xfrm>
              <a:prstGeom prst="rect">
                <a:avLst/>
              </a:prstGeom>
            </p:spPr>
          </p:pic>
          <p:sp>
            <p:nvSpPr>
              <p:cNvPr id="28" name="TextBox 27"/>
              <p:cNvSpPr txBox="1">
                <a:spLocks noChangeArrowheads="1"/>
              </p:cNvSpPr>
              <p:nvPr/>
            </p:nvSpPr>
            <p:spPr bwMode="auto">
              <a:xfrm>
                <a:off x="1707655" y="1484771"/>
                <a:ext cx="1208087" cy="348592"/>
              </a:xfrm>
              <a:prstGeom prst="rect">
                <a:avLst/>
              </a:prstGeom>
              <a:noFill/>
              <a:ln w="9525">
                <a:noFill/>
                <a:miter lim="800000"/>
                <a:headEnd/>
                <a:tailEnd/>
              </a:ln>
            </p:spPr>
            <p:txBody>
              <a:bodyPr>
                <a:spAutoFit/>
              </a:bodyPr>
              <a:lstStyle/>
              <a:p>
                <a:pPr algn="ctr"/>
                <a:r>
                  <a:rPr lang="en-US" sz="700" dirty="0">
                    <a:latin typeface="Arial"/>
                    <a:ea typeface="Verdana" pitchFamily="34" charset="0"/>
                    <a:cs typeface="Arial"/>
                  </a:rPr>
                  <a:t>Rackspace Private Cloud (VPC)</a:t>
                </a:r>
              </a:p>
            </p:txBody>
          </p:sp>
        </p:grpSp>
      </p:grpSp>
      <p:pic>
        <p:nvPicPr>
          <p:cNvPr id="29" name="Picture 2" descr="VYA-routerFirewall"/>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7932577" y="2441799"/>
            <a:ext cx="526191" cy="305472"/>
          </a:xfrm>
          <a:prstGeom prst="rect">
            <a:avLst/>
          </a:prstGeom>
          <a:noFill/>
          <a:extLst>
            <a:ext uri="{909E8E84-426E-40DD-AFC4-6F175D3DCCD1}">
              <a14:hiddenFill xmlns:a14="http://schemas.microsoft.com/office/drawing/2010/main">
                <a:solidFill>
                  <a:srgbClr val="FFFFFF"/>
                </a:solidFill>
              </a14:hiddenFill>
            </a:ext>
          </a:extLst>
        </p:spPr>
      </p:pic>
      <p:grpSp>
        <p:nvGrpSpPr>
          <p:cNvPr id="30" name="Group 29"/>
          <p:cNvGrpSpPr/>
          <p:nvPr/>
        </p:nvGrpSpPr>
        <p:grpSpPr>
          <a:xfrm>
            <a:off x="5415980" y="859621"/>
            <a:ext cx="1231901" cy="1309702"/>
            <a:chOff x="3888273" y="994425"/>
            <a:chExt cx="1231901" cy="1309702"/>
          </a:xfrm>
        </p:grpSpPr>
        <p:pic>
          <p:nvPicPr>
            <p:cNvPr id="31" name="Picture 30"/>
            <p:cNvPicPr>
              <a:picLocks noChangeAspect="1"/>
            </p:cNvPicPr>
            <p:nvPr/>
          </p:nvPicPr>
          <p:blipFill>
            <a:blip r:embed="rId7"/>
            <a:stretch>
              <a:fillRect/>
            </a:stretch>
          </p:blipFill>
          <p:spPr>
            <a:xfrm>
              <a:off x="3888273" y="994425"/>
              <a:ext cx="650355" cy="672781"/>
            </a:xfrm>
            <a:prstGeom prst="rect">
              <a:avLst/>
            </a:prstGeom>
          </p:spPr>
        </p:pic>
        <p:grpSp>
          <p:nvGrpSpPr>
            <p:cNvPr id="32" name="Group 31"/>
            <p:cNvGrpSpPr/>
            <p:nvPr/>
          </p:nvGrpSpPr>
          <p:grpSpPr>
            <a:xfrm>
              <a:off x="4053537" y="1573129"/>
              <a:ext cx="1066637" cy="730998"/>
              <a:chOff x="1707655" y="1005426"/>
              <a:chExt cx="1208087" cy="827937"/>
            </a:xfrm>
          </p:grpSpPr>
          <p:pic>
            <p:nvPicPr>
              <p:cNvPr id="33" name="Picture 32"/>
              <p:cNvPicPr>
                <a:picLocks noChangeAspect="1"/>
              </p:cNvPicPr>
              <p:nvPr/>
            </p:nvPicPr>
            <p:blipFill>
              <a:blip r:embed="rId8"/>
              <a:stretch>
                <a:fillRect/>
              </a:stretch>
            </p:blipFill>
            <p:spPr>
              <a:xfrm>
                <a:off x="1888776" y="1005426"/>
                <a:ext cx="863600" cy="533400"/>
              </a:xfrm>
              <a:prstGeom prst="rect">
                <a:avLst/>
              </a:prstGeom>
            </p:spPr>
          </p:pic>
          <p:sp>
            <p:nvSpPr>
              <p:cNvPr id="34" name="TextBox 33"/>
              <p:cNvSpPr txBox="1">
                <a:spLocks noChangeArrowheads="1"/>
              </p:cNvSpPr>
              <p:nvPr/>
            </p:nvSpPr>
            <p:spPr bwMode="auto">
              <a:xfrm>
                <a:off x="1707655" y="1484771"/>
                <a:ext cx="1208087" cy="348592"/>
              </a:xfrm>
              <a:prstGeom prst="rect">
                <a:avLst/>
              </a:prstGeom>
              <a:noFill/>
              <a:ln w="9525">
                <a:noFill/>
                <a:miter lim="800000"/>
                <a:headEnd/>
                <a:tailEnd/>
              </a:ln>
            </p:spPr>
            <p:txBody>
              <a:bodyPr>
                <a:spAutoFit/>
              </a:bodyPr>
              <a:lstStyle/>
              <a:p>
                <a:pPr algn="ctr"/>
                <a:r>
                  <a:rPr lang="en-US" sz="700" dirty="0">
                    <a:latin typeface="Arial"/>
                    <a:ea typeface="Verdana" pitchFamily="34" charset="0"/>
                    <a:cs typeface="Arial"/>
                  </a:rPr>
                  <a:t>Amazon Virtual Private Cloud (VPC)</a:t>
                </a:r>
              </a:p>
            </p:txBody>
          </p:sp>
        </p:grpSp>
      </p:grpSp>
      <p:pic>
        <p:nvPicPr>
          <p:cNvPr id="35" name="Picture 2" descr="VYA-routerFirewall"/>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5977451" y="1272989"/>
            <a:ext cx="526191" cy="305472"/>
          </a:xfrm>
          <a:prstGeom prst="rect">
            <a:avLst/>
          </a:prstGeom>
          <a:noFill/>
          <a:extLst>
            <a:ext uri="{909E8E84-426E-40DD-AFC4-6F175D3DCCD1}">
              <a14:hiddenFill xmlns:a14="http://schemas.microsoft.com/office/drawing/2010/main">
                <a:solidFill>
                  <a:srgbClr val="FFFFFF"/>
                </a:solidFill>
              </a14:hiddenFill>
            </a:ext>
          </a:extLst>
        </p:spPr>
      </p:pic>
      <p:cxnSp>
        <p:nvCxnSpPr>
          <p:cNvPr id="36" name="Curved Connector 35"/>
          <p:cNvCxnSpPr>
            <a:stCxn id="35" idx="2"/>
            <a:endCxn id="29" idx="1"/>
          </p:cNvCxnSpPr>
          <p:nvPr/>
        </p:nvCxnSpPr>
        <p:spPr>
          <a:xfrm rot="16200000" flipH="1">
            <a:off x="6578525" y="1240481"/>
            <a:ext cx="1016074" cy="1692030"/>
          </a:xfrm>
          <a:prstGeom prst="curvedConnector2">
            <a:avLst/>
          </a:prstGeom>
          <a:ln>
            <a:solidFill>
              <a:schemeClr val="accent3"/>
            </a:solidFill>
            <a:prstDash val="sysDash"/>
            <a:headEnd type="arrow"/>
            <a:tailEnd type="arrow"/>
          </a:ln>
        </p:spPr>
        <p:style>
          <a:lnRef idx="2">
            <a:schemeClr val="accent1"/>
          </a:lnRef>
          <a:fillRef idx="0">
            <a:schemeClr val="accent1"/>
          </a:fillRef>
          <a:effectRef idx="1">
            <a:schemeClr val="accent1"/>
          </a:effectRef>
          <a:fontRef idx="minor">
            <a:schemeClr val="tx1"/>
          </a:fontRef>
        </p:style>
      </p:cxnSp>
      <p:cxnSp>
        <p:nvCxnSpPr>
          <p:cNvPr id="37" name="Curved Connector 36"/>
          <p:cNvCxnSpPr>
            <a:stCxn id="35" idx="2"/>
            <a:endCxn id="23" idx="3"/>
          </p:cNvCxnSpPr>
          <p:nvPr/>
        </p:nvCxnSpPr>
        <p:spPr>
          <a:xfrm rot="5400000">
            <a:off x="5038565" y="1410481"/>
            <a:ext cx="1034004" cy="1369960"/>
          </a:xfrm>
          <a:prstGeom prst="curvedConnector2">
            <a:avLst/>
          </a:prstGeom>
          <a:ln>
            <a:solidFill>
              <a:schemeClr val="accent2"/>
            </a:solidFill>
            <a:prstDash val="sysDash"/>
            <a:headEnd type="arrow"/>
            <a:tailEnd type="arrow"/>
          </a:ln>
        </p:spPr>
        <p:style>
          <a:lnRef idx="2">
            <a:schemeClr val="accent1"/>
          </a:lnRef>
          <a:fillRef idx="0">
            <a:schemeClr val="accent1"/>
          </a:fillRef>
          <a:effectRef idx="1">
            <a:schemeClr val="accent1"/>
          </a:effectRef>
          <a:fontRef idx="minor">
            <a:schemeClr val="tx1"/>
          </a:fontRef>
        </p:style>
      </p:cxnSp>
      <p:cxnSp>
        <p:nvCxnSpPr>
          <p:cNvPr id="38" name="Curved Connector 37"/>
          <p:cNvCxnSpPr>
            <a:stCxn id="11" idx="0"/>
            <a:endCxn id="29" idx="1"/>
          </p:cNvCxnSpPr>
          <p:nvPr/>
        </p:nvCxnSpPr>
        <p:spPr>
          <a:xfrm rot="5400000" flipH="1" flipV="1">
            <a:off x="6507664" y="2343245"/>
            <a:ext cx="1173624" cy="1676200"/>
          </a:xfrm>
          <a:prstGeom prst="curvedConnector2">
            <a:avLst/>
          </a:prstGeom>
          <a:ln>
            <a:solidFill>
              <a:schemeClr val="accent2"/>
            </a:solidFill>
            <a:prstDash val="sysDash"/>
            <a:headEnd type="arrow"/>
            <a:tailEnd type="arrow"/>
          </a:ln>
        </p:spPr>
        <p:style>
          <a:lnRef idx="2">
            <a:schemeClr val="accent1"/>
          </a:lnRef>
          <a:fillRef idx="0">
            <a:schemeClr val="accent1"/>
          </a:fillRef>
          <a:effectRef idx="1">
            <a:schemeClr val="accent1"/>
          </a:effectRef>
          <a:fontRef idx="minor">
            <a:schemeClr val="tx1"/>
          </a:fontRef>
        </p:style>
      </p:cxnSp>
      <p:cxnSp>
        <p:nvCxnSpPr>
          <p:cNvPr id="39" name="Curved Connector 38"/>
          <p:cNvCxnSpPr>
            <a:stCxn id="13" idx="0"/>
            <a:endCxn id="23" idx="3"/>
          </p:cNvCxnSpPr>
          <p:nvPr/>
        </p:nvCxnSpPr>
        <p:spPr>
          <a:xfrm rot="16200000" flipV="1">
            <a:off x="4964489" y="2518562"/>
            <a:ext cx="1186501" cy="1374304"/>
          </a:xfrm>
          <a:prstGeom prst="curvedConnector2">
            <a:avLst/>
          </a:prstGeom>
          <a:ln>
            <a:solidFill>
              <a:schemeClr val="accent3"/>
            </a:solidFill>
            <a:prstDash val="sysDash"/>
            <a:headEnd type="arrow"/>
            <a:tailEnd type="arrow"/>
          </a:ln>
        </p:spPr>
        <p:style>
          <a:lnRef idx="2">
            <a:schemeClr val="accent1"/>
          </a:lnRef>
          <a:fillRef idx="0">
            <a:schemeClr val="accent1"/>
          </a:fillRef>
          <a:effectRef idx="1">
            <a:schemeClr val="accent1"/>
          </a:effectRef>
          <a:fontRef idx="minor">
            <a:schemeClr val="tx1"/>
          </a:fontRef>
        </p:style>
      </p:cxnSp>
      <p:pic>
        <p:nvPicPr>
          <p:cNvPr id="40" name="Picture 39"/>
          <p:cNvPicPr>
            <a:picLocks noChangeAspect="1"/>
          </p:cNvPicPr>
          <p:nvPr/>
        </p:nvPicPr>
        <p:blipFill>
          <a:blip r:embed="rId9"/>
          <a:stretch>
            <a:fillRect/>
          </a:stretch>
        </p:blipFill>
        <p:spPr>
          <a:xfrm>
            <a:off x="7768252" y="3906265"/>
            <a:ext cx="328648" cy="435816"/>
          </a:xfrm>
          <a:prstGeom prst="rect">
            <a:avLst/>
          </a:prstGeom>
        </p:spPr>
      </p:pic>
      <p:cxnSp>
        <p:nvCxnSpPr>
          <p:cNvPr id="41" name="Straight Arrow Connector 40"/>
          <p:cNvCxnSpPr>
            <a:stCxn id="40" idx="0"/>
            <a:endCxn id="35" idx="2"/>
          </p:cNvCxnSpPr>
          <p:nvPr/>
        </p:nvCxnSpPr>
        <p:spPr>
          <a:xfrm flipH="1" flipV="1">
            <a:off x="6240546" y="1578459"/>
            <a:ext cx="1692030" cy="2327805"/>
          </a:xfrm>
          <a:prstGeom prst="straightConnector1">
            <a:avLst/>
          </a:prstGeom>
          <a:ln>
            <a:solidFill>
              <a:srgbClr val="C0504D"/>
            </a:solidFill>
            <a:prstDash val="sysDash"/>
            <a:headEnd type="arrow"/>
            <a:tailEnd type="arrow"/>
          </a:ln>
        </p:spPr>
        <p:style>
          <a:lnRef idx="2">
            <a:schemeClr val="accent1"/>
          </a:lnRef>
          <a:fillRef idx="0">
            <a:schemeClr val="accent1"/>
          </a:fillRef>
          <a:effectRef idx="1">
            <a:schemeClr val="accent1"/>
          </a:effectRef>
          <a:fontRef idx="minor">
            <a:schemeClr val="tx1"/>
          </a:fontRef>
        </p:style>
      </p:cxnSp>
      <p:sp>
        <p:nvSpPr>
          <p:cNvPr id="42" name="TextBox 41"/>
          <p:cNvSpPr txBox="1">
            <a:spLocks noChangeArrowheads="1"/>
          </p:cNvSpPr>
          <p:nvPr/>
        </p:nvSpPr>
        <p:spPr bwMode="auto">
          <a:xfrm>
            <a:off x="5668868" y="4837938"/>
            <a:ext cx="1145637" cy="200043"/>
          </a:xfrm>
          <a:prstGeom prst="rect">
            <a:avLst/>
          </a:prstGeom>
          <a:noFill/>
          <a:ln w="9525">
            <a:noFill/>
            <a:miter lim="800000"/>
            <a:headEnd/>
            <a:tailEnd/>
          </a:ln>
        </p:spPr>
        <p:txBody>
          <a:bodyPr wrap="square" lIns="91430" tIns="45714" rIns="91430" bIns="45714">
            <a:spAutoFit/>
          </a:bodyPr>
          <a:lstStyle/>
          <a:p>
            <a:pPr algn="ctr"/>
            <a:r>
              <a:rPr lang="en-US" sz="700" dirty="0">
                <a:latin typeface="Arial"/>
                <a:ea typeface="Verdana" pitchFamily="34" charset="0"/>
                <a:cs typeface="Arial"/>
              </a:rPr>
              <a:t>Customer Data Center</a:t>
            </a:r>
          </a:p>
        </p:txBody>
      </p:sp>
      <p:sp>
        <p:nvSpPr>
          <p:cNvPr id="3" name="Footer Placeholder 2"/>
          <p:cNvSpPr>
            <a:spLocks noGrp="1"/>
          </p:cNvSpPr>
          <p:nvPr>
            <p:ph type="ftr" sz="quarter" idx="3"/>
          </p:nvPr>
        </p:nvSpPr>
        <p:spPr/>
        <p:txBody>
          <a:bodyPr/>
          <a:lstStyle/>
          <a:p>
            <a:r>
              <a:rPr lang="en-US" dirty="0" smtClean="0"/>
              <a:t>© 2013 Brocade Communications Systems, Inc. Company Proprietary Information</a:t>
            </a:r>
            <a:endParaRPr lang="en-US" dirty="0"/>
          </a:p>
        </p:txBody>
      </p:sp>
      <p:sp>
        <p:nvSpPr>
          <p:cNvPr id="4" name="Slide Number Placeholder 3"/>
          <p:cNvSpPr>
            <a:spLocks noGrp="1"/>
          </p:cNvSpPr>
          <p:nvPr>
            <p:ph type="sldNum" sz="quarter" idx="4"/>
          </p:nvPr>
        </p:nvSpPr>
        <p:spPr/>
        <p:txBody>
          <a:bodyPr/>
          <a:lstStyle/>
          <a:p>
            <a:fld id="{7BCC8D0D-EAEC-449D-9161-023DFF90F2E2}" type="slidenum">
              <a:rPr lang="en-US" smtClean="0"/>
              <a:pPr/>
              <a:t>18</a:t>
            </a:fld>
            <a:endParaRPr lang="en-US" dirty="0"/>
          </a:p>
        </p:txBody>
      </p:sp>
      <p:pic>
        <p:nvPicPr>
          <p:cNvPr id="44" name="Picture 2" descr="http://c15162226.r26.cf2.rackcdn.com/Rackspace_Cloud_Company_Logo_clr_300x109.jpg"/>
          <p:cNvPicPr>
            <a:picLocks noChangeAspect="1" noChangeArrowheads="1"/>
          </p:cNvPicPr>
          <p:nvPr/>
        </p:nvPicPr>
        <p:blipFill>
          <a:blip r:embed="rId10">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768253" y="3297861"/>
            <a:ext cx="1102586" cy="400606"/>
          </a:xfrm>
          <a:prstGeom prst="rect">
            <a:avLst/>
          </a:prstGeom>
          <a:noFill/>
          <a:extLst>
            <a:ext uri="{909E8E84-426E-40DD-AFC4-6F175D3DCCD1}">
              <a14:hiddenFill xmlns:a14="http://schemas.microsoft.com/office/drawing/2010/main">
                <a:solidFill>
                  <a:srgbClr val="FFFFFF"/>
                </a:solidFill>
              </a14:hiddenFill>
            </a:ext>
          </a:extLst>
        </p:spPr>
      </p:pic>
      <p:sp>
        <p:nvSpPr>
          <p:cNvPr id="45" name="Rectangle 44">
            <a:hlinkClick r:id="rId11" action="ppaction://hlinksldjump"/>
          </p:cNvPr>
          <p:cNvSpPr/>
          <p:nvPr/>
        </p:nvSpPr>
        <p:spPr bwMode="auto">
          <a:xfrm>
            <a:off x="0" y="0"/>
            <a:ext cx="9144000" cy="5143500"/>
          </a:xfrm>
          <a:prstGeom prst="rect">
            <a:avLst/>
          </a:prstGeom>
          <a:noFill/>
          <a:ln w="19050" algn="ctr">
            <a:noFill/>
            <a:miter lim="800000"/>
            <a:headEnd/>
            <a:tailEnd/>
          </a:ln>
        </p:spPr>
        <p:txBody>
          <a:bodyPr wrap="none" lIns="91430" tIns="45714" rIns="91430" bIns="45714" rtlCol="0" anchor="ctr"/>
          <a:lstStyle/>
          <a:p>
            <a:pPr algn="ctr"/>
            <a:endParaRPr lang="en-US" dirty="0"/>
          </a:p>
        </p:txBody>
      </p:sp>
      <p:pic>
        <p:nvPicPr>
          <p:cNvPr id="46" name="Picture 45">
            <a:hlinkClick r:id="rId12" action="ppaction://hlinksldjump"/>
          </p:cNvPr>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152403" y="4467019"/>
            <a:ext cx="520601" cy="524142"/>
          </a:xfrm>
          <a:prstGeom prst="rect">
            <a:avLst/>
          </a:prstGeom>
        </p:spPr>
      </p:pic>
    </p:spTree>
    <p:extLst>
      <p:ext uri="{BB962C8B-B14F-4D97-AF65-F5344CB8AC3E}">
        <p14:creationId xmlns:p14="http://schemas.microsoft.com/office/powerpoint/2010/main" val="3607045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nodeType="with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fade">
                                      <p:cBhvr>
                                        <p:cTn id="10" dur="500"/>
                                        <p:tgtEl>
                                          <p:spTgt spid="35"/>
                                        </p:tgtEl>
                                      </p:cBhvr>
                                    </p:animEffect>
                                  </p:childTnLst>
                                </p:cTn>
                              </p:par>
                              <p:par>
                                <p:cTn id="11" presetID="10" presetClass="entr" presetSubtype="0" fill="hold" nodeType="withEffect">
                                  <p:stCondLst>
                                    <p:cond delay="0"/>
                                  </p:stCondLst>
                                  <p:childTnLst>
                                    <p:set>
                                      <p:cBhvr>
                                        <p:cTn id="12" dur="1" fill="hold">
                                          <p:stCondLst>
                                            <p:cond delay="0"/>
                                          </p:stCondLst>
                                        </p:cTn>
                                        <p:tgtEl>
                                          <p:spTgt spid="29"/>
                                        </p:tgtEl>
                                        <p:attrNameLst>
                                          <p:attrName>style.visibility</p:attrName>
                                        </p:attrNameLst>
                                      </p:cBhvr>
                                      <p:to>
                                        <p:strVal val="visible"/>
                                      </p:to>
                                    </p:set>
                                    <p:animEffect transition="in" filter="fade">
                                      <p:cBhvr>
                                        <p:cTn id="13" dur="500"/>
                                        <p:tgtEl>
                                          <p:spTgt spid="29"/>
                                        </p:tgtEl>
                                      </p:cBhvr>
                                    </p:animEffect>
                                  </p:childTnLst>
                                </p:cTn>
                              </p:par>
                            </p:childTnLst>
                          </p:cTn>
                        </p:par>
                        <p:par>
                          <p:cTn id="14" fill="hold">
                            <p:stCondLst>
                              <p:cond delay="500"/>
                            </p:stCondLst>
                            <p:childTnLst>
                              <p:par>
                                <p:cTn id="15" presetID="22" presetClass="entr" presetSubtype="4" fill="hold" nodeType="afterEffect">
                                  <p:stCondLst>
                                    <p:cond delay="0"/>
                                  </p:stCondLst>
                                  <p:childTnLst>
                                    <p:set>
                                      <p:cBhvr>
                                        <p:cTn id="16" dur="1" fill="hold">
                                          <p:stCondLst>
                                            <p:cond delay="0"/>
                                          </p:stCondLst>
                                        </p:cTn>
                                        <p:tgtEl>
                                          <p:spTgt spid="39"/>
                                        </p:tgtEl>
                                        <p:attrNameLst>
                                          <p:attrName>style.visibility</p:attrName>
                                        </p:attrNameLst>
                                      </p:cBhvr>
                                      <p:to>
                                        <p:strVal val="visible"/>
                                      </p:to>
                                    </p:set>
                                    <p:animEffect transition="in" filter="wipe(down)">
                                      <p:cBhvr>
                                        <p:cTn id="17" dur="500"/>
                                        <p:tgtEl>
                                          <p:spTgt spid="39"/>
                                        </p:tgtEl>
                                      </p:cBhvr>
                                    </p:animEffect>
                                  </p:childTnLst>
                                </p:cTn>
                              </p:par>
                              <p:par>
                                <p:cTn id="18" presetID="22" presetClass="entr" presetSubtype="4" fill="hold" nodeType="withEffect">
                                  <p:stCondLst>
                                    <p:cond delay="0"/>
                                  </p:stCondLst>
                                  <p:childTnLst>
                                    <p:set>
                                      <p:cBhvr>
                                        <p:cTn id="19" dur="1" fill="hold">
                                          <p:stCondLst>
                                            <p:cond delay="0"/>
                                          </p:stCondLst>
                                        </p:cTn>
                                        <p:tgtEl>
                                          <p:spTgt spid="38"/>
                                        </p:tgtEl>
                                        <p:attrNameLst>
                                          <p:attrName>style.visibility</p:attrName>
                                        </p:attrNameLst>
                                      </p:cBhvr>
                                      <p:to>
                                        <p:strVal val="visible"/>
                                      </p:to>
                                    </p:set>
                                    <p:animEffect transition="in" filter="wipe(down)">
                                      <p:cBhvr>
                                        <p:cTn id="20" dur="500"/>
                                        <p:tgtEl>
                                          <p:spTgt spid="38"/>
                                        </p:tgtEl>
                                      </p:cBhvr>
                                    </p:animEffect>
                                  </p:childTnLst>
                                </p:cTn>
                              </p:par>
                            </p:childTnLst>
                          </p:cTn>
                        </p:par>
                        <p:par>
                          <p:cTn id="21" fill="hold">
                            <p:stCondLst>
                              <p:cond delay="1000"/>
                            </p:stCondLst>
                            <p:childTnLst>
                              <p:par>
                                <p:cTn id="22" presetID="22" presetClass="entr" presetSubtype="1" fill="hold" nodeType="afterEffect">
                                  <p:stCondLst>
                                    <p:cond delay="0"/>
                                  </p:stCondLst>
                                  <p:childTnLst>
                                    <p:set>
                                      <p:cBhvr>
                                        <p:cTn id="23" dur="1" fill="hold">
                                          <p:stCondLst>
                                            <p:cond delay="0"/>
                                          </p:stCondLst>
                                        </p:cTn>
                                        <p:tgtEl>
                                          <p:spTgt spid="37"/>
                                        </p:tgtEl>
                                        <p:attrNameLst>
                                          <p:attrName>style.visibility</p:attrName>
                                        </p:attrNameLst>
                                      </p:cBhvr>
                                      <p:to>
                                        <p:strVal val="visible"/>
                                      </p:to>
                                    </p:set>
                                    <p:animEffect transition="in" filter="wipe(up)">
                                      <p:cBhvr>
                                        <p:cTn id="24" dur="500"/>
                                        <p:tgtEl>
                                          <p:spTgt spid="37"/>
                                        </p:tgtEl>
                                      </p:cBhvr>
                                    </p:animEffect>
                                  </p:childTnLst>
                                </p:cTn>
                              </p:par>
                              <p:par>
                                <p:cTn id="25" presetID="22" presetClass="entr" presetSubtype="1" fill="hold" nodeType="withEffect">
                                  <p:stCondLst>
                                    <p:cond delay="0"/>
                                  </p:stCondLst>
                                  <p:childTnLst>
                                    <p:set>
                                      <p:cBhvr>
                                        <p:cTn id="26" dur="1" fill="hold">
                                          <p:stCondLst>
                                            <p:cond delay="0"/>
                                          </p:stCondLst>
                                        </p:cTn>
                                        <p:tgtEl>
                                          <p:spTgt spid="36"/>
                                        </p:tgtEl>
                                        <p:attrNameLst>
                                          <p:attrName>style.visibility</p:attrName>
                                        </p:attrNameLst>
                                      </p:cBhvr>
                                      <p:to>
                                        <p:strVal val="visible"/>
                                      </p:to>
                                    </p:set>
                                    <p:animEffect transition="in" filter="wipe(up)">
                                      <p:cBhvr>
                                        <p:cTn id="27" dur="500"/>
                                        <p:tgtEl>
                                          <p:spTgt spid="36"/>
                                        </p:tgtEl>
                                      </p:cBhvr>
                                    </p:animEffect>
                                  </p:childTnLst>
                                </p:cTn>
                              </p:par>
                            </p:childTnLst>
                          </p:cTn>
                        </p:par>
                        <p:par>
                          <p:cTn id="28" fill="hold">
                            <p:stCondLst>
                              <p:cond delay="1500"/>
                            </p:stCondLst>
                            <p:childTnLst>
                              <p:par>
                                <p:cTn id="29" presetID="10" presetClass="entr" presetSubtype="0" fill="hold" nodeType="afterEffect">
                                  <p:stCondLst>
                                    <p:cond delay="0"/>
                                  </p:stCondLst>
                                  <p:childTnLst>
                                    <p:set>
                                      <p:cBhvr>
                                        <p:cTn id="30" dur="1" fill="hold">
                                          <p:stCondLst>
                                            <p:cond delay="0"/>
                                          </p:stCondLst>
                                        </p:cTn>
                                        <p:tgtEl>
                                          <p:spTgt spid="40"/>
                                        </p:tgtEl>
                                        <p:attrNameLst>
                                          <p:attrName>style.visibility</p:attrName>
                                        </p:attrNameLst>
                                      </p:cBhvr>
                                      <p:to>
                                        <p:strVal val="visible"/>
                                      </p:to>
                                    </p:set>
                                    <p:animEffect transition="in" filter="fade">
                                      <p:cBhvr>
                                        <p:cTn id="31" dur="500"/>
                                        <p:tgtEl>
                                          <p:spTgt spid="40"/>
                                        </p:tgtEl>
                                      </p:cBhvr>
                                    </p:animEffect>
                                  </p:childTnLst>
                                </p:cTn>
                              </p:par>
                            </p:childTnLst>
                          </p:cTn>
                        </p:par>
                        <p:par>
                          <p:cTn id="32" fill="hold">
                            <p:stCondLst>
                              <p:cond delay="2000"/>
                            </p:stCondLst>
                            <p:childTnLst>
                              <p:par>
                                <p:cTn id="33" presetID="22" presetClass="entr" presetSubtype="4" fill="hold" nodeType="afterEffect">
                                  <p:stCondLst>
                                    <p:cond delay="0"/>
                                  </p:stCondLst>
                                  <p:childTnLst>
                                    <p:set>
                                      <p:cBhvr>
                                        <p:cTn id="34" dur="1" fill="hold">
                                          <p:stCondLst>
                                            <p:cond delay="0"/>
                                          </p:stCondLst>
                                        </p:cTn>
                                        <p:tgtEl>
                                          <p:spTgt spid="41"/>
                                        </p:tgtEl>
                                        <p:attrNameLst>
                                          <p:attrName>style.visibility</p:attrName>
                                        </p:attrNameLst>
                                      </p:cBhvr>
                                      <p:to>
                                        <p:strVal val="visible"/>
                                      </p:to>
                                    </p:set>
                                    <p:animEffect transition="in" filter="wipe(down)">
                                      <p:cBhvr>
                                        <p:cTn id="35"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612295" y="2350038"/>
            <a:ext cx="2150406" cy="1065388"/>
            <a:chOff x="652051" y="3335544"/>
            <a:chExt cx="2257926" cy="1515218"/>
          </a:xfrm>
        </p:grpSpPr>
        <p:sp>
          <p:nvSpPr>
            <p:cNvPr id="2859" name="TextBox 2858"/>
            <p:cNvSpPr txBox="1"/>
            <p:nvPr/>
          </p:nvSpPr>
          <p:spPr bwMode="auto">
            <a:xfrm rot="300000">
              <a:off x="1952707" y="4000350"/>
              <a:ext cx="814272" cy="379567"/>
            </a:xfrm>
            <a:prstGeom prst="rect">
              <a:avLst/>
            </a:prstGeom>
            <a:noFill/>
            <a:ln>
              <a:noFill/>
            </a:ln>
            <a:effectLst/>
            <a:scene3d>
              <a:camera prst="isometricTopUp"/>
              <a:lightRig rig="threePt" dir="t"/>
            </a:scene3d>
          </p:spPr>
          <p:txBody>
            <a:bodyPr wrap="none" lIns="96661" tIns="48331" rIns="96661" bIns="48331">
              <a:spAutoFit/>
            </a:bodyPr>
            <a:lstStyle/>
            <a:p>
              <a:pPr>
                <a:defRPr/>
              </a:pPr>
              <a:r>
                <a:rPr lang="en-US" sz="1100" b="1" dirty="0">
                  <a:solidFill>
                    <a:srgbClr val="FF0000"/>
                  </a:solidFill>
                  <a:effectLst>
                    <a:outerShdw dist="38100" dir="5400000" algn="tl">
                      <a:srgbClr val="000000">
                        <a:alpha val="70000"/>
                      </a:srgbClr>
                    </a:outerShdw>
                  </a:effectLst>
                  <a:cs typeface="Arial" pitchFamily="34" charset="0"/>
                </a:rPr>
                <a:t>WEB </a:t>
              </a:r>
              <a:r>
                <a:rPr lang="en-US" sz="1100" b="1" dirty="0">
                  <a:solidFill>
                    <a:srgbClr val="FF0000"/>
                  </a:solidFill>
                  <a:effectLst>
                    <a:outerShdw dist="38100" dir="7200000" algn="tl">
                      <a:srgbClr val="000000">
                        <a:alpha val="70000"/>
                      </a:srgbClr>
                    </a:outerShdw>
                  </a:effectLst>
                  <a:cs typeface="Arial" pitchFamily="34" charset="0"/>
                </a:rPr>
                <a:t>TIER</a:t>
              </a:r>
            </a:p>
          </p:txBody>
        </p:sp>
        <p:grpSp>
          <p:nvGrpSpPr>
            <p:cNvPr id="234" name="Group 2338"/>
            <p:cNvGrpSpPr>
              <a:grpSpLocks/>
            </p:cNvGrpSpPr>
            <p:nvPr/>
          </p:nvGrpSpPr>
          <p:grpSpPr bwMode="auto">
            <a:xfrm>
              <a:off x="949336" y="3683391"/>
              <a:ext cx="1960641" cy="1167371"/>
              <a:chOff x="1563432" y="1640795"/>
              <a:chExt cx="2288080" cy="1339869"/>
            </a:xfrm>
          </p:grpSpPr>
          <p:cxnSp>
            <p:nvCxnSpPr>
              <p:cNvPr id="243" name="Straight Connector 1491"/>
              <p:cNvCxnSpPr>
                <a:cxnSpLocks noChangeShapeType="1"/>
              </p:cNvCxnSpPr>
              <p:nvPr/>
            </p:nvCxnSpPr>
            <p:spPr bwMode="auto">
              <a:xfrm>
                <a:off x="1586162" y="1668647"/>
                <a:ext cx="2265350" cy="1312017"/>
              </a:xfrm>
              <a:prstGeom prst="line">
                <a:avLst/>
              </a:prstGeom>
              <a:noFill/>
              <a:ln w="19050" algn="ctr">
                <a:solidFill>
                  <a:srgbClr val="FF0000"/>
                </a:solidFill>
                <a:round/>
                <a:headEnd/>
                <a:tailEnd/>
              </a:ln>
              <a:extLst>
                <a:ext uri="{909E8E84-426E-40DD-AFC4-6F175D3DCCD1}">
                  <a14:hiddenFill xmlns:a14="http://schemas.microsoft.com/office/drawing/2010/main">
                    <a:noFill/>
                  </a14:hiddenFill>
                </a:ext>
              </a:extLst>
            </p:spPr>
          </p:cxnSp>
          <p:cxnSp>
            <p:nvCxnSpPr>
              <p:cNvPr id="244" name="Straight Connector 1492"/>
              <p:cNvCxnSpPr>
                <a:cxnSpLocks noChangeShapeType="1"/>
              </p:cNvCxnSpPr>
              <p:nvPr/>
            </p:nvCxnSpPr>
            <p:spPr bwMode="auto">
              <a:xfrm flipV="1">
                <a:off x="2049223" y="1924765"/>
                <a:ext cx="1228771" cy="709355"/>
              </a:xfrm>
              <a:prstGeom prst="line">
                <a:avLst/>
              </a:prstGeom>
              <a:noFill/>
              <a:ln w="19050" cap="rnd" algn="ctr">
                <a:solidFill>
                  <a:srgbClr val="FF0000"/>
                </a:solidFill>
                <a:round/>
                <a:headEnd/>
                <a:tailEnd/>
              </a:ln>
              <a:extLst>
                <a:ext uri="{909E8E84-426E-40DD-AFC4-6F175D3DCCD1}">
                  <a14:hiddenFill xmlns:a14="http://schemas.microsoft.com/office/drawing/2010/main">
                    <a:noFill/>
                  </a14:hiddenFill>
                </a:ext>
              </a:extLst>
            </p:spPr>
          </p:cxnSp>
          <p:cxnSp>
            <p:nvCxnSpPr>
              <p:cNvPr id="245" name="Straight Connector 1493"/>
              <p:cNvCxnSpPr>
                <a:cxnSpLocks noChangeShapeType="1"/>
              </p:cNvCxnSpPr>
              <p:nvPr/>
            </p:nvCxnSpPr>
            <p:spPr bwMode="auto">
              <a:xfrm>
                <a:off x="1563432" y="2355250"/>
                <a:ext cx="485319" cy="280160"/>
              </a:xfrm>
              <a:prstGeom prst="line">
                <a:avLst/>
              </a:prstGeom>
              <a:noFill/>
              <a:ln w="19050" cap="rnd" algn="ctr">
                <a:solidFill>
                  <a:srgbClr val="FF0000"/>
                </a:solidFill>
                <a:round/>
                <a:headEnd/>
                <a:tailEnd/>
              </a:ln>
              <a:extLst>
                <a:ext uri="{909E8E84-426E-40DD-AFC4-6F175D3DCCD1}">
                  <a14:hiddenFill xmlns:a14="http://schemas.microsoft.com/office/drawing/2010/main">
                    <a:noFill/>
                  </a14:hiddenFill>
                </a:ext>
              </a:extLst>
            </p:spPr>
          </p:cxnSp>
          <p:cxnSp>
            <p:nvCxnSpPr>
              <p:cNvPr id="246" name="Straight Connector 1494"/>
              <p:cNvCxnSpPr>
                <a:cxnSpLocks noChangeShapeType="1"/>
              </p:cNvCxnSpPr>
              <p:nvPr/>
            </p:nvCxnSpPr>
            <p:spPr bwMode="auto">
              <a:xfrm>
                <a:off x="2790768" y="1640795"/>
                <a:ext cx="485319" cy="280160"/>
              </a:xfrm>
              <a:prstGeom prst="line">
                <a:avLst/>
              </a:prstGeom>
              <a:noFill/>
              <a:ln w="19050" cap="rnd" algn="ctr">
                <a:solidFill>
                  <a:srgbClr val="FF0000"/>
                </a:solidFill>
                <a:round/>
                <a:headEnd/>
                <a:tailEnd/>
              </a:ln>
              <a:extLst>
                <a:ext uri="{909E8E84-426E-40DD-AFC4-6F175D3DCCD1}">
                  <a14:hiddenFill xmlns:a14="http://schemas.microsoft.com/office/drawing/2010/main">
                    <a:noFill/>
                  </a14:hiddenFill>
                </a:ext>
              </a:extLst>
            </p:spPr>
          </p:cxnSp>
        </p:grpSp>
        <p:pic>
          <p:nvPicPr>
            <p:cNvPr id="239" name="Picture 6"/>
            <p:cNvPicPr>
              <a:picLocks noChangeAspect="1" noChangeArrowheads="1"/>
            </p:cNvPicPr>
            <p:nvPr/>
          </p:nvPicPr>
          <p:blipFill>
            <a:blip r:embed="rId4" cstate="print"/>
            <a:srcRect/>
            <a:stretch>
              <a:fillRect/>
            </a:stretch>
          </p:blipFill>
          <p:spPr bwMode="auto">
            <a:xfrm>
              <a:off x="652051" y="3919391"/>
              <a:ext cx="395927" cy="504600"/>
            </a:xfrm>
            <a:prstGeom prst="rect">
              <a:avLst/>
            </a:prstGeom>
            <a:noFill/>
            <a:ln w="9525">
              <a:noFill/>
              <a:miter lim="800000"/>
              <a:headEnd/>
              <a:tailEnd/>
            </a:ln>
            <a:effectLst>
              <a:glow rad="63500">
                <a:srgbClr val="00B050">
                  <a:alpha val="40000"/>
                </a:srgbClr>
              </a:glow>
              <a:outerShdw blurRad="50800" dist="38100" dir="2700000" algn="tl" rotWithShape="0">
                <a:prstClr val="black">
                  <a:alpha val="40000"/>
                </a:prstClr>
              </a:outerShdw>
            </a:effectLst>
          </p:spPr>
        </p:pic>
        <p:pic>
          <p:nvPicPr>
            <p:cNvPr id="240" name="Picture 6"/>
            <p:cNvPicPr>
              <a:picLocks noChangeAspect="1" noChangeArrowheads="1"/>
            </p:cNvPicPr>
            <p:nvPr/>
          </p:nvPicPr>
          <p:blipFill>
            <a:blip r:embed="rId4" cstate="print"/>
            <a:srcRect/>
            <a:stretch>
              <a:fillRect/>
            </a:stretch>
          </p:blipFill>
          <p:spPr bwMode="auto">
            <a:xfrm>
              <a:off x="789061" y="3379676"/>
              <a:ext cx="395927" cy="504600"/>
            </a:xfrm>
            <a:prstGeom prst="rect">
              <a:avLst/>
            </a:prstGeom>
            <a:noFill/>
            <a:ln w="9525">
              <a:noFill/>
              <a:miter lim="800000"/>
              <a:headEnd/>
              <a:tailEnd/>
            </a:ln>
            <a:effectLst>
              <a:glow rad="63500">
                <a:schemeClr val="accent1">
                  <a:satMod val="175000"/>
                  <a:alpha val="40000"/>
                </a:schemeClr>
              </a:glow>
              <a:outerShdw blurRad="50800" dist="38100" dir="2700000" algn="tl" rotWithShape="0">
                <a:prstClr val="black">
                  <a:alpha val="40000"/>
                </a:prstClr>
              </a:outerShdw>
            </a:effectLst>
          </p:spPr>
        </p:pic>
        <p:pic>
          <p:nvPicPr>
            <p:cNvPr id="242" name="Picture 3"/>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1732570" y="4163212"/>
              <a:ext cx="297966" cy="176502"/>
            </a:xfrm>
            <a:prstGeom prst="rect">
              <a:avLst/>
            </a:prstGeom>
            <a:noFill/>
            <a:ln w="9525">
              <a:noFill/>
              <a:miter lim="800000"/>
              <a:headEnd/>
              <a:tailEnd/>
            </a:ln>
            <a:effectLst>
              <a:outerShdw blurRad="50800" dist="38100" dir="2700000" algn="tl" rotWithShape="0">
                <a:prstClr val="black">
                  <a:alpha val="40000"/>
                </a:prstClr>
              </a:outerShdw>
            </a:effectLst>
          </p:spPr>
        </p:pic>
        <p:pic>
          <p:nvPicPr>
            <p:cNvPr id="247" name="Picture 6"/>
            <p:cNvPicPr>
              <a:picLocks noChangeAspect="1" noChangeArrowheads="1"/>
            </p:cNvPicPr>
            <p:nvPr/>
          </p:nvPicPr>
          <p:blipFill>
            <a:blip r:embed="rId4" cstate="print"/>
            <a:srcRect/>
            <a:stretch>
              <a:fillRect/>
            </a:stretch>
          </p:blipFill>
          <p:spPr bwMode="auto">
            <a:xfrm>
              <a:off x="1715339" y="3335544"/>
              <a:ext cx="395927" cy="504600"/>
            </a:xfrm>
            <a:prstGeom prst="rect">
              <a:avLst/>
            </a:prstGeom>
            <a:noFill/>
            <a:ln w="9525">
              <a:noFill/>
              <a:miter lim="800000"/>
              <a:headEnd/>
              <a:tailEnd/>
            </a:ln>
            <a:effectLst>
              <a:glow rad="63500">
                <a:srgbClr val="FF6699">
                  <a:alpha val="40000"/>
                </a:srgbClr>
              </a:glow>
              <a:outerShdw blurRad="50800" dist="38100" dir="2700000" algn="tl" rotWithShape="0">
                <a:prstClr val="black">
                  <a:alpha val="40000"/>
                </a:prstClr>
              </a:outerShdw>
            </a:effectLst>
          </p:spPr>
        </p:pic>
      </p:grpSp>
      <p:grpSp>
        <p:nvGrpSpPr>
          <p:cNvPr id="4" name="Group 3"/>
          <p:cNvGrpSpPr/>
          <p:nvPr/>
        </p:nvGrpSpPr>
        <p:grpSpPr>
          <a:xfrm>
            <a:off x="5054897" y="2497737"/>
            <a:ext cx="1920612" cy="888163"/>
            <a:chOff x="5316781" y="3545602"/>
            <a:chExt cx="2016643" cy="1263165"/>
          </a:xfrm>
        </p:grpSpPr>
        <p:cxnSp>
          <p:nvCxnSpPr>
            <p:cNvPr id="9283" name="Straight Connector 1513"/>
            <p:cNvCxnSpPr>
              <a:cxnSpLocks noChangeShapeType="1"/>
            </p:cNvCxnSpPr>
            <p:nvPr/>
          </p:nvCxnSpPr>
          <p:spPr bwMode="auto">
            <a:xfrm flipV="1">
              <a:off x="5624271" y="3741870"/>
              <a:ext cx="1053084" cy="617830"/>
            </a:xfrm>
            <a:prstGeom prst="line">
              <a:avLst/>
            </a:prstGeom>
            <a:noFill/>
            <a:ln w="19050" cap="rnd" algn="ctr">
              <a:solidFill>
                <a:srgbClr val="00B050"/>
              </a:solidFill>
              <a:round/>
              <a:headEnd/>
              <a:tailEnd/>
            </a:ln>
            <a:extLst>
              <a:ext uri="{909E8E84-426E-40DD-AFC4-6F175D3DCCD1}">
                <a14:hiddenFill xmlns:a14="http://schemas.microsoft.com/office/drawing/2010/main">
                  <a:noFill/>
                </a14:hiddenFill>
              </a:ext>
            </a:extLst>
          </p:spPr>
        </p:cxnSp>
        <p:cxnSp>
          <p:nvCxnSpPr>
            <p:cNvPr id="9286" name="Straight Connector 1517"/>
            <p:cNvCxnSpPr>
              <a:cxnSpLocks noChangeShapeType="1"/>
            </p:cNvCxnSpPr>
            <p:nvPr/>
          </p:nvCxnSpPr>
          <p:spPr bwMode="auto">
            <a:xfrm>
              <a:off x="5625631" y="4361082"/>
              <a:ext cx="440827" cy="258466"/>
            </a:xfrm>
            <a:prstGeom prst="line">
              <a:avLst/>
            </a:prstGeom>
            <a:noFill/>
            <a:ln w="19050" cap="sq" algn="ctr">
              <a:solidFill>
                <a:srgbClr val="00B050"/>
              </a:solidFill>
              <a:round/>
              <a:headEnd/>
              <a:tailEnd/>
            </a:ln>
            <a:extLst>
              <a:ext uri="{909E8E84-426E-40DD-AFC4-6F175D3DCCD1}">
                <a14:hiddenFill xmlns:a14="http://schemas.microsoft.com/office/drawing/2010/main">
                  <a:noFill/>
                </a14:hiddenFill>
              </a:ext>
            </a:extLst>
          </p:spPr>
        </p:cxnSp>
        <p:pic>
          <p:nvPicPr>
            <p:cNvPr id="34818" name="Picture 2"/>
            <p:cNvPicPr>
              <a:picLocks noChangeAspect="1" noChangeArrowheads="1"/>
            </p:cNvPicPr>
            <p:nvPr/>
          </p:nvPicPr>
          <p:blipFill>
            <a:blip r:embed="rId6" cstate="print"/>
            <a:srcRect/>
            <a:stretch>
              <a:fillRect/>
            </a:stretch>
          </p:blipFill>
          <p:spPr bwMode="auto">
            <a:xfrm>
              <a:off x="5883869" y="4308314"/>
              <a:ext cx="395927" cy="500453"/>
            </a:xfrm>
            <a:prstGeom prst="rect">
              <a:avLst/>
            </a:prstGeom>
            <a:noFill/>
            <a:ln w="9525">
              <a:noFill/>
              <a:miter lim="800000"/>
              <a:headEnd/>
              <a:tailEnd/>
            </a:ln>
            <a:effectLst>
              <a:glow rad="63500">
                <a:srgbClr val="00B050">
                  <a:alpha val="40000"/>
                </a:srgbClr>
              </a:glow>
              <a:outerShdw blurRad="50800" dist="38100" dir="2700000" algn="tl" rotWithShape="0">
                <a:prstClr val="black">
                  <a:alpha val="40000"/>
                </a:prstClr>
              </a:outerShdw>
            </a:effectLst>
          </p:spPr>
        </p:pic>
        <p:cxnSp>
          <p:nvCxnSpPr>
            <p:cNvPr id="9320" name="Straight Connector 1512"/>
            <p:cNvCxnSpPr>
              <a:cxnSpLocks noChangeShapeType="1"/>
            </p:cNvCxnSpPr>
            <p:nvPr/>
          </p:nvCxnSpPr>
          <p:spPr bwMode="auto">
            <a:xfrm>
              <a:off x="5316781" y="3545602"/>
              <a:ext cx="1616363" cy="952315"/>
            </a:xfrm>
            <a:prstGeom prst="line">
              <a:avLst/>
            </a:prstGeom>
            <a:noFill/>
            <a:ln w="19050" algn="ctr">
              <a:solidFill>
                <a:srgbClr val="00B050"/>
              </a:solidFill>
              <a:round/>
              <a:headEnd/>
              <a:tailEnd/>
            </a:ln>
            <a:extLst>
              <a:ext uri="{909E8E84-426E-40DD-AFC4-6F175D3DCCD1}">
                <a14:hiddenFill xmlns:a14="http://schemas.microsoft.com/office/drawing/2010/main">
                  <a:noFill/>
                </a14:hiddenFill>
              </a:ext>
            </a:extLst>
          </p:spPr>
        </p:cxnSp>
        <p:pic>
          <p:nvPicPr>
            <p:cNvPr id="1905" name="Picture 2"/>
            <p:cNvPicPr>
              <a:picLocks noChangeAspect="1" noChangeArrowheads="1"/>
            </p:cNvPicPr>
            <p:nvPr/>
          </p:nvPicPr>
          <p:blipFill>
            <a:blip r:embed="rId6" cstate="print"/>
            <a:srcRect/>
            <a:stretch>
              <a:fillRect/>
            </a:stretch>
          </p:blipFill>
          <p:spPr bwMode="auto">
            <a:xfrm>
              <a:off x="6811508" y="4233107"/>
              <a:ext cx="395927" cy="500453"/>
            </a:xfrm>
            <a:prstGeom prst="rect">
              <a:avLst/>
            </a:prstGeom>
            <a:noFill/>
            <a:ln w="9525">
              <a:noFill/>
              <a:miter lim="800000"/>
              <a:headEnd/>
              <a:tailEnd/>
            </a:ln>
            <a:effectLst>
              <a:glow rad="63500">
                <a:schemeClr val="accent1">
                  <a:satMod val="175000"/>
                  <a:alpha val="40000"/>
                </a:schemeClr>
              </a:glow>
              <a:outerShdw blurRad="50800" dist="38100" dir="2700000" algn="tl" rotWithShape="0">
                <a:prstClr val="black">
                  <a:alpha val="40000"/>
                </a:prstClr>
              </a:outerShdw>
            </a:effectLst>
          </p:spPr>
        </p:pic>
        <p:pic>
          <p:nvPicPr>
            <p:cNvPr id="1515" name="Picture 3"/>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6011132" y="3956692"/>
              <a:ext cx="299327" cy="177308"/>
            </a:xfrm>
            <a:prstGeom prst="rect">
              <a:avLst/>
            </a:prstGeom>
            <a:noFill/>
            <a:ln w="9525">
              <a:noFill/>
              <a:miter lim="800000"/>
              <a:headEnd/>
              <a:tailEnd/>
            </a:ln>
            <a:effectLst>
              <a:outerShdw blurRad="50800" dist="38100" dir="2700000" algn="tl" rotWithShape="0">
                <a:prstClr val="black">
                  <a:alpha val="40000"/>
                </a:prstClr>
              </a:outerShdw>
            </a:effectLst>
          </p:spPr>
        </p:pic>
        <p:cxnSp>
          <p:nvCxnSpPr>
            <p:cNvPr id="138" name="Straight Connector 1517"/>
            <p:cNvCxnSpPr>
              <a:cxnSpLocks noChangeShapeType="1"/>
            </p:cNvCxnSpPr>
            <p:nvPr/>
          </p:nvCxnSpPr>
          <p:spPr bwMode="auto">
            <a:xfrm>
              <a:off x="6689682" y="3741627"/>
              <a:ext cx="440827" cy="258466"/>
            </a:xfrm>
            <a:prstGeom prst="line">
              <a:avLst/>
            </a:prstGeom>
            <a:noFill/>
            <a:ln w="19050" cap="sq" algn="ctr">
              <a:solidFill>
                <a:srgbClr val="00B050"/>
              </a:solidFill>
              <a:round/>
              <a:headEnd/>
              <a:tailEnd/>
            </a:ln>
            <a:extLst>
              <a:ext uri="{909E8E84-426E-40DD-AFC4-6F175D3DCCD1}">
                <a14:hiddenFill xmlns:a14="http://schemas.microsoft.com/office/drawing/2010/main">
                  <a:noFill/>
                </a14:hiddenFill>
              </a:ext>
            </a:extLst>
          </p:spPr>
        </p:cxnSp>
        <p:pic>
          <p:nvPicPr>
            <p:cNvPr id="1906" name="Picture 2"/>
            <p:cNvPicPr>
              <a:picLocks noChangeAspect="1" noChangeArrowheads="1"/>
            </p:cNvPicPr>
            <p:nvPr/>
          </p:nvPicPr>
          <p:blipFill>
            <a:blip r:embed="rId6" cstate="print"/>
            <a:srcRect/>
            <a:stretch>
              <a:fillRect/>
            </a:stretch>
          </p:blipFill>
          <p:spPr bwMode="auto">
            <a:xfrm>
              <a:off x="6937497" y="3693392"/>
              <a:ext cx="395927" cy="500453"/>
            </a:xfrm>
            <a:prstGeom prst="rect">
              <a:avLst/>
            </a:prstGeom>
            <a:noFill/>
            <a:ln w="9525">
              <a:noFill/>
              <a:miter lim="800000"/>
              <a:headEnd/>
              <a:tailEnd/>
            </a:ln>
            <a:effectLst>
              <a:glow rad="63500">
                <a:srgbClr val="FF6699">
                  <a:alpha val="40000"/>
                </a:srgbClr>
              </a:glow>
              <a:outerShdw blurRad="50800" dist="38100" dir="2700000" algn="tl" rotWithShape="0">
                <a:prstClr val="black">
                  <a:alpha val="40000"/>
                </a:prstClr>
              </a:outerShdw>
            </a:effectLst>
          </p:spPr>
        </p:pic>
        <p:sp>
          <p:nvSpPr>
            <p:cNvPr id="148" name="TextBox 147"/>
            <p:cNvSpPr txBox="1"/>
            <p:nvPr/>
          </p:nvSpPr>
          <p:spPr bwMode="auto">
            <a:xfrm rot="300000">
              <a:off x="6035763" y="3586616"/>
              <a:ext cx="708234" cy="379567"/>
            </a:xfrm>
            <a:prstGeom prst="rect">
              <a:avLst/>
            </a:prstGeom>
            <a:noFill/>
            <a:ln>
              <a:noFill/>
            </a:ln>
            <a:effectLst/>
            <a:scene3d>
              <a:camera prst="isometricTopUp"/>
              <a:lightRig rig="threePt" dir="t"/>
            </a:scene3d>
          </p:spPr>
          <p:txBody>
            <a:bodyPr wrap="none" lIns="96661" tIns="48331" rIns="96661" bIns="48331">
              <a:spAutoFit/>
            </a:bodyPr>
            <a:lstStyle/>
            <a:p>
              <a:pPr>
                <a:defRPr/>
              </a:pPr>
              <a:r>
                <a:rPr lang="en-US" sz="1100" b="1" dirty="0">
                  <a:solidFill>
                    <a:srgbClr val="00B050"/>
                  </a:solidFill>
                  <a:effectLst>
                    <a:outerShdw dist="38100" dir="5400000" algn="tl">
                      <a:srgbClr val="000000">
                        <a:alpha val="70000"/>
                      </a:srgbClr>
                    </a:outerShdw>
                  </a:effectLst>
                  <a:cs typeface="Arial" pitchFamily="34" charset="0"/>
                </a:rPr>
                <a:t>DB </a:t>
              </a:r>
              <a:r>
                <a:rPr lang="en-US" sz="1100" b="1" dirty="0">
                  <a:solidFill>
                    <a:srgbClr val="00B050"/>
                  </a:solidFill>
                  <a:effectLst>
                    <a:outerShdw dist="38100" dir="7200000" algn="tl">
                      <a:srgbClr val="000000">
                        <a:alpha val="70000"/>
                      </a:srgbClr>
                    </a:outerShdw>
                  </a:effectLst>
                  <a:cs typeface="Arial" pitchFamily="34" charset="0"/>
                </a:rPr>
                <a:t>TIER</a:t>
              </a:r>
            </a:p>
          </p:txBody>
        </p:sp>
      </p:grpSp>
      <p:grpSp>
        <p:nvGrpSpPr>
          <p:cNvPr id="14" name="Group 13"/>
          <p:cNvGrpSpPr/>
          <p:nvPr/>
        </p:nvGrpSpPr>
        <p:grpSpPr>
          <a:xfrm>
            <a:off x="1135324" y="1190164"/>
            <a:ext cx="3280753" cy="1517488"/>
            <a:chOff x="1201227" y="1685946"/>
            <a:chExt cx="3444791" cy="2158206"/>
          </a:xfrm>
        </p:grpSpPr>
        <p:pic>
          <p:nvPicPr>
            <p:cNvPr id="1908" name="Picture 6"/>
            <p:cNvPicPr>
              <a:picLocks noChangeAspect="1" noChangeArrowheads="1"/>
            </p:cNvPicPr>
            <p:nvPr/>
          </p:nvPicPr>
          <p:blipFill>
            <a:blip r:embed="rId4" cstate="print"/>
            <a:srcRect/>
            <a:stretch>
              <a:fillRect/>
            </a:stretch>
          </p:blipFill>
          <p:spPr bwMode="auto">
            <a:xfrm>
              <a:off x="2601688" y="1918592"/>
              <a:ext cx="395927" cy="504600"/>
            </a:xfrm>
            <a:prstGeom prst="rect">
              <a:avLst/>
            </a:prstGeom>
            <a:noFill/>
            <a:ln w="9525">
              <a:noFill/>
              <a:miter lim="800000"/>
              <a:headEnd/>
              <a:tailEnd/>
            </a:ln>
            <a:effectLst>
              <a:glow rad="63500">
                <a:srgbClr val="FF6699">
                  <a:alpha val="40000"/>
                </a:srgbClr>
              </a:glow>
              <a:outerShdw blurRad="50800" dist="38100" dir="2700000" algn="tl" rotWithShape="0">
                <a:prstClr val="black">
                  <a:alpha val="40000"/>
                </a:prstClr>
              </a:outerShdw>
            </a:effectLst>
          </p:spPr>
        </p:pic>
        <p:grpSp>
          <p:nvGrpSpPr>
            <p:cNvPr id="9263" name="Group 2338"/>
            <p:cNvGrpSpPr>
              <a:grpSpLocks/>
            </p:cNvGrpSpPr>
            <p:nvPr/>
          </p:nvGrpSpPr>
          <p:grpSpPr bwMode="auto">
            <a:xfrm>
              <a:off x="2030994" y="2170893"/>
              <a:ext cx="2615024" cy="1673259"/>
              <a:chOff x="1563432" y="1503410"/>
              <a:chExt cx="3051749" cy="1920510"/>
            </a:xfrm>
          </p:grpSpPr>
          <p:cxnSp>
            <p:nvCxnSpPr>
              <p:cNvPr id="9425" name="Straight Connector 1491"/>
              <p:cNvCxnSpPr>
                <a:cxnSpLocks noChangeShapeType="1"/>
              </p:cNvCxnSpPr>
              <p:nvPr/>
            </p:nvCxnSpPr>
            <p:spPr bwMode="auto">
              <a:xfrm>
                <a:off x="1841296" y="1787730"/>
                <a:ext cx="2773885" cy="1636190"/>
              </a:xfrm>
              <a:prstGeom prst="line">
                <a:avLst/>
              </a:prstGeom>
              <a:noFill/>
              <a:ln w="19050" algn="ctr">
                <a:solidFill>
                  <a:schemeClr val="accent1"/>
                </a:solidFill>
                <a:round/>
                <a:headEnd/>
                <a:tailEnd/>
              </a:ln>
              <a:extLst>
                <a:ext uri="{909E8E84-426E-40DD-AFC4-6F175D3DCCD1}">
                  <a14:hiddenFill xmlns:a14="http://schemas.microsoft.com/office/drawing/2010/main">
                    <a:noFill/>
                  </a14:hiddenFill>
                </a:ext>
              </a:extLst>
            </p:spPr>
          </p:cxnSp>
          <p:cxnSp>
            <p:nvCxnSpPr>
              <p:cNvPr id="9426" name="Straight Connector 1492"/>
              <p:cNvCxnSpPr>
                <a:cxnSpLocks noChangeShapeType="1"/>
              </p:cNvCxnSpPr>
              <p:nvPr/>
            </p:nvCxnSpPr>
            <p:spPr bwMode="auto">
              <a:xfrm flipV="1">
                <a:off x="2049223" y="1924765"/>
                <a:ext cx="1228771" cy="709355"/>
              </a:xfrm>
              <a:prstGeom prst="line">
                <a:avLst/>
              </a:prstGeom>
              <a:noFill/>
              <a:ln w="19050" cap="rnd" algn="ctr">
                <a:solidFill>
                  <a:schemeClr val="accent1"/>
                </a:solidFill>
                <a:round/>
                <a:headEnd/>
                <a:tailEnd/>
              </a:ln>
              <a:extLst>
                <a:ext uri="{909E8E84-426E-40DD-AFC4-6F175D3DCCD1}">
                  <a14:hiddenFill xmlns:a14="http://schemas.microsoft.com/office/drawing/2010/main">
                    <a:noFill/>
                  </a14:hiddenFill>
                </a:ext>
              </a:extLst>
            </p:spPr>
          </p:cxnSp>
          <p:cxnSp>
            <p:nvCxnSpPr>
              <p:cNvPr id="9427" name="Straight Connector 1493"/>
              <p:cNvCxnSpPr>
                <a:cxnSpLocks noChangeShapeType="1"/>
              </p:cNvCxnSpPr>
              <p:nvPr/>
            </p:nvCxnSpPr>
            <p:spPr bwMode="auto">
              <a:xfrm>
                <a:off x="1563432" y="2355250"/>
                <a:ext cx="485319" cy="280160"/>
              </a:xfrm>
              <a:prstGeom prst="line">
                <a:avLst/>
              </a:prstGeom>
              <a:noFill/>
              <a:ln w="19050" cap="rnd" algn="ctr">
                <a:solidFill>
                  <a:schemeClr val="accent1"/>
                </a:solidFill>
                <a:round/>
                <a:headEnd/>
                <a:tailEnd/>
              </a:ln>
              <a:extLst>
                <a:ext uri="{909E8E84-426E-40DD-AFC4-6F175D3DCCD1}">
                  <a14:hiddenFill xmlns:a14="http://schemas.microsoft.com/office/drawing/2010/main">
                    <a:noFill/>
                  </a14:hiddenFill>
                </a:ext>
              </a:extLst>
            </p:spPr>
          </p:cxnSp>
          <p:cxnSp>
            <p:nvCxnSpPr>
              <p:cNvPr id="9428" name="Straight Connector 1494"/>
              <p:cNvCxnSpPr>
                <a:cxnSpLocks noChangeShapeType="1"/>
                <a:stCxn id="1908" idx="3"/>
              </p:cNvCxnSpPr>
              <p:nvPr/>
            </p:nvCxnSpPr>
            <p:spPr bwMode="auto">
              <a:xfrm>
                <a:off x="2691485" y="1503410"/>
                <a:ext cx="584602" cy="417545"/>
              </a:xfrm>
              <a:prstGeom prst="line">
                <a:avLst/>
              </a:prstGeom>
              <a:noFill/>
              <a:ln w="19050" cap="rnd" algn="ctr">
                <a:solidFill>
                  <a:schemeClr val="accent1"/>
                </a:solidFill>
                <a:round/>
                <a:headEnd/>
                <a:tailEnd/>
              </a:ln>
              <a:extLst>
                <a:ext uri="{909E8E84-426E-40DD-AFC4-6F175D3DCCD1}">
                  <a14:hiddenFill xmlns:a14="http://schemas.microsoft.com/office/drawing/2010/main">
                    <a:noFill/>
                  </a14:hiddenFill>
                </a:ext>
              </a:extLst>
            </p:spPr>
          </p:cxnSp>
        </p:grpSp>
        <p:pic>
          <p:nvPicPr>
            <p:cNvPr id="34822" name="Picture 6"/>
            <p:cNvPicPr>
              <a:picLocks noChangeAspect="1" noChangeArrowheads="1"/>
            </p:cNvPicPr>
            <p:nvPr/>
          </p:nvPicPr>
          <p:blipFill>
            <a:blip r:embed="rId4" cstate="print"/>
            <a:srcRect/>
            <a:stretch>
              <a:fillRect/>
            </a:stretch>
          </p:blipFill>
          <p:spPr bwMode="auto">
            <a:xfrm>
              <a:off x="1733709" y="2526591"/>
              <a:ext cx="395927" cy="504600"/>
            </a:xfrm>
            <a:prstGeom prst="rect">
              <a:avLst/>
            </a:prstGeom>
            <a:noFill/>
            <a:ln w="9525">
              <a:noFill/>
              <a:miter lim="800000"/>
              <a:headEnd/>
              <a:tailEnd/>
            </a:ln>
            <a:effectLst>
              <a:glow rad="63500">
                <a:srgbClr val="00B050">
                  <a:alpha val="40000"/>
                </a:srgbClr>
              </a:glow>
              <a:outerShdw blurRad="50800" dist="38100" dir="2700000" algn="tl" rotWithShape="0">
                <a:prstClr val="black">
                  <a:alpha val="40000"/>
                </a:prstClr>
              </a:outerShdw>
            </a:effectLst>
          </p:spPr>
        </p:pic>
        <p:pic>
          <p:nvPicPr>
            <p:cNvPr id="1907" name="Picture 6"/>
            <p:cNvPicPr>
              <a:picLocks noChangeAspect="1" noChangeArrowheads="1"/>
            </p:cNvPicPr>
            <p:nvPr/>
          </p:nvPicPr>
          <p:blipFill>
            <a:blip r:embed="rId4" cstate="print"/>
            <a:srcRect/>
            <a:stretch>
              <a:fillRect/>
            </a:stretch>
          </p:blipFill>
          <p:spPr bwMode="auto">
            <a:xfrm>
              <a:off x="2129636" y="2166309"/>
              <a:ext cx="395927" cy="504600"/>
            </a:xfrm>
            <a:prstGeom prst="rect">
              <a:avLst/>
            </a:prstGeom>
            <a:noFill/>
            <a:ln w="9525">
              <a:noFill/>
              <a:miter lim="800000"/>
              <a:headEnd/>
              <a:tailEnd/>
            </a:ln>
            <a:effectLst>
              <a:glow rad="63500">
                <a:schemeClr val="accent1">
                  <a:satMod val="175000"/>
                  <a:alpha val="40000"/>
                </a:schemeClr>
              </a:glow>
              <a:outerShdw blurRad="50800" dist="38100" dir="2700000" algn="tl" rotWithShape="0">
                <a:prstClr val="black">
                  <a:alpha val="40000"/>
                </a:prstClr>
              </a:outerShdw>
            </a:effectLst>
          </p:spPr>
        </p:pic>
        <p:sp>
          <p:nvSpPr>
            <p:cNvPr id="2858" name="TextBox 2857"/>
            <p:cNvSpPr txBox="1"/>
            <p:nvPr/>
          </p:nvSpPr>
          <p:spPr bwMode="auto">
            <a:xfrm rot="360000">
              <a:off x="2973314" y="2581436"/>
              <a:ext cx="767144" cy="379567"/>
            </a:xfrm>
            <a:prstGeom prst="rect">
              <a:avLst/>
            </a:prstGeom>
            <a:noFill/>
            <a:ln>
              <a:noFill/>
            </a:ln>
            <a:effectLst/>
            <a:scene3d>
              <a:camera prst="isometricTopUp"/>
              <a:lightRig rig="threePt" dir="t"/>
            </a:scene3d>
          </p:spPr>
          <p:txBody>
            <a:bodyPr wrap="none" lIns="96661" tIns="48331" rIns="96661" bIns="48331">
              <a:spAutoFit/>
            </a:bodyPr>
            <a:lstStyle/>
            <a:p>
              <a:pPr>
                <a:defRPr/>
              </a:pPr>
              <a:r>
                <a:rPr lang="en-US" sz="1100" b="1" dirty="0">
                  <a:solidFill>
                    <a:schemeClr val="accent1"/>
                  </a:solidFill>
                  <a:effectLst>
                    <a:outerShdw dist="38100" dir="5400000" algn="tl">
                      <a:srgbClr val="000000">
                        <a:alpha val="70000"/>
                      </a:srgbClr>
                    </a:outerShdw>
                  </a:effectLst>
                  <a:cs typeface="Arial" pitchFamily="34" charset="0"/>
                </a:rPr>
                <a:t>APP </a:t>
              </a:r>
              <a:r>
                <a:rPr lang="en-US" sz="1100" b="1" dirty="0">
                  <a:solidFill>
                    <a:schemeClr val="accent1"/>
                  </a:solidFill>
                  <a:effectLst>
                    <a:outerShdw dist="38100" dir="7200000" algn="tl">
                      <a:srgbClr val="000000">
                        <a:alpha val="70000"/>
                      </a:srgbClr>
                    </a:outerShdw>
                  </a:effectLst>
                  <a:cs typeface="Arial" pitchFamily="34" charset="0"/>
                </a:rPr>
                <a:t>TIER</a:t>
              </a:r>
            </a:p>
          </p:txBody>
        </p:sp>
        <p:pic>
          <p:nvPicPr>
            <p:cNvPr id="1644" name="Picture 3"/>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2845978" y="2770411"/>
              <a:ext cx="297966" cy="176502"/>
            </a:xfrm>
            <a:prstGeom prst="rect">
              <a:avLst/>
            </a:prstGeom>
            <a:noFill/>
            <a:ln w="9525">
              <a:noFill/>
              <a:miter lim="800000"/>
              <a:headEnd/>
              <a:tailEnd/>
            </a:ln>
            <a:effectLst>
              <a:outerShdw blurRad="50800" dist="38100" dir="2700000" algn="tl" rotWithShape="0">
                <a:prstClr val="black">
                  <a:alpha val="40000"/>
                </a:prstClr>
              </a:outerShdw>
            </a:effectLst>
          </p:spPr>
        </p:pic>
        <p:sp>
          <p:nvSpPr>
            <p:cNvPr id="81" name="TextBox 80"/>
            <p:cNvSpPr txBox="1"/>
            <p:nvPr/>
          </p:nvSpPr>
          <p:spPr>
            <a:xfrm rot="19658491">
              <a:off x="1201227" y="2825593"/>
              <a:ext cx="533417" cy="284523"/>
            </a:xfrm>
            <a:prstGeom prst="rect">
              <a:avLst/>
            </a:prstGeom>
            <a:noFill/>
          </p:spPr>
          <p:txBody>
            <a:bodyPr wrap="square" lIns="0" rIns="0" rtlCol="0">
              <a:spAutoFit/>
            </a:bodyPr>
            <a:lstStyle/>
            <a:p>
              <a:pPr algn="ctr"/>
              <a:r>
                <a:rPr lang="en-US" sz="700" dirty="0">
                  <a:solidFill>
                    <a:schemeClr val="accent5">
                      <a:lumMod val="50000"/>
                    </a:schemeClr>
                  </a:solidFill>
                </a:rPr>
                <a:t>Dev-App</a:t>
              </a:r>
              <a:endParaRPr lang="en-US" sz="800" dirty="0">
                <a:solidFill>
                  <a:schemeClr val="accent5">
                    <a:lumMod val="50000"/>
                  </a:schemeClr>
                </a:solidFill>
              </a:endParaRPr>
            </a:p>
          </p:txBody>
        </p:sp>
        <p:sp>
          <p:nvSpPr>
            <p:cNvPr id="82" name="TextBox 81"/>
            <p:cNvSpPr txBox="1"/>
            <p:nvPr/>
          </p:nvSpPr>
          <p:spPr>
            <a:xfrm rot="19658491">
              <a:off x="1818352" y="1986462"/>
              <a:ext cx="533417" cy="284523"/>
            </a:xfrm>
            <a:prstGeom prst="rect">
              <a:avLst/>
            </a:prstGeom>
            <a:noFill/>
          </p:spPr>
          <p:txBody>
            <a:bodyPr wrap="square" lIns="0" rIns="0" rtlCol="0">
              <a:spAutoFit/>
            </a:bodyPr>
            <a:lstStyle/>
            <a:p>
              <a:pPr algn="ctr"/>
              <a:r>
                <a:rPr lang="en-US" sz="700" dirty="0">
                  <a:solidFill>
                    <a:schemeClr val="accent5">
                      <a:lumMod val="50000"/>
                    </a:schemeClr>
                  </a:solidFill>
                </a:rPr>
                <a:t>QA-App</a:t>
              </a:r>
              <a:endParaRPr lang="en-US" sz="800" dirty="0">
                <a:solidFill>
                  <a:schemeClr val="accent5">
                    <a:lumMod val="50000"/>
                  </a:schemeClr>
                </a:solidFill>
              </a:endParaRPr>
            </a:p>
          </p:txBody>
        </p:sp>
        <p:sp>
          <p:nvSpPr>
            <p:cNvPr id="83" name="TextBox 82"/>
            <p:cNvSpPr txBox="1"/>
            <p:nvPr/>
          </p:nvSpPr>
          <p:spPr>
            <a:xfrm rot="19658491">
              <a:off x="2942757" y="1685946"/>
              <a:ext cx="533417" cy="284523"/>
            </a:xfrm>
            <a:prstGeom prst="rect">
              <a:avLst/>
            </a:prstGeom>
            <a:noFill/>
          </p:spPr>
          <p:txBody>
            <a:bodyPr wrap="square" lIns="0" rIns="0" rtlCol="0">
              <a:spAutoFit/>
            </a:bodyPr>
            <a:lstStyle/>
            <a:p>
              <a:pPr algn="ctr"/>
              <a:r>
                <a:rPr lang="en-US" sz="700" dirty="0">
                  <a:solidFill>
                    <a:schemeClr val="accent5">
                      <a:lumMod val="50000"/>
                    </a:schemeClr>
                  </a:solidFill>
                </a:rPr>
                <a:t>Prod-App</a:t>
              </a:r>
              <a:endParaRPr lang="en-US" sz="800" dirty="0">
                <a:solidFill>
                  <a:schemeClr val="accent5">
                    <a:lumMod val="50000"/>
                  </a:schemeClr>
                </a:solidFill>
              </a:endParaRPr>
            </a:p>
          </p:txBody>
        </p:sp>
      </p:grpSp>
      <p:sp>
        <p:nvSpPr>
          <p:cNvPr id="15" name="Title 14"/>
          <p:cNvSpPr>
            <a:spLocks noGrp="1"/>
          </p:cNvSpPr>
          <p:nvPr>
            <p:ph type="title" idx="4294967295"/>
          </p:nvPr>
        </p:nvSpPr>
        <p:spPr>
          <a:xfrm>
            <a:off x="183820" y="146930"/>
            <a:ext cx="8261350" cy="472425"/>
          </a:xfrm>
        </p:spPr>
        <p:txBody>
          <a:bodyPr vert="horz" wrap="square" lIns="91430" tIns="45714" rIns="91430" bIns="45714" rtlCol="0" anchor="b">
            <a:spAutoFit/>
          </a:bodyPr>
          <a:lstStyle/>
          <a:p>
            <a:r>
              <a:rPr lang="en-US" dirty="0" smtClean="0"/>
              <a:t>Software Defined Datacenter</a:t>
            </a:r>
            <a:endParaRPr lang="en-US" dirty="0"/>
          </a:p>
        </p:txBody>
      </p:sp>
      <p:sp>
        <p:nvSpPr>
          <p:cNvPr id="22" name="Rounded Rectangle 21"/>
          <p:cNvSpPr/>
          <p:nvPr/>
        </p:nvSpPr>
        <p:spPr bwMode="auto">
          <a:xfrm>
            <a:off x="6133861" y="3504327"/>
            <a:ext cx="2848441" cy="1294234"/>
          </a:xfrm>
          <a:prstGeom prst="roundRect">
            <a:avLst/>
          </a:prstGeom>
          <a:solidFill>
            <a:srgbClr val="D47D17"/>
          </a:solidFill>
          <a:ln w="9525" cap="flat" cmpd="sng" algn="ctr">
            <a:noFill/>
            <a:prstDash val="solid"/>
            <a:round/>
            <a:headEnd type="none" w="med" len="med"/>
            <a:tailEnd type="none" w="med" len="med"/>
          </a:ln>
          <a:effectLst/>
          <a:scene3d>
            <a:camera prst="orthographicFront"/>
            <a:lightRig rig="threePt" dir="t"/>
          </a:scene3d>
          <a:sp3d>
            <a:bevelT/>
          </a:sp3d>
        </p:spPr>
        <p:txBody>
          <a:bodyPr vert="horz" wrap="square" lIns="77213" tIns="38606" rIns="77213" bIns="38606" numCol="1" rtlCol="0" anchor="ctr" anchorCtr="0" compatLnSpc="1">
            <a:prstTxWarp prst="textNoShape">
              <a:avLst/>
            </a:prstTxWarp>
          </a:bodyPr>
          <a:lstStyle/>
          <a:p>
            <a:pPr algn="ctr" defTabSz="816360" fontAlgn="base">
              <a:spcBef>
                <a:spcPct val="0"/>
              </a:spcBef>
              <a:spcAft>
                <a:spcPct val="0"/>
              </a:spcAft>
            </a:pPr>
            <a:endParaRPr lang="en-US" sz="1400" dirty="0">
              <a:latin typeface="Arial" charset="0"/>
            </a:endParaRPr>
          </a:p>
        </p:txBody>
      </p:sp>
      <p:sp>
        <p:nvSpPr>
          <p:cNvPr id="23" name="TextBox 22"/>
          <p:cNvSpPr txBox="1"/>
          <p:nvPr/>
        </p:nvSpPr>
        <p:spPr>
          <a:xfrm>
            <a:off x="6159138" y="3850850"/>
            <a:ext cx="2797880" cy="601186"/>
          </a:xfrm>
          <a:prstGeom prst="rect">
            <a:avLst/>
          </a:prstGeom>
          <a:noFill/>
        </p:spPr>
        <p:txBody>
          <a:bodyPr wrap="square" lIns="77213" tIns="38606" rIns="77213" bIns="38606" rtlCol="0" anchor="ctr">
            <a:spAutoFit/>
          </a:bodyPr>
          <a:lstStyle/>
          <a:p>
            <a:pPr algn="ctr"/>
            <a:r>
              <a:rPr lang="en-US" sz="1700" b="1" dirty="0">
                <a:solidFill>
                  <a:schemeClr val="bg1"/>
                </a:solidFill>
                <a:effectLst>
                  <a:outerShdw blurRad="38100" dist="38100" dir="2700000" algn="tl">
                    <a:srgbClr val="000000">
                      <a:alpha val="43137"/>
                    </a:srgbClr>
                  </a:outerShdw>
                </a:effectLst>
                <a:latin typeface="Calibri" pitchFamily="34" charset="0"/>
                <a:cs typeface="Calibri" pitchFamily="34" charset="0"/>
              </a:rPr>
              <a:t>You are already deploying</a:t>
            </a:r>
            <a:br>
              <a:rPr lang="en-US" sz="1700" b="1" dirty="0">
                <a:solidFill>
                  <a:schemeClr val="bg1"/>
                </a:solidFill>
                <a:effectLst>
                  <a:outerShdw blurRad="38100" dist="38100" dir="2700000" algn="tl">
                    <a:srgbClr val="000000">
                      <a:alpha val="43137"/>
                    </a:srgbClr>
                  </a:outerShdw>
                </a:effectLst>
                <a:latin typeface="Calibri" pitchFamily="34" charset="0"/>
                <a:cs typeface="Calibri" pitchFamily="34" charset="0"/>
              </a:rPr>
            </a:br>
            <a:r>
              <a:rPr lang="en-US" sz="1700" b="1" dirty="0">
                <a:solidFill>
                  <a:schemeClr val="bg1"/>
                </a:solidFill>
                <a:effectLst>
                  <a:outerShdw blurRad="38100" dist="38100" dir="2700000" algn="tl">
                    <a:srgbClr val="000000">
                      <a:alpha val="43137"/>
                    </a:srgbClr>
                  </a:outerShdw>
                </a:effectLst>
                <a:latin typeface="Calibri" pitchFamily="34" charset="0"/>
                <a:cs typeface="Calibri" pitchFamily="34" charset="0"/>
              </a:rPr>
              <a:t>virtual servers</a:t>
            </a:r>
          </a:p>
        </p:txBody>
      </p:sp>
      <p:grpSp>
        <p:nvGrpSpPr>
          <p:cNvPr id="6" name="Group 5"/>
          <p:cNvGrpSpPr/>
          <p:nvPr/>
        </p:nvGrpSpPr>
        <p:grpSpPr>
          <a:xfrm>
            <a:off x="788178" y="1114810"/>
            <a:ext cx="7386968" cy="3607661"/>
            <a:chOff x="788178" y="1114808"/>
            <a:chExt cx="7386968" cy="3607661"/>
          </a:xfrm>
        </p:grpSpPr>
        <p:grpSp>
          <p:nvGrpSpPr>
            <p:cNvPr id="3" name="Group 2"/>
            <p:cNvGrpSpPr/>
            <p:nvPr/>
          </p:nvGrpSpPr>
          <p:grpSpPr>
            <a:xfrm>
              <a:off x="788178" y="1114808"/>
              <a:ext cx="7386968" cy="3607661"/>
              <a:chOff x="775478" y="1203708"/>
              <a:chExt cx="7386968" cy="3607661"/>
            </a:xfrm>
          </p:grpSpPr>
          <p:grpSp>
            <p:nvGrpSpPr>
              <p:cNvPr id="5" name="Group 4"/>
              <p:cNvGrpSpPr/>
              <p:nvPr/>
            </p:nvGrpSpPr>
            <p:grpSpPr>
              <a:xfrm>
                <a:off x="775478" y="1203708"/>
                <a:ext cx="7386968" cy="3207431"/>
                <a:chOff x="836728" y="1578772"/>
                <a:chExt cx="7756316" cy="4561679"/>
              </a:xfrm>
            </p:grpSpPr>
            <p:sp>
              <p:nvSpPr>
                <p:cNvPr id="2283" name="TextBox 2282"/>
                <p:cNvSpPr txBox="1"/>
                <p:nvPr/>
              </p:nvSpPr>
              <p:spPr bwMode="auto">
                <a:xfrm rot="300000">
                  <a:off x="4379495" y="3984371"/>
                  <a:ext cx="1528804" cy="445227"/>
                </a:xfrm>
                <a:prstGeom prst="rect">
                  <a:avLst/>
                </a:prstGeom>
                <a:noFill/>
                <a:scene3d>
                  <a:camera prst="isometricTopUp"/>
                  <a:lightRig rig="flood" dir="t">
                    <a:rot lat="0" lon="0" rev="6000000"/>
                  </a:lightRig>
                </a:scene3d>
              </p:spPr>
              <p:txBody>
                <a:bodyPr wrap="none" lIns="96661" tIns="48331" rIns="96661" bIns="48331">
                  <a:spAutoFit/>
                  <a:sp3d prstMaterial="metal">
                    <a:bevelB w="0" h="0" prst="slope"/>
                    <a:contourClr>
                      <a:schemeClr val="tx1"/>
                    </a:contourClr>
                  </a:sp3d>
                </a:bodyPr>
                <a:lstStyle/>
                <a:p>
                  <a:pPr>
                    <a:defRPr/>
                  </a:pPr>
                  <a:r>
                    <a:rPr lang="en-US" sz="1400" b="1" dirty="0">
                      <a:solidFill>
                        <a:srgbClr val="00B050"/>
                      </a:solidFill>
                      <a:effectLst>
                        <a:outerShdw dist="38100" dir="5400000" algn="tl" rotWithShape="0">
                          <a:prstClr val="black">
                            <a:alpha val="70000"/>
                          </a:prstClr>
                        </a:outerShdw>
                      </a:effectLst>
                      <a:cs typeface="Arial" pitchFamily="34" charset="0"/>
                    </a:rPr>
                    <a:t>CORE </a:t>
                  </a:r>
                  <a:r>
                    <a:rPr lang="en-US" sz="1400" b="1" dirty="0">
                      <a:solidFill>
                        <a:srgbClr val="00B050"/>
                      </a:solidFill>
                      <a:effectLst>
                        <a:outerShdw dist="38100" dir="7200000" algn="tl" rotWithShape="0">
                          <a:prstClr val="black">
                            <a:alpha val="70000"/>
                          </a:prstClr>
                        </a:outerShdw>
                      </a:effectLst>
                      <a:cs typeface="Arial" pitchFamily="34" charset="0"/>
                    </a:rPr>
                    <a:t>NETWORK</a:t>
                  </a:r>
                </a:p>
              </p:txBody>
            </p:sp>
            <p:cxnSp>
              <p:nvCxnSpPr>
                <p:cNvPr id="9239" name="Straight Connector 2234"/>
                <p:cNvCxnSpPr>
                  <a:cxnSpLocks noChangeShapeType="1"/>
                </p:cNvCxnSpPr>
                <p:nvPr/>
              </p:nvCxnSpPr>
              <p:spPr bwMode="auto">
                <a:xfrm flipV="1">
                  <a:off x="1558875" y="5282990"/>
                  <a:ext cx="634028" cy="371804"/>
                </a:xfrm>
                <a:prstGeom prst="line">
                  <a:avLst/>
                </a:prstGeom>
                <a:noFill/>
                <a:ln w="12700" algn="ctr">
                  <a:solidFill>
                    <a:schemeClr val="tx1"/>
                  </a:solidFill>
                  <a:round/>
                  <a:headEnd/>
                  <a:tailEnd/>
                </a:ln>
                <a:extLst>
                  <a:ext uri="{909E8E84-426E-40DD-AFC4-6F175D3DCCD1}">
                    <a14:hiddenFill xmlns:a14="http://schemas.microsoft.com/office/drawing/2010/main">
                      <a:noFill/>
                    </a14:hiddenFill>
                  </a:ext>
                </a:extLst>
              </p:spPr>
            </p:cxnSp>
            <p:cxnSp>
              <p:nvCxnSpPr>
                <p:cNvPr id="9246" name="Straight Connector 824"/>
                <p:cNvCxnSpPr>
                  <a:cxnSpLocks noChangeShapeType="1"/>
                </p:cNvCxnSpPr>
                <p:nvPr/>
              </p:nvCxnSpPr>
              <p:spPr bwMode="auto">
                <a:xfrm flipV="1">
                  <a:off x="2269094" y="4213190"/>
                  <a:ext cx="1752420" cy="1028335"/>
                </a:xfrm>
                <a:prstGeom prst="line">
                  <a:avLst/>
                </a:prstGeom>
                <a:noFill/>
                <a:ln w="19050" algn="ctr">
                  <a:solidFill>
                    <a:srgbClr val="FF0000"/>
                  </a:solidFill>
                  <a:round/>
                  <a:headEnd/>
                  <a:tailEnd/>
                </a:ln>
                <a:extLst>
                  <a:ext uri="{909E8E84-426E-40DD-AFC4-6F175D3DCCD1}">
                    <a14:hiddenFill xmlns:a14="http://schemas.microsoft.com/office/drawing/2010/main">
                      <a:noFill/>
                    </a14:hiddenFill>
                  </a:ext>
                </a:extLst>
              </p:spPr>
            </p:cxnSp>
            <p:pic>
              <p:nvPicPr>
                <p:cNvPr id="2856" name="Picture 29"/>
                <p:cNvPicPr>
                  <a:picLocks noChangeAspect="1" noChangeArrowheads="1"/>
                </p:cNvPicPr>
                <p:nvPr/>
              </p:nvPicPr>
              <p:blipFill>
                <a:blip r:embed="rId7"/>
                <a:srcRect/>
                <a:stretch>
                  <a:fillRect/>
                </a:stretch>
              </p:blipFill>
              <p:spPr bwMode="auto">
                <a:xfrm>
                  <a:off x="836728" y="5518661"/>
                  <a:ext cx="1047010" cy="621790"/>
                </a:xfrm>
                <a:prstGeom prst="rect">
                  <a:avLst/>
                </a:prstGeom>
                <a:noFill/>
                <a:ln w="9525">
                  <a:noFill/>
                  <a:miter lim="800000"/>
                  <a:headEnd/>
                  <a:tailEnd/>
                </a:ln>
                <a:effectLst>
                  <a:outerShdw blurRad="50800" dist="38100" dir="2700000" algn="tl" rotWithShape="0">
                    <a:prstClr val="black">
                      <a:alpha val="40000"/>
                    </a:prstClr>
                  </a:outerShdw>
                </a:effectLst>
              </p:spPr>
            </p:pic>
            <p:sp>
              <p:nvSpPr>
                <p:cNvPr id="2857" name="TextBox 2856"/>
                <p:cNvSpPr txBox="1"/>
                <p:nvPr/>
              </p:nvSpPr>
              <p:spPr bwMode="auto">
                <a:xfrm>
                  <a:off x="1014177" y="5665409"/>
                  <a:ext cx="705578" cy="328294"/>
                </a:xfrm>
                <a:prstGeom prst="rect">
                  <a:avLst/>
                </a:prstGeom>
                <a:noFill/>
              </p:spPr>
              <p:txBody>
                <a:bodyPr wrap="none">
                  <a:spAutoFit/>
                </a:bodyPr>
                <a:lstStyle/>
                <a:p>
                  <a:pPr>
                    <a:defRPr/>
                  </a:pPr>
                  <a:r>
                    <a:rPr lang="en-US" sz="900" b="1" dirty="0">
                      <a:solidFill>
                        <a:schemeClr val="bg1"/>
                      </a:solidFill>
                      <a:effectLst>
                        <a:outerShdw blurRad="38100" dist="38100" dir="2700000" algn="tl">
                          <a:srgbClr val="000000">
                            <a:alpha val="43137"/>
                          </a:srgbClr>
                        </a:outerShdw>
                      </a:effectLst>
                      <a:cs typeface="Arial" pitchFamily="34" charset="0"/>
                    </a:rPr>
                    <a:t>INTERNET</a:t>
                  </a:r>
                </a:p>
              </p:txBody>
            </p:sp>
            <p:sp>
              <p:nvSpPr>
                <p:cNvPr id="2137" name="Right Arrow 2136"/>
                <p:cNvSpPr/>
                <p:nvPr/>
              </p:nvSpPr>
              <p:spPr bwMode="auto">
                <a:xfrm rot="300000">
                  <a:off x="6130404" y="1578772"/>
                  <a:ext cx="1306152" cy="692100"/>
                </a:xfrm>
                <a:prstGeom prst="rightArrow">
                  <a:avLst/>
                </a:prstGeom>
                <a:solidFill>
                  <a:srgbClr val="7030A0">
                    <a:alpha val="35000"/>
                  </a:srgbClr>
                </a:solidFill>
                <a:ln w="952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a:scene3d>
                  <a:camera prst="isometricTopUp"/>
                  <a:lightRig rig="threePt" dir="t"/>
                </a:scene3d>
              </p:spPr>
              <p:txBody>
                <a:bodyPr lIns="579967" tIns="48316" rIns="96661" bIns="48316" anchor="ctr">
                  <a:normAutofit fontScale="70000" lnSpcReduction="20000"/>
                </a:bodyPr>
                <a:lstStyle/>
                <a:p>
                  <a:pPr defTabSz="862729">
                    <a:defRPr/>
                  </a:pPr>
                  <a:r>
                    <a:rPr lang="en-US" sz="900" b="1" dirty="0">
                      <a:cs typeface="Arial" pitchFamily="34" charset="0"/>
                    </a:rPr>
                    <a:t>BACKUP NETWORKS</a:t>
                  </a:r>
                </a:p>
              </p:txBody>
            </p:sp>
            <p:sp>
              <p:nvSpPr>
                <p:cNvPr id="2138" name="Right Arrow 2137"/>
                <p:cNvSpPr/>
                <p:nvPr/>
              </p:nvSpPr>
              <p:spPr bwMode="auto">
                <a:xfrm rot="300000">
                  <a:off x="7286892" y="2249973"/>
                  <a:ext cx="1306152" cy="692100"/>
                </a:xfrm>
                <a:prstGeom prst="rightArrow">
                  <a:avLst/>
                </a:prstGeom>
                <a:solidFill>
                  <a:schemeClr val="accent2">
                    <a:lumMod val="60000"/>
                    <a:lumOff val="40000"/>
                  </a:schemeClr>
                </a:solidFill>
                <a:ln w="952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a:scene3d>
                  <a:camera prst="isometricTopUp"/>
                  <a:lightRig rig="threePt" dir="t"/>
                </a:scene3d>
              </p:spPr>
              <p:txBody>
                <a:bodyPr lIns="579967" tIns="48316" rIns="96661" bIns="48316" anchor="ctr">
                  <a:normAutofit fontScale="70000" lnSpcReduction="20000"/>
                </a:bodyPr>
                <a:lstStyle/>
                <a:p>
                  <a:pPr defTabSz="862729">
                    <a:defRPr/>
                  </a:pPr>
                  <a:r>
                    <a:rPr lang="en-US" sz="900" b="1" dirty="0">
                      <a:cs typeface="Arial" pitchFamily="34" charset="0"/>
                    </a:rPr>
                    <a:t>MGMT</a:t>
                  </a:r>
                </a:p>
                <a:p>
                  <a:pPr defTabSz="862729">
                    <a:defRPr/>
                  </a:pPr>
                  <a:r>
                    <a:rPr lang="en-US" sz="900" b="1" dirty="0">
                      <a:cs typeface="Arial" pitchFamily="34" charset="0"/>
                    </a:rPr>
                    <a:t>NETWORKS</a:t>
                  </a:r>
                </a:p>
              </p:txBody>
            </p:sp>
            <p:sp>
              <p:nvSpPr>
                <p:cNvPr id="2316" name="TextBox 2315"/>
                <p:cNvSpPr txBox="1"/>
                <p:nvPr/>
              </p:nvSpPr>
              <p:spPr bwMode="auto">
                <a:xfrm rot="300000">
                  <a:off x="5388651" y="2778337"/>
                  <a:ext cx="1528804" cy="445227"/>
                </a:xfrm>
                <a:prstGeom prst="rect">
                  <a:avLst/>
                </a:prstGeom>
                <a:noFill/>
                <a:scene3d>
                  <a:camera prst="isometricTopUp"/>
                  <a:lightRig rig="flood" dir="t">
                    <a:rot lat="0" lon="0" rev="6000000"/>
                  </a:lightRig>
                </a:scene3d>
              </p:spPr>
              <p:txBody>
                <a:bodyPr wrap="none" lIns="96661" tIns="48331" rIns="96661" bIns="48331">
                  <a:spAutoFit/>
                  <a:sp3d prstMaterial="metal">
                    <a:bevelB w="0" h="0" prst="slope"/>
                    <a:contourClr>
                      <a:schemeClr val="tx1"/>
                    </a:contourClr>
                  </a:sp3d>
                </a:bodyPr>
                <a:lstStyle/>
                <a:p>
                  <a:pPr>
                    <a:defRPr/>
                  </a:pPr>
                  <a:r>
                    <a:rPr lang="en-US" sz="1400" b="1" dirty="0">
                      <a:solidFill>
                        <a:srgbClr val="00B050"/>
                      </a:solidFill>
                      <a:effectLst>
                        <a:outerShdw dist="38100" dir="5400000" algn="tl" rotWithShape="0">
                          <a:prstClr val="black">
                            <a:alpha val="70000"/>
                          </a:prstClr>
                        </a:outerShdw>
                      </a:effectLst>
                      <a:cs typeface="Arial" pitchFamily="34" charset="0"/>
                    </a:rPr>
                    <a:t>CORE </a:t>
                  </a:r>
                  <a:r>
                    <a:rPr lang="en-US" sz="1400" b="1" dirty="0">
                      <a:solidFill>
                        <a:srgbClr val="00B050"/>
                      </a:solidFill>
                      <a:effectLst>
                        <a:outerShdw dist="38100" dir="7200000" algn="tl" rotWithShape="0">
                          <a:prstClr val="black">
                            <a:alpha val="70000"/>
                          </a:prstClr>
                        </a:outerShdw>
                      </a:effectLst>
                      <a:cs typeface="Arial" pitchFamily="34" charset="0"/>
                    </a:rPr>
                    <a:t>NETWORK</a:t>
                  </a:r>
                </a:p>
              </p:txBody>
            </p:sp>
            <p:cxnSp>
              <p:nvCxnSpPr>
                <p:cNvPr id="9240" name="Straight Connector 2230"/>
                <p:cNvCxnSpPr>
                  <a:cxnSpLocks noChangeShapeType="1"/>
                </p:cNvCxnSpPr>
                <p:nvPr/>
              </p:nvCxnSpPr>
              <p:spPr bwMode="auto">
                <a:xfrm flipV="1">
                  <a:off x="4086821" y="3516576"/>
                  <a:ext cx="1112950" cy="652384"/>
                </a:xfrm>
                <a:prstGeom prst="line">
                  <a:avLst/>
                </a:prstGeom>
                <a:noFill/>
                <a:ln w="12700" algn="ctr">
                  <a:solidFill>
                    <a:schemeClr val="accent1"/>
                  </a:solidFill>
                  <a:round/>
                  <a:headEnd/>
                  <a:tailEnd/>
                </a:ln>
                <a:extLst>
                  <a:ext uri="{909E8E84-426E-40DD-AFC4-6F175D3DCCD1}">
                    <a14:hiddenFill xmlns:a14="http://schemas.microsoft.com/office/drawing/2010/main">
                      <a:noFill/>
                    </a14:hiddenFill>
                  </a:ext>
                </a:extLst>
              </p:spPr>
            </p:cxnSp>
            <p:cxnSp>
              <p:nvCxnSpPr>
                <p:cNvPr id="9270" name="Straight Connector 1829"/>
                <p:cNvCxnSpPr>
                  <a:cxnSpLocks noChangeShapeType="1"/>
                </p:cNvCxnSpPr>
                <p:nvPr/>
              </p:nvCxnSpPr>
              <p:spPr bwMode="auto">
                <a:xfrm flipV="1">
                  <a:off x="6150814" y="2893217"/>
                  <a:ext cx="1296627" cy="760194"/>
                </a:xfrm>
                <a:prstGeom prst="line">
                  <a:avLst/>
                </a:prstGeom>
                <a:noFill/>
                <a:ln w="19050" algn="ctr">
                  <a:solidFill>
                    <a:srgbClr val="00B050"/>
                  </a:solidFill>
                  <a:round/>
                  <a:headEnd/>
                  <a:tailEnd/>
                </a:ln>
                <a:extLst>
                  <a:ext uri="{909E8E84-426E-40DD-AFC4-6F175D3DCCD1}">
                    <a14:hiddenFill xmlns:a14="http://schemas.microsoft.com/office/drawing/2010/main">
                      <a:noFill/>
                    </a14:hiddenFill>
                  </a:ext>
                </a:extLst>
              </p:spPr>
            </p:cxnSp>
            <p:pic>
              <p:nvPicPr>
                <p:cNvPr id="34820" name="Picture 4"/>
                <p:cNvPicPr>
                  <a:picLocks noChangeAspect="1" noChangeArrowheads="1"/>
                </p:cNvPicPr>
                <p:nvPr/>
              </p:nvPicPr>
              <p:blipFill>
                <a:blip r:embed="rId8"/>
                <a:srcRect/>
                <a:stretch>
                  <a:fillRect/>
                </a:stretch>
              </p:blipFill>
              <p:spPr bwMode="auto">
                <a:xfrm>
                  <a:off x="7334513" y="2536617"/>
                  <a:ext cx="395927" cy="504492"/>
                </a:xfrm>
                <a:prstGeom prst="rect">
                  <a:avLst/>
                </a:prstGeom>
                <a:noFill/>
                <a:ln w="9525">
                  <a:noFill/>
                  <a:miter lim="800000"/>
                  <a:headEnd/>
                  <a:tailEnd/>
                </a:ln>
                <a:effectLst>
                  <a:outerShdw blurRad="50800" dist="38100" dir="2700000" algn="tl" rotWithShape="0">
                    <a:prstClr val="black">
                      <a:alpha val="40000"/>
                    </a:prstClr>
                  </a:outerShdw>
                </a:effectLst>
              </p:spPr>
            </p:pic>
            <p:cxnSp>
              <p:nvCxnSpPr>
                <p:cNvPr id="9273" name="Straight Connector 1494"/>
                <p:cNvCxnSpPr>
                  <a:cxnSpLocks noChangeShapeType="1"/>
                </p:cNvCxnSpPr>
                <p:nvPr/>
              </p:nvCxnSpPr>
              <p:spPr bwMode="auto">
                <a:xfrm>
                  <a:off x="5901828" y="3505518"/>
                  <a:ext cx="247624" cy="145129"/>
                </a:xfrm>
                <a:prstGeom prst="line">
                  <a:avLst/>
                </a:prstGeom>
                <a:noFill/>
                <a:ln w="19050" cap="rnd" algn="ctr">
                  <a:solidFill>
                    <a:srgbClr val="00B050"/>
                  </a:solidFill>
                  <a:round/>
                  <a:headEnd/>
                  <a:tailEnd/>
                </a:ln>
                <a:extLst>
                  <a:ext uri="{909E8E84-426E-40DD-AFC4-6F175D3DCCD1}">
                    <a14:hiddenFill xmlns:a14="http://schemas.microsoft.com/office/drawing/2010/main">
                      <a:noFill/>
                    </a14:hiddenFill>
                  </a:ext>
                </a:extLst>
              </p:spPr>
            </p:cxnSp>
            <p:cxnSp>
              <p:nvCxnSpPr>
                <p:cNvPr id="9277" name="Straight Connector 1766"/>
                <p:cNvCxnSpPr>
                  <a:cxnSpLocks noChangeShapeType="1"/>
                </p:cNvCxnSpPr>
                <p:nvPr/>
              </p:nvCxnSpPr>
              <p:spPr bwMode="auto">
                <a:xfrm flipV="1">
                  <a:off x="4992964" y="2214571"/>
                  <a:ext cx="1296628" cy="760194"/>
                </a:xfrm>
                <a:prstGeom prst="line">
                  <a:avLst/>
                </a:prstGeom>
                <a:noFill/>
                <a:ln w="19050" algn="ctr">
                  <a:solidFill>
                    <a:srgbClr val="00B050"/>
                  </a:solidFill>
                  <a:round/>
                  <a:headEnd/>
                  <a:tailEnd/>
                </a:ln>
                <a:extLst>
                  <a:ext uri="{909E8E84-426E-40DD-AFC4-6F175D3DCCD1}">
                    <a14:hiddenFill xmlns:a14="http://schemas.microsoft.com/office/drawing/2010/main">
                      <a:noFill/>
                    </a14:hiddenFill>
                  </a:ext>
                </a:extLst>
              </p:spPr>
            </p:cxnSp>
            <p:cxnSp>
              <p:nvCxnSpPr>
                <p:cNvPr id="9305" name="Straight Connector 1753"/>
                <p:cNvCxnSpPr>
                  <a:cxnSpLocks noChangeShapeType="1"/>
                </p:cNvCxnSpPr>
                <p:nvPr/>
              </p:nvCxnSpPr>
              <p:spPr bwMode="auto">
                <a:xfrm>
                  <a:off x="4466422" y="4468892"/>
                  <a:ext cx="1243565" cy="733932"/>
                </a:xfrm>
                <a:prstGeom prst="line">
                  <a:avLst/>
                </a:prstGeom>
                <a:noFill/>
                <a:ln w="19050" algn="ctr">
                  <a:solidFill>
                    <a:srgbClr val="00B050"/>
                  </a:solidFill>
                  <a:round/>
                  <a:headEnd/>
                  <a:tailEnd/>
                </a:ln>
                <a:extLst>
                  <a:ext uri="{909E8E84-426E-40DD-AFC4-6F175D3DCCD1}">
                    <a14:hiddenFill xmlns:a14="http://schemas.microsoft.com/office/drawing/2010/main">
                      <a:noFill/>
                    </a14:hiddenFill>
                  </a:ext>
                </a:extLst>
              </p:spPr>
            </p:cxnSp>
            <p:sp>
              <p:nvSpPr>
                <p:cNvPr id="1762" name="TextBox 1761"/>
                <p:cNvSpPr txBox="1"/>
                <p:nvPr/>
              </p:nvSpPr>
              <p:spPr bwMode="auto">
                <a:xfrm>
                  <a:off x="5911800" y="5275709"/>
                  <a:ext cx="417018" cy="379544"/>
                </a:xfrm>
                <a:prstGeom prst="rect">
                  <a:avLst/>
                </a:prstGeom>
                <a:noFill/>
                <a:scene3d>
                  <a:camera prst="isometricLeftDown"/>
                  <a:lightRig rig="threePt" dir="t"/>
                </a:scene3d>
              </p:spPr>
              <p:txBody>
                <a:bodyPr wrap="none" lIns="96647" tIns="48323" rIns="96647" bIns="48323">
                  <a:spAutoFit/>
                </a:bodyPr>
                <a:lstStyle/>
                <a:p>
                  <a:pPr>
                    <a:defRPr/>
                  </a:pPr>
                  <a:r>
                    <a:rPr lang="en-US" sz="1100" b="1" dirty="0">
                      <a:cs typeface="Arial" pitchFamily="34" charset="0"/>
                    </a:rPr>
                    <a:t>VDI</a:t>
                  </a:r>
                </a:p>
              </p:txBody>
            </p:sp>
            <p:cxnSp>
              <p:nvCxnSpPr>
                <p:cNvPr id="9314" name="Straight Connector 1853"/>
                <p:cNvCxnSpPr>
                  <a:cxnSpLocks noChangeShapeType="1"/>
                </p:cNvCxnSpPr>
                <p:nvPr/>
              </p:nvCxnSpPr>
              <p:spPr bwMode="auto">
                <a:xfrm>
                  <a:off x="5235147" y="3502754"/>
                  <a:ext cx="663960" cy="0"/>
                </a:xfrm>
                <a:prstGeom prst="line">
                  <a:avLst/>
                </a:prstGeom>
                <a:noFill/>
                <a:ln w="19050" algn="ctr">
                  <a:solidFill>
                    <a:srgbClr val="00B050"/>
                  </a:solidFill>
                  <a:round/>
                  <a:headEnd/>
                  <a:tailEnd/>
                </a:ln>
                <a:extLst>
                  <a:ext uri="{909E8E84-426E-40DD-AFC4-6F175D3DCCD1}">
                    <a14:hiddenFill xmlns:a14="http://schemas.microsoft.com/office/drawing/2010/main">
                      <a:noFill/>
                    </a14:hiddenFill>
                  </a:ext>
                </a:extLst>
              </p:spPr>
            </p:cxnSp>
            <p:cxnSp>
              <p:nvCxnSpPr>
                <p:cNvPr id="9315" name="Straight Connector 1866"/>
                <p:cNvCxnSpPr>
                  <a:cxnSpLocks noChangeShapeType="1"/>
                </p:cNvCxnSpPr>
                <p:nvPr/>
              </p:nvCxnSpPr>
              <p:spPr bwMode="auto">
                <a:xfrm flipV="1">
                  <a:off x="4465062" y="4046044"/>
                  <a:ext cx="717061" cy="422849"/>
                </a:xfrm>
                <a:prstGeom prst="line">
                  <a:avLst/>
                </a:prstGeom>
                <a:noFill/>
                <a:ln w="19050" cap="rnd" algn="ctr">
                  <a:solidFill>
                    <a:srgbClr val="00B050"/>
                  </a:solidFill>
                  <a:round/>
                  <a:headEnd/>
                  <a:tailEnd/>
                </a:ln>
                <a:extLst>
                  <a:ext uri="{909E8E84-426E-40DD-AFC4-6F175D3DCCD1}">
                    <a14:hiddenFill xmlns:a14="http://schemas.microsoft.com/office/drawing/2010/main">
                      <a:noFill/>
                    </a14:hiddenFill>
                  </a:ext>
                </a:extLst>
              </p:spPr>
            </p:cxnSp>
            <p:sp>
              <p:nvSpPr>
                <p:cNvPr id="1947" name="TextBox 1946"/>
                <p:cNvSpPr txBox="1"/>
                <p:nvPr/>
              </p:nvSpPr>
              <p:spPr bwMode="auto">
                <a:xfrm rot="300000">
                  <a:off x="6627193" y="1965309"/>
                  <a:ext cx="799430" cy="445202"/>
                </a:xfrm>
                <a:prstGeom prst="rect">
                  <a:avLst/>
                </a:prstGeom>
                <a:noFill/>
                <a:scene3d>
                  <a:camera prst="isometricTopUp"/>
                  <a:lightRig rig="threePt" dir="t"/>
                </a:scene3d>
              </p:spPr>
              <p:txBody>
                <a:bodyPr wrap="none" lIns="96647" tIns="48323" rIns="96647" bIns="48323">
                  <a:spAutoFit/>
                </a:bodyPr>
                <a:lstStyle/>
                <a:p>
                  <a:pPr>
                    <a:defRPr/>
                  </a:pPr>
                  <a:r>
                    <a:rPr lang="en-US" sz="1400" b="1" dirty="0">
                      <a:solidFill>
                        <a:srgbClr val="AE78D6"/>
                      </a:solidFill>
                      <a:effectLst>
                        <a:outerShdw dist="38100" dir="7200000" algn="ctr" rotWithShape="0">
                          <a:srgbClr val="000000">
                            <a:alpha val="70000"/>
                          </a:srgbClr>
                        </a:outerShdw>
                      </a:effectLst>
                      <a:cs typeface="Arial" pitchFamily="34" charset="0"/>
                    </a:rPr>
                    <a:t>Backup</a:t>
                  </a:r>
                </a:p>
              </p:txBody>
            </p:sp>
            <p:sp>
              <p:nvSpPr>
                <p:cNvPr id="1948" name="TextBox 1947"/>
                <p:cNvSpPr txBox="1"/>
                <p:nvPr/>
              </p:nvSpPr>
              <p:spPr bwMode="auto">
                <a:xfrm rot="300000">
                  <a:off x="7010218" y="2104339"/>
                  <a:ext cx="1261960" cy="445202"/>
                </a:xfrm>
                <a:prstGeom prst="rect">
                  <a:avLst/>
                </a:prstGeom>
                <a:noFill/>
                <a:scene3d>
                  <a:camera prst="isometricTopUp"/>
                  <a:lightRig rig="threePt" dir="t"/>
                </a:scene3d>
              </p:spPr>
              <p:txBody>
                <a:bodyPr wrap="none" lIns="96647" tIns="48323" rIns="96647" bIns="48323">
                  <a:spAutoFit/>
                </a:bodyPr>
                <a:lstStyle/>
                <a:p>
                  <a:pPr>
                    <a:defRPr/>
                  </a:pPr>
                  <a:r>
                    <a:rPr lang="en-US" sz="1400" b="1" dirty="0">
                      <a:solidFill>
                        <a:schemeClr val="accent2">
                          <a:lumMod val="60000"/>
                          <a:lumOff val="40000"/>
                        </a:schemeClr>
                      </a:solidFill>
                      <a:effectLst>
                        <a:outerShdw dist="38100" dir="7200000" algn="ctr" rotWithShape="0">
                          <a:srgbClr val="000000">
                            <a:alpha val="70000"/>
                          </a:srgbClr>
                        </a:outerShdw>
                      </a:effectLst>
                      <a:cs typeface="Arial" pitchFamily="34" charset="0"/>
                    </a:rPr>
                    <a:t>Management</a:t>
                  </a:r>
                </a:p>
              </p:txBody>
            </p:sp>
            <p:sp>
              <p:nvSpPr>
                <p:cNvPr id="2229" name="TextBox 2228"/>
                <p:cNvSpPr txBox="1"/>
                <p:nvPr/>
              </p:nvSpPr>
              <p:spPr bwMode="auto">
                <a:xfrm rot="300000">
                  <a:off x="2584748" y="4674599"/>
                  <a:ext cx="1349515" cy="532771"/>
                </a:xfrm>
                <a:prstGeom prst="rect">
                  <a:avLst/>
                </a:prstGeom>
                <a:noFill/>
                <a:ln>
                  <a:noFill/>
                </a:ln>
                <a:scene3d>
                  <a:camera prst="isometricTopUp"/>
                  <a:lightRig rig="threePt" dir="t"/>
                </a:scene3d>
                <a:sp3d/>
              </p:spPr>
              <p:txBody>
                <a:bodyPr wrap="none" lIns="96661" tIns="48331" rIns="96661" bIns="48331">
                  <a:spAutoFit/>
                  <a:sp3d/>
                </a:bodyPr>
                <a:lstStyle/>
                <a:p>
                  <a:pPr>
                    <a:defRPr/>
                  </a:pPr>
                  <a:r>
                    <a:rPr lang="en-US" b="1" dirty="0">
                      <a:solidFill>
                        <a:srgbClr val="FF0000"/>
                      </a:solidFill>
                      <a:effectLst>
                        <a:outerShdw dist="38100" dir="5400000" algn="tl" rotWithShape="0">
                          <a:prstClr val="black">
                            <a:alpha val="70000"/>
                          </a:prstClr>
                        </a:outerShdw>
                      </a:effectLst>
                      <a:latin typeface="Arial" pitchFamily="34" charset="0"/>
                      <a:cs typeface="Arial" pitchFamily="34" charset="0"/>
                    </a:rPr>
                    <a:t>FWD </a:t>
                  </a:r>
                  <a:r>
                    <a:rPr lang="en-US" b="1" dirty="0">
                      <a:solidFill>
                        <a:srgbClr val="FF0000"/>
                      </a:solidFill>
                      <a:effectLst>
                        <a:outerShdw dist="38100" dir="7200000" algn="tl" rotWithShape="0">
                          <a:prstClr val="black">
                            <a:alpha val="70000"/>
                          </a:prstClr>
                        </a:outerShdw>
                      </a:effectLst>
                      <a:latin typeface="Arial" pitchFamily="34" charset="0"/>
                      <a:cs typeface="Arial" pitchFamily="34" charset="0"/>
                    </a:rPr>
                    <a:t>DMZ</a:t>
                  </a:r>
                </a:p>
              </p:txBody>
            </p:sp>
            <p:pic>
              <p:nvPicPr>
                <p:cNvPr id="9390" name="Picture 11"/>
                <p:cNvPicPr>
                  <a:picLocks noChangeAspect="1" noChangeArrowheads="1"/>
                </p:cNvPicPr>
                <p:nvPr/>
              </p:nvPicPr>
              <p:blipFill>
                <a:blip r:embed="rId9">
                  <a:extLst>
                    <a:ext uri="{28A0092B-C50C-407E-A947-70E740481C1C}">
                      <a14:useLocalDpi xmlns:a14="http://schemas.microsoft.com/office/drawing/2010/main"/>
                    </a:ext>
                  </a:extLst>
                </a:blip>
                <a:srcRect/>
                <a:stretch>
                  <a:fillRect/>
                </a:stretch>
              </p:blipFill>
              <p:spPr bwMode="auto">
                <a:xfrm>
                  <a:off x="6176664" y="1857970"/>
                  <a:ext cx="397288" cy="462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391" name="Group 2345"/>
                <p:cNvGrpSpPr>
                  <a:grpSpLocks/>
                </p:cNvGrpSpPr>
                <p:nvPr/>
              </p:nvGrpSpPr>
              <p:grpSpPr bwMode="auto">
                <a:xfrm>
                  <a:off x="6289464" y="2189340"/>
                  <a:ext cx="170600" cy="173123"/>
                  <a:chOff x="6531683" y="1524001"/>
                  <a:chExt cx="199054" cy="199052"/>
                </a:xfrm>
              </p:grpSpPr>
              <p:sp>
                <p:nvSpPr>
                  <p:cNvPr id="1773" name="Oval 1772"/>
                  <p:cNvSpPr/>
                  <p:nvPr/>
                </p:nvSpPr>
                <p:spPr bwMode="auto">
                  <a:xfrm>
                    <a:off x="6584220" y="1576848"/>
                    <a:ext cx="93663" cy="93761"/>
                  </a:xfrm>
                  <a:prstGeom prst="ellipse">
                    <a:avLst/>
                  </a:prstGeom>
                  <a:ln w="63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lstStyle/>
                  <a:p>
                    <a:pPr defTabSz="862853">
                      <a:defRPr/>
                    </a:pPr>
                    <a:endParaRPr lang="en-US" sz="1400" dirty="0">
                      <a:solidFill>
                        <a:schemeClr val="tx1"/>
                      </a:solidFill>
                    </a:endParaRPr>
                  </a:p>
                </p:txBody>
              </p:sp>
              <p:grpSp>
                <p:nvGrpSpPr>
                  <p:cNvPr id="9393" name="Group 1773"/>
                  <p:cNvGrpSpPr>
                    <a:grpSpLocks/>
                  </p:cNvGrpSpPr>
                  <p:nvPr/>
                </p:nvGrpSpPr>
                <p:grpSpPr bwMode="auto">
                  <a:xfrm>
                    <a:off x="6531683" y="1524001"/>
                    <a:ext cx="199054" cy="199052"/>
                    <a:chOff x="5896906" y="4932553"/>
                    <a:chExt cx="568708" cy="568705"/>
                  </a:xfrm>
                </p:grpSpPr>
                <p:sp>
                  <p:nvSpPr>
                    <p:cNvPr id="1777" name="Circular Arrow 1776"/>
                    <p:cNvSpPr/>
                    <p:nvPr/>
                  </p:nvSpPr>
                  <p:spPr bwMode="auto">
                    <a:xfrm>
                      <a:off x="5910940" y="4933706"/>
                      <a:ext cx="553340" cy="567552"/>
                    </a:xfrm>
                    <a:prstGeom prst="circularArrow">
                      <a:avLst/>
                    </a:prstGeom>
                    <a:solidFill>
                      <a:schemeClr val="accent1"/>
                    </a:solidFill>
                    <a:ln w="31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lstStyle/>
                    <a:p>
                      <a:pPr defTabSz="862853">
                        <a:defRPr/>
                      </a:pPr>
                      <a:endParaRPr lang="en-US" sz="1400" dirty="0">
                        <a:solidFill>
                          <a:schemeClr val="tx1"/>
                        </a:solidFill>
                      </a:endParaRPr>
                    </a:p>
                  </p:txBody>
                </p:sp>
                <p:sp>
                  <p:nvSpPr>
                    <p:cNvPr id="1778" name="Circular Arrow 1777"/>
                    <p:cNvSpPr/>
                    <p:nvPr/>
                  </p:nvSpPr>
                  <p:spPr bwMode="auto">
                    <a:xfrm rot="10800000">
                      <a:off x="5910940" y="4933706"/>
                      <a:ext cx="553340" cy="567552"/>
                    </a:xfrm>
                    <a:prstGeom prst="circularArrow">
                      <a:avLst/>
                    </a:prstGeom>
                    <a:solidFill>
                      <a:schemeClr val="accent1"/>
                    </a:solidFill>
                    <a:ln w="31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lstStyle/>
                    <a:p>
                      <a:pPr defTabSz="862853">
                        <a:defRPr/>
                      </a:pPr>
                      <a:endParaRPr lang="en-US" sz="1400" dirty="0">
                        <a:solidFill>
                          <a:schemeClr val="tx1"/>
                        </a:solidFill>
                      </a:endParaRPr>
                    </a:p>
                  </p:txBody>
                </p:sp>
              </p:grpSp>
              <p:cxnSp>
                <p:nvCxnSpPr>
                  <p:cNvPr id="1775" name="Straight Connector 1774"/>
                  <p:cNvCxnSpPr/>
                  <p:nvPr/>
                </p:nvCxnSpPr>
                <p:spPr bwMode="auto">
                  <a:xfrm>
                    <a:off x="6633433" y="1584793"/>
                    <a:ext cx="0" cy="46087"/>
                  </a:xfrm>
                  <a:prstGeom prst="line">
                    <a:avLst/>
                  </a:prstGeom>
                  <a:ln w="7620">
                    <a:solidFill>
                      <a:schemeClr val="bg1"/>
                    </a:solidFill>
                    <a:headEnd type="none" w="med" len="med"/>
                    <a:tailEnd type="none" w="med" len="med"/>
                  </a:ln>
                  <a:effectLst>
                    <a:outerShdw dir="2700000" algn="tl" rotWithShape="0">
                      <a:schemeClr val="bg1">
                        <a:alpha val="40000"/>
                      </a:schemeClr>
                    </a:outerShdw>
                  </a:effectLst>
                </p:spPr>
                <p:style>
                  <a:lnRef idx="1">
                    <a:schemeClr val="accent1"/>
                  </a:lnRef>
                  <a:fillRef idx="2">
                    <a:schemeClr val="accent1"/>
                  </a:fillRef>
                  <a:effectRef idx="1">
                    <a:schemeClr val="accent1"/>
                  </a:effectRef>
                  <a:fontRef idx="minor">
                    <a:schemeClr val="dk1"/>
                  </a:fontRef>
                </p:style>
              </p:cxnSp>
              <p:cxnSp>
                <p:nvCxnSpPr>
                  <p:cNvPr id="1776" name="Straight Connector 1775"/>
                  <p:cNvCxnSpPr/>
                  <p:nvPr/>
                </p:nvCxnSpPr>
                <p:spPr bwMode="auto">
                  <a:xfrm flipV="1">
                    <a:off x="6608033" y="1627702"/>
                    <a:ext cx="25400" cy="23837"/>
                  </a:xfrm>
                  <a:prstGeom prst="line">
                    <a:avLst/>
                  </a:prstGeom>
                  <a:ln w="7620">
                    <a:solidFill>
                      <a:schemeClr val="bg1"/>
                    </a:solidFill>
                    <a:headEnd type="none" w="med" len="med"/>
                    <a:tailEnd type="none" w="med" len="med"/>
                  </a:ln>
                  <a:effectLst>
                    <a:outerShdw dir="2700000" algn="tl" rotWithShape="0">
                      <a:schemeClr val="bg1">
                        <a:alpha val="40000"/>
                      </a:schemeClr>
                    </a:outerShdw>
                  </a:effectLst>
                </p:spPr>
                <p:style>
                  <a:lnRef idx="1">
                    <a:schemeClr val="accent1"/>
                  </a:lnRef>
                  <a:fillRef idx="2">
                    <a:schemeClr val="accent1"/>
                  </a:fillRef>
                  <a:effectRef idx="1">
                    <a:schemeClr val="accent1"/>
                  </a:effectRef>
                  <a:fontRef idx="minor">
                    <a:schemeClr val="dk1"/>
                  </a:fontRef>
                </p:style>
              </p:cxnSp>
            </p:grpSp>
            <p:pic>
              <p:nvPicPr>
                <p:cNvPr id="34819" name="Picture 3"/>
                <p:cNvPicPr>
                  <a:picLocks noChangeAspect="1" noChangeArrowheads="1"/>
                </p:cNvPicPr>
                <p:nvPr/>
              </p:nvPicPr>
              <p:blipFill>
                <a:blip r:embed="rId10"/>
                <a:srcRect/>
                <a:stretch>
                  <a:fillRect/>
                </a:stretch>
              </p:blipFill>
              <p:spPr bwMode="auto">
                <a:xfrm>
                  <a:off x="5587536" y="4933302"/>
                  <a:ext cx="395927" cy="515550"/>
                </a:xfrm>
                <a:prstGeom prst="rect">
                  <a:avLst/>
                </a:prstGeom>
                <a:noFill/>
                <a:ln w="9525">
                  <a:noFill/>
                  <a:miter lim="800000"/>
                  <a:headEnd/>
                  <a:tailEnd/>
                </a:ln>
                <a:effectLst>
                  <a:outerShdw blurRad="50800" dist="38100" dir="2700000" algn="tl" rotWithShape="0">
                    <a:prstClr val="black">
                      <a:alpha val="40000"/>
                    </a:prstClr>
                  </a:outerShdw>
                </a:effectLst>
              </p:spPr>
            </p:pic>
            <p:pic>
              <p:nvPicPr>
                <p:cNvPr id="1755" name="Picture 3"/>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4783436" y="4661912"/>
                  <a:ext cx="297966" cy="176502"/>
                </a:xfrm>
                <a:prstGeom prst="rect">
                  <a:avLst/>
                </a:prstGeom>
                <a:noFill/>
                <a:ln w="9525">
                  <a:noFill/>
                  <a:miter lim="800000"/>
                  <a:headEnd/>
                  <a:tailEnd/>
                </a:ln>
                <a:effectLst>
                  <a:outerShdw blurRad="50800" dist="38100" dir="2700000" algn="tl" rotWithShape="0">
                    <a:prstClr val="black">
                      <a:alpha val="40000"/>
                    </a:prstClr>
                  </a:outerShdw>
                </a:effectLst>
              </p:spPr>
            </p:pic>
            <p:pic>
              <p:nvPicPr>
                <p:cNvPr id="2258" name="Picture 3"/>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3863687" y="4112107"/>
                  <a:ext cx="299326" cy="177307"/>
                </a:xfrm>
                <a:prstGeom prst="rect">
                  <a:avLst/>
                </a:prstGeom>
                <a:noFill/>
                <a:ln w="9525">
                  <a:noFill/>
                  <a:miter lim="800000"/>
                  <a:headEnd/>
                  <a:tailEnd/>
                </a:ln>
                <a:effectLst>
                  <a:outerShdw blurRad="50800" dist="38100" dir="2700000" algn="tl" rotWithShape="0">
                    <a:prstClr val="black">
                      <a:alpha val="40000"/>
                    </a:prstClr>
                  </a:outerShdw>
                </a:effectLst>
              </p:spPr>
            </p:pic>
            <p:pic>
              <p:nvPicPr>
                <p:cNvPr id="137" name="Picture 3"/>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2068682" y="5194336"/>
                  <a:ext cx="299326" cy="177307"/>
                </a:xfrm>
                <a:prstGeom prst="rect">
                  <a:avLst/>
                </a:prstGeom>
                <a:noFill/>
                <a:ln w="9525">
                  <a:noFill/>
                  <a:miter lim="800000"/>
                  <a:headEnd/>
                  <a:tailEnd/>
                </a:ln>
                <a:effectLst>
                  <a:outerShdw blurRad="50800" dist="38100" dir="2700000" algn="tl" rotWithShape="0">
                    <a:prstClr val="black">
                      <a:alpha val="40000"/>
                    </a:prstClr>
                  </a:outerShdw>
                </a:effectLst>
              </p:spPr>
            </p:pic>
            <p:cxnSp>
              <p:nvCxnSpPr>
                <p:cNvPr id="139" name="Straight Connector 1517"/>
                <p:cNvCxnSpPr>
                  <a:cxnSpLocks noChangeShapeType="1"/>
                </p:cNvCxnSpPr>
                <p:nvPr/>
              </p:nvCxnSpPr>
              <p:spPr bwMode="auto">
                <a:xfrm>
                  <a:off x="4992060" y="2974765"/>
                  <a:ext cx="344763" cy="181267"/>
                </a:xfrm>
                <a:prstGeom prst="line">
                  <a:avLst/>
                </a:prstGeom>
                <a:noFill/>
                <a:ln w="19050" cap="sq" algn="ctr">
                  <a:solidFill>
                    <a:srgbClr val="00B050"/>
                  </a:solidFill>
                  <a:round/>
                  <a:headEnd/>
                  <a:tailEnd/>
                </a:ln>
                <a:extLst>
                  <a:ext uri="{909E8E84-426E-40DD-AFC4-6F175D3DCCD1}">
                    <a14:hiddenFill xmlns:a14="http://schemas.microsoft.com/office/drawing/2010/main">
                      <a:noFill/>
                    </a14:hiddenFill>
                  </a:ext>
                </a:extLst>
              </p:spPr>
            </p:cxnSp>
            <p:pic>
              <p:nvPicPr>
                <p:cNvPr id="145" name="Picture 3"/>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6716489" y="3138792"/>
                  <a:ext cx="297966" cy="176502"/>
                </a:xfrm>
                <a:prstGeom prst="rect">
                  <a:avLst/>
                </a:prstGeom>
                <a:noFill/>
                <a:ln w="9525">
                  <a:noFill/>
                  <a:miter lim="800000"/>
                  <a:headEnd/>
                  <a:tailEnd/>
                </a:ln>
                <a:effectLst>
                  <a:outerShdw blurRad="50800" dist="38100" dir="2700000" algn="tl" rotWithShape="0">
                    <a:prstClr val="black">
                      <a:alpha val="40000"/>
                    </a:prstClr>
                  </a:outerShdw>
                </a:effectLst>
              </p:spPr>
            </p:pic>
            <p:cxnSp>
              <p:nvCxnSpPr>
                <p:cNvPr id="149" name="Straight Connector 1517"/>
                <p:cNvCxnSpPr>
                  <a:cxnSpLocks noChangeShapeType="1"/>
                </p:cNvCxnSpPr>
                <p:nvPr/>
              </p:nvCxnSpPr>
              <p:spPr bwMode="auto">
                <a:xfrm flipH="1">
                  <a:off x="5182123" y="3157155"/>
                  <a:ext cx="154700" cy="888889"/>
                </a:xfrm>
                <a:prstGeom prst="line">
                  <a:avLst/>
                </a:prstGeom>
                <a:noFill/>
                <a:ln w="19050" cap="sq" algn="ctr">
                  <a:solidFill>
                    <a:srgbClr val="00B050"/>
                  </a:solidFill>
                  <a:round/>
                  <a:headEnd/>
                  <a:tailEnd/>
                </a:ln>
                <a:extLst>
                  <a:ext uri="{909E8E84-426E-40DD-AFC4-6F175D3DCCD1}">
                    <a14:hiddenFill xmlns:a14="http://schemas.microsoft.com/office/drawing/2010/main">
                      <a:noFill/>
                    </a14:hiddenFill>
                  </a:ext>
                </a:extLst>
              </p:spPr>
            </p:cxnSp>
            <p:pic>
              <p:nvPicPr>
                <p:cNvPr id="144" name="Picture 3"/>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5119273" y="3414502"/>
                  <a:ext cx="297966" cy="176502"/>
                </a:xfrm>
                <a:prstGeom prst="rect">
                  <a:avLst/>
                </a:prstGeom>
                <a:noFill/>
                <a:ln w="9525">
                  <a:noFill/>
                  <a:miter lim="800000"/>
                  <a:headEnd/>
                  <a:tailEnd/>
                </a:ln>
                <a:effectLst>
                  <a:outerShdw blurRad="50800" dist="38100" dir="2700000" algn="tl" rotWithShape="0">
                    <a:prstClr val="black">
                      <a:alpha val="40000"/>
                    </a:prstClr>
                  </a:outerShdw>
                </a:effectLst>
              </p:spPr>
            </p:pic>
          </p:grpSp>
          <p:grpSp>
            <p:nvGrpSpPr>
              <p:cNvPr id="92" name="Group 91"/>
              <p:cNvGrpSpPr/>
              <p:nvPr/>
            </p:nvGrpSpPr>
            <p:grpSpPr>
              <a:xfrm>
                <a:off x="1306641" y="3437388"/>
                <a:ext cx="4110037" cy="1373981"/>
                <a:chOff x="1394448" y="4755562"/>
                <a:chExt cx="4315539" cy="1954106"/>
              </a:xfrm>
            </p:grpSpPr>
            <p:cxnSp>
              <p:nvCxnSpPr>
                <p:cNvPr id="93" name="Straight Connector 2201"/>
                <p:cNvCxnSpPr>
                  <a:cxnSpLocks noChangeShapeType="1"/>
                </p:cNvCxnSpPr>
                <p:nvPr/>
              </p:nvCxnSpPr>
              <p:spPr bwMode="auto">
                <a:xfrm flipV="1">
                  <a:off x="2672941" y="4755562"/>
                  <a:ext cx="2065258" cy="1207347"/>
                </a:xfrm>
                <a:prstGeom prst="line">
                  <a:avLst/>
                </a:prstGeom>
                <a:noFill/>
                <a:ln w="9525" algn="ctr">
                  <a:solidFill>
                    <a:schemeClr val="tx1"/>
                  </a:solidFill>
                  <a:prstDash val="lgDash"/>
                  <a:round/>
                  <a:headEnd/>
                  <a:tailEnd/>
                </a:ln>
                <a:extLst>
                  <a:ext uri="{909E8E84-426E-40DD-AFC4-6F175D3DCCD1}">
                    <a14:hiddenFill xmlns:a14="http://schemas.microsoft.com/office/drawing/2010/main">
                      <a:noFill/>
                    </a14:hiddenFill>
                  </a:ext>
                </a:extLst>
              </p:spPr>
            </p:cxnSp>
            <p:cxnSp>
              <p:nvCxnSpPr>
                <p:cNvPr id="94" name="Straight Connector 1894"/>
                <p:cNvCxnSpPr>
                  <a:cxnSpLocks noChangeShapeType="1"/>
                </p:cNvCxnSpPr>
                <p:nvPr/>
              </p:nvCxnSpPr>
              <p:spPr bwMode="auto">
                <a:xfrm flipV="1">
                  <a:off x="1394448" y="6032335"/>
                  <a:ext cx="1158479" cy="677333"/>
                </a:xfrm>
                <a:prstGeom prst="line">
                  <a:avLst/>
                </a:prstGeom>
                <a:noFill/>
                <a:ln w="9525" algn="ctr">
                  <a:solidFill>
                    <a:schemeClr val="tx1"/>
                  </a:solidFill>
                  <a:prstDash val="lgDash"/>
                  <a:round/>
                  <a:headEnd/>
                  <a:tailEnd/>
                </a:ln>
                <a:extLst>
                  <a:ext uri="{909E8E84-426E-40DD-AFC4-6F175D3DCCD1}">
                    <a14:hiddenFill xmlns:a14="http://schemas.microsoft.com/office/drawing/2010/main">
                      <a:noFill/>
                    </a14:hiddenFill>
                  </a:ext>
                </a:extLst>
              </p:spPr>
            </p:cxnSp>
            <p:sp>
              <p:nvSpPr>
                <p:cNvPr id="95" name="TextBox 94"/>
                <p:cNvSpPr txBox="1"/>
                <p:nvPr/>
              </p:nvSpPr>
              <p:spPr bwMode="auto">
                <a:xfrm rot="300000">
                  <a:off x="4035511" y="4819788"/>
                  <a:ext cx="556721" cy="270113"/>
                </a:xfrm>
                <a:prstGeom prst="rect">
                  <a:avLst/>
                </a:prstGeom>
                <a:noFill/>
                <a:scene3d>
                  <a:camera prst="isometricRightUp"/>
                  <a:lightRig rig="threePt" dir="t"/>
                </a:scene3d>
              </p:spPr>
              <p:txBody>
                <a:bodyPr wrap="none" lIns="96647" tIns="48323" rIns="96647" bIns="48323">
                  <a:spAutoFit/>
                </a:bodyPr>
                <a:lstStyle/>
                <a:p>
                  <a:pPr>
                    <a:defRPr/>
                  </a:pPr>
                  <a:r>
                    <a:rPr lang="en-US" sz="600" b="1" dirty="0">
                      <a:cs typeface="Arial" pitchFamily="34" charset="0"/>
                    </a:rPr>
                    <a:t>RA-FWD-IF</a:t>
                  </a:r>
                </a:p>
              </p:txBody>
            </p:sp>
            <p:sp>
              <p:nvSpPr>
                <p:cNvPr id="96" name="TextBox 95"/>
                <p:cNvSpPr txBox="1"/>
                <p:nvPr/>
              </p:nvSpPr>
              <p:spPr bwMode="auto">
                <a:xfrm rot="360000">
                  <a:off x="3041988" y="5364347"/>
                  <a:ext cx="1111584" cy="532771"/>
                </a:xfrm>
                <a:prstGeom prst="rect">
                  <a:avLst/>
                </a:prstGeom>
                <a:noFill/>
                <a:scene3d>
                  <a:camera prst="isometricTopUp"/>
                  <a:lightRig rig="threePt" dir="t"/>
                </a:scene3d>
              </p:spPr>
              <p:txBody>
                <a:bodyPr wrap="none" lIns="96661" tIns="48331" rIns="96661" bIns="48331">
                  <a:spAutoFit/>
                </a:bodyPr>
                <a:lstStyle/>
                <a:p>
                  <a:pPr>
                    <a:defRPr/>
                  </a:pPr>
                  <a:r>
                    <a:rPr lang="en-US" b="1" dirty="0">
                      <a:ln w="0">
                        <a:solidFill>
                          <a:schemeClr val="tx1"/>
                        </a:solidFill>
                      </a:ln>
                      <a:solidFill>
                        <a:schemeClr val="bg1"/>
                      </a:solidFill>
                      <a:effectLst>
                        <a:outerShdw blurRad="25400" dist="38100" dir="5400000" algn="tl">
                          <a:schemeClr val="tx1">
                            <a:alpha val="70000"/>
                          </a:schemeClr>
                        </a:outerShdw>
                      </a:effectLst>
                      <a:latin typeface="Arial" pitchFamily="34" charset="0"/>
                      <a:cs typeface="Arial" pitchFamily="34" charset="0"/>
                    </a:rPr>
                    <a:t>RA </a:t>
                  </a:r>
                  <a:r>
                    <a:rPr lang="en-US" b="1" dirty="0">
                      <a:ln w="0">
                        <a:solidFill>
                          <a:schemeClr val="tx1"/>
                        </a:solidFill>
                      </a:ln>
                      <a:solidFill>
                        <a:schemeClr val="bg1"/>
                      </a:solidFill>
                      <a:effectLst>
                        <a:outerShdw dist="38100" dir="7200000" algn="tl">
                          <a:schemeClr val="tx1">
                            <a:alpha val="70000"/>
                          </a:schemeClr>
                        </a:outerShdw>
                      </a:effectLst>
                      <a:latin typeface="Arial" pitchFamily="34" charset="0"/>
                      <a:cs typeface="Arial" pitchFamily="34" charset="0"/>
                    </a:rPr>
                    <a:t>VPN</a:t>
                  </a:r>
                </a:p>
              </p:txBody>
            </p:sp>
            <p:cxnSp>
              <p:nvCxnSpPr>
                <p:cNvPr id="97" name="Straight Connector 2542"/>
                <p:cNvCxnSpPr>
                  <a:cxnSpLocks noChangeShapeType="1"/>
                </p:cNvCxnSpPr>
                <p:nvPr/>
              </p:nvCxnSpPr>
              <p:spPr bwMode="auto">
                <a:xfrm>
                  <a:off x="2594598" y="6017096"/>
                  <a:ext cx="1783556" cy="0"/>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98" name="Straight Connector 2544"/>
                <p:cNvCxnSpPr>
                  <a:cxnSpLocks noChangeShapeType="1"/>
                </p:cNvCxnSpPr>
                <p:nvPr/>
              </p:nvCxnSpPr>
              <p:spPr bwMode="auto">
                <a:xfrm flipV="1">
                  <a:off x="4641520" y="5459989"/>
                  <a:ext cx="1068467" cy="626533"/>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sp>
              <p:nvSpPr>
                <p:cNvPr id="99" name="TextBox 98"/>
                <p:cNvSpPr txBox="1"/>
                <p:nvPr/>
              </p:nvSpPr>
              <p:spPr bwMode="auto">
                <a:xfrm rot="360000">
                  <a:off x="3698069" y="5809195"/>
                  <a:ext cx="1920240" cy="569082"/>
                </a:xfrm>
                <a:prstGeom prst="rect">
                  <a:avLst/>
                </a:prstGeom>
                <a:solidFill>
                  <a:schemeClr val="bg1"/>
                </a:solidFill>
                <a:ln>
                  <a:solidFill>
                    <a:schemeClr val="tx1"/>
                  </a:solidFill>
                </a:ln>
                <a:effectLst>
                  <a:outerShdw blurRad="50800" dist="38100" dir="7200000" algn="tl" rotWithShape="0">
                    <a:prstClr val="black">
                      <a:alpha val="40000"/>
                    </a:prstClr>
                  </a:outerShdw>
                </a:effectLst>
                <a:scene3d>
                  <a:camera prst="isometricTopUp"/>
                  <a:lightRig rig="threePt" dir="t"/>
                </a:scene3d>
                <a:sp3d/>
              </p:spPr>
              <p:txBody>
                <a:bodyPr lIns="96661" tIns="48331" rIns="96661" bIns="48331">
                  <a:sp3d/>
                </a:bodyPr>
                <a:lstStyle/>
                <a:p>
                  <a:pPr algn="ctr">
                    <a:defRPr/>
                  </a:pPr>
                  <a:r>
                    <a:rPr lang="en-US" sz="900" b="1" dirty="0">
                      <a:cs typeface="Arial" pitchFamily="34" charset="0"/>
                    </a:rPr>
                    <a:t>REMOTE ACCESS VPN AND VDI TIER FOR ADMINISTRATION</a:t>
                  </a:r>
                </a:p>
              </p:txBody>
            </p:sp>
            <p:sp>
              <p:nvSpPr>
                <p:cNvPr id="100" name="TextBox 99"/>
                <p:cNvSpPr txBox="1"/>
                <p:nvPr/>
              </p:nvSpPr>
              <p:spPr bwMode="auto">
                <a:xfrm rot="300000">
                  <a:off x="1867907" y="6092940"/>
                  <a:ext cx="545651" cy="262616"/>
                </a:xfrm>
                <a:prstGeom prst="rect">
                  <a:avLst/>
                </a:prstGeom>
                <a:noFill/>
                <a:scene3d>
                  <a:camera prst="isometricRightUp"/>
                  <a:lightRig rig="threePt" dir="t"/>
                </a:scene3d>
              </p:spPr>
              <p:txBody>
                <a:bodyPr wrap="none" lIns="91427" tIns="45713" rIns="91427" bIns="45713">
                  <a:spAutoFit/>
                </a:bodyPr>
                <a:lstStyle/>
                <a:p>
                  <a:pPr>
                    <a:defRPr/>
                  </a:pPr>
                  <a:r>
                    <a:rPr lang="en-US" sz="600" b="1" dirty="0">
                      <a:cs typeface="Arial" pitchFamily="34" charset="0"/>
                    </a:rPr>
                    <a:t>RA-FWD-IF</a:t>
                  </a:r>
                </a:p>
              </p:txBody>
            </p:sp>
            <p:sp>
              <p:nvSpPr>
                <p:cNvPr id="101" name="TextBox 100"/>
                <p:cNvSpPr txBox="1"/>
                <p:nvPr/>
              </p:nvSpPr>
              <p:spPr bwMode="auto">
                <a:xfrm rot="300000">
                  <a:off x="2541122" y="5696629"/>
                  <a:ext cx="554066" cy="262616"/>
                </a:xfrm>
                <a:prstGeom prst="rect">
                  <a:avLst/>
                </a:prstGeom>
                <a:noFill/>
                <a:scene3d>
                  <a:camera prst="isometricRightUp"/>
                  <a:lightRig rig="threePt" dir="t"/>
                </a:scene3d>
              </p:spPr>
              <p:txBody>
                <a:bodyPr wrap="none" lIns="91427" tIns="45713" rIns="91427" bIns="45713">
                  <a:spAutoFit/>
                </a:bodyPr>
                <a:lstStyle/>
                <a:p>
                  <a:pPr>
                    <a:defRPr/>
                  </a:pPr>
                  <a:r>
                    <a:rPr lang="en-US" sz="600" b="1" dirty="0">
                      <a:cs typeface="Arial" pitchFamily="34" charset="0"/>
                    </a:rPr>
                    <a:t>RA-RWD-IF</a:t>
                  </a:r>
                </a:p>
              </p:txBody>
            </p:sp>
            <p:pic>
              <p:nvPicPr>
                <p:cNvPr id="102" name="Picture 3"/>
                <p:cNvPicPr>
                  <a:picLocks noChangeAspect="1" noChangeArrowheads="1"/>
                </p:cNvPicPr>
                <p:nvPr/>
              </p:nvPicPr>
              <p:blipFill>
                <a:blip r:embed="rId11"/>
                <a:srcRect/>
                <a:stretch>
                  <a:fillRect/>
                </a:stretch>
              </p:blipFill>
              <p:spPr bwMode="auto">
                <a:xfrm>
                  <a:off x="2372904" y="5881629"/>
                  <a:ext cx="365045" cy="267547"/>
                </a:xfrm>
                <a:prstGeom prst="rect">
                  <a:avLst/>
                </a:prstGeom>
                <a:noFill/>
                <a:ln w="9525">
                  <a:noFill/>
                  <a:miter lim="800000"/>
                  <a:headEnd/>
                  <a:tailEnd/>
                </a:ln>
                <a:effectLst>
                  <a:outerShdw blurRad="50800" dist="38100" dir="2700000" algn="tl" rotWithShape="0">
                    <a:prstClr val="black">
                      <a:alpha val="40000"/>
                    </a:prstClr>
                  </a:outerShdw>
                </a:effectLst>
              </p:spPr>
            </p:pic>
          </p:grpSp>
        </p:grpSp>
        <p:pic>
          <p:nvPicPr>
            <p:cNvPr id="104" name="Picture 3"/>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2267349" y="4158586"/>
              <a:ext cx="304400" cy="149431"/>
            </a:xfrm>
            <a:prstGeom prst="rect">
              <a:avLst/>
            </a:prstGeom>
            <a:noFill/>
            <a:ln w="9525">
              <a:noFill/>
              <a:miter lim="800000"/>
              <a:headEnd/>
              <a:tailEnd/>
            </a:ln>
            <a:effectLst>
              <a:outerShdw blurRad="50800" dist="38100" dir="2700000" algn="tl" rotWithShape="0">
                <a:prstClr val="black">
                  <a:alpha val="40000"/>
                </a:prstClr>
              </a:outerShdw>
            </a:effectLst>
          </p:spPr>
        </p:pic>
      </p:grpSp>
      <p:sp>
        <p:nvSpPr>
          <p:cNvPr id="114" name="Footer Placeholder 18"/>
          <p:cNvSpPr>
            <a:spLocks noGrp="1"/>
          </p:cNvSpPr>
          <p:nvPr>
            <p:ph type="ftr" sz="quarter" idx="3"/>
          </p:nvPr>
        </p:nvSpPr>
        <p:spPr>
          <a:xfrm>
            <a:off x="336880" y="4987786"/>
            <a:ext cx="3990646" cy="103485"/>
          </a:xfrm>
        </p:spPr>
        <p:txBody>
          <a:bodyPr/>
          <a:lstStyle/>
          <a:p>
            <a:r>
              <a:rPr lang="en-US" dirty="0" smtClean="0"/>
              <a:t>© 2013 Brocade Communications Systems, Inc. Company Proprietary Information</a:t>
            </a:r>
            <a:endParaRPr lang="en-US" dirty="0"/>
          </a:p>
        </p:txBody>
      </p:sp>
      <p:sp>
        <p:nvSpPr>
          <p:cNvPr id="115" name="Slide Number Placeholder 14"/>
          <p:cNvSpPr>
            <a:spLocks noGrp="1"/>
          </p:cNvSpPr>
          <p:nvPr>
            <p:ph type="sldNum" sz="quarter" idx="4"/>
          </p:nvPr>
        </p:nvSpPr>
        <p:spPr>
          <a:xfrm>
            <a:off x="7766743" y="4957227"/>
            <a:ext cx="256801" cy="116425"/>
          </a:xfrm>
        </p:spPr>
        <p:txBody>
          <a:bodyPr/>
          <a:lstStyle/>
          <a:p>
            <a:fld id="{7BCC8D0D-EAEC-449D-9161-023DFF90F2E2}" type="slidenum">
              <a:rPr>
                <a:solidFill>
                  <a:srgbClr val="000000">
                    <a:lumMod val="65000"/>
                    <a:lumOff val="35000"/>
                  </a:srgbClr>
                </a:solidFill>
              </a:rPr>
              <a:pPr/>
              <a:t>19</a:t>
            </a:fld>
            <a:endParaRPr dirty="0">
              <a:solidFill>
                <a:srgbClr val="000000">
                  <a:lumMod val="65000"/>
                  <a:lumOff val="35000"/>
                </a:srgbClr>
              </a:solidFill>
            </a:endParaRPr>
          </a:p>
        </p:txBody>
      </p:sp>
    </p:spTree>
    <p:custDataLst>
      <p:tags r:id="rId1"/>
    </p:custDataLst>
    <p:extLst>
      <p:ext uri="{BB962C8B-B14F-4D97-AF65-F5344CB8AC3E}">
        <p14:creationId xmlns:p14="http://schemas.microsoft.com/office/powerpoint/2010/main" val="2819383701"/>
      </p:ext>
    </p:extLst>
  </p:cSld>
  <p:clrMapOvr>
    <a:masterClrMapping/>
  </p:clrMapOvr>
  <mc:AlternateContent xmlns:mc="http://schemas.openxmlformats.org/markup-compatibility/2006" xmlns:p14="http://schemas.microsoft.com/office/powerpoint/2010/main">
    <mc:Choice Requires="p14">
      <p:transition spd="med" p14:dur="700" advTm="28211">
        <p:fade/>
      </p:transition>
    </mc:Choice>
    <mc:Fallback xmlns="">
      <p:transition spd="med" advTm="28211">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363367" y="269542"/>
            <a:ext cx="8080375" cy="852529"/>
          </a:xfrm>
        </p:spPr>
        <p:txBody>
          <a:bodyPr/>
          <a:lstStyle/>
          <a:p>
            <a:pPr algn="r"/>
            <a:r>
              <a:rPr lang="en-US" dirty="0" smtClean="0"/>
              <a:t>Remember when networking was exciting?</a:t>
            </a:r>
            <a:br>
              <a:rPr lang="en-US" dirty="0" smtClean="0"/>
            </a:br>
            <a:r>
              <a:rPr lang="en-US" dirty="0" smtClean="0"/>
              <a:t>It’s that time again</a:t>
            </a:r>
            <a:endParaRPr lang="en-US" dirty="0"/>
          </a:p>
        </p:txBody>
      </p:sp>
      <p:sp>
        <p:nvSpPr>
          <p:cNvPr id="10" name="Rectangle 9"/>
          <p:cNvSpPr/>
          <p:nvPr/>
        </p:nvSpPr>
        <p:spPr bwMode="auto">
          <a:xfrm>
            <a:off x="158842" y="1477074"/>
            <a:ext cx="4517410" cy="2984971"/>
          </a:xfrm>
          <a:prstGeom prst="rect">
            <a:avLst/>
          </a:prstGeom>
          <a:solidFill>
            <a:schemeClr val="tx1"/>
          </a:solidFill>
          <a:ln w="19050" algn="ctr">
            <a:noFill/>
            <a:miter lim="800000"/>
            <a:headEnd/>
            <a:tailEnd/>
          </a:ln>
        </p:spPr>
        <p:txBody>
          <a:bodyPr wrap="none" lIns="91430" tIns="45714" rIns="91430" bIns="45714" rtlCol="0" anchor="ctr"/>
          <a:lstStyle/>
          <a:p>
            <a:pPr algn="ctr"/>
            <a:endParaRPr lang="en-US" dirty="0"/>
          </a:p>
        </p:txBody>
      </p:sp>
      <p:pic>
        <p:nvPicPr>
          <p:cNvPr id="3074" name="d6ff5965-e5ad-4743-8535-0d9afeff5cc1" descr="A595EF73-2C8B-498D-8986-1C630E2E6D4D@gateway"/>
          <p:cNvPicPr>
            <a:picLocks noChangeAspect="1" noChangeArrowheads="1"/>
          </p:cNvPicPr>
          <p:nvPr/>
        </p:nvPicPr>
        <p:blipFill>
          <a:blip r:embed="rId3"/>
          <a:srcRect l="30764"/>
          <a:stretch>
            <a:fillRect/>
          </a:stretch>
        </p:blipFill>
        <p:spPr bwMode="auto">
          <a:xfrm flipV="1">
            <a:off x="4681183" y="1487879"/>
            <a:ext cx="4449170" cy="2981493"/>
          </a:xfrm>
          <a:prstGeom prst="rect">
            <a:avLst/>
          </a:prstGeom>
          <a:noFill/>
          <a:ln w="9525">
            <a:noFill/>
            <a:miter lim="800000"/>
            <a:headEnd/>
            <a:tailEnd/>
          </a:ln>
        </p:spPr>
      </p:pic>
      <p:sp>
        <p:nvSpPr>
          <p:cNvPr id="8" name="Content Placeholder 7"/>
          <p:cNvSpPr>
            <a:spLocks noGrp="1"/>
          </p:cNvSpPr>
          <p:nvPr>
            <p:ph sz="half" idx="4294967295"/>
          </p:nvPr>
        </p:nvSpPr>
        <p:spPr>
          <a:xfrm>
            <a:off x="218368" y="1782568"/>
            <a:ext cx="4300538" cy="2373971"/>
          </a:xfrm>
        </p:spPr>
        <p:txBody>
          <a:bodyPr/>
          <a:lstStyle/>
          <a:p>
            <a:pPr marL="171431" indent="-171431">
              <a:spcBef>
                <a:spcPts val="800"/>
              </a:spcBef>
            </a:pPr>
            <a:r>
              <a:rPr lang="en-US" sz="1600" dirty="0">
                <a:solidFill>
                  <a:schemeClr val="bg1"/>
                </a:solidFill>
              </a:rPr>
              <a:t>Brocade acquired Vyatta in Nov. 2012</a:t>
            </a:r>
          </a:p>
          <a:p>
            <a:pPr marL="171431" indent="-171431">
              <a:spcBef>
                <a:spcPts val="800"/>
              </a:spcBef>
            </a:pPr>
            <a:r>
              <a:rPr lang="en-US" sz="1600" dirty="0">
                <a:solidFill>
                  <a:schemeClr val="bg1"/>
                </a:solidFill>
              </a:rPr>
              <a:t>Brocade and Vyatta share a vision and commitment to Software Defined Networking </a:t>
            </a:r>
          </a:p>
          <a:p>
            <a:pPr marL="171431" indent="-171431">
              <a:spcBef>
                <a:spcPts val="800"/>
              </a:spcBef>
            </a:pPr>
            <a:r>
              <a:rPr lang="en-US" sz="1600" dirty="0">
                <a:solidFill>
                  <a:schemeClr val="bg1"/>
                </a:solidFill>
              </a:rPr>
              <a:t>Vyatta pioneered the Virtual Router category and a software networking platform </a:t>
            </a:r>
          </a:p>
          <a:p>
            <a:pPr marL="171431" indent="-171431">
              <a:spcBef>
                <a:spcPts val="800"/>
              </a:spcBef>
            </a:pPr>
            <a:r>
              <a:rPr lang="en-US" sz="1600" dirty="0">
                <a:solidFill>
                  <a:schemeClr val="bg1"/>
                </a:solidFill>
              </a:rPr>
              <a:t>Vyatta is now part of Brocade’s broader line Software Defined Networking solutions</a:t>
            </a:r>
          </a:p>
          <a:p>
            <a:pPr marL="171431" indent="-171431">
              <a:spcBef>
                <a:spcPts val="800"/>
              </a:spcBef>
            </a:pPr>
            <a:endParaRPr lang="en-US" sz="1600" dirty="0">
              <a:solidFill>
                <a:schemeClr val="bg1"/>
              </a:solidFill>
            </a:endParaRPr>
          </a:p>
        </p:txBody>
      </p:sp>
      <p:grpSp>
        <p:nvGrpSpPr>
          <p:cNvPr id="5" name="Group 4"/>
          <p:cNvGrpSpPr/>
          <p:nvPr/>
        </p:nvGrpSpPr>
        <p:grpSpPr>
          <a:xfrm>
            <a:off x="5224605" y="2496065"/>
            <a:ext cx="3362325" cy="957070"/>
            <a:chOff x="5224604" y="2496065"/>
            <a:chExt cx="3362325" cy="957070"/>
          </a:xfrm>
        </p:grpSpPr>
        <p:pic>
          <p:nvPicPr>
            <p:cNvPr id="3" name="Picture 2"/>
            <p:cNvPicPr>
              <a:picLocks noChangeAspect="1"/>
            </p:cNvPicPr>
            <p:nvPr/>
          </p:nvPicPr>
          <p:blipFill rotWithShape="1">
            <a:blip r:embed="rId4">
              <a:extLst>
                <a:ext uri="{BEBA8EAE-BF5A-486C-A8C5-ECC9F3942E4B}">
                  <a14:imgProps xmlns:a14="http://schemas.microsoft.com/office/drawing/2010/main">
                    <a14:imgLayer r:embed="rId5">
                      <a14:imgEffect>
                        <a14:sharpenSoften amount="25000"/>
                      </a14:imgEffect>
                      <a14:imgEffect>
                        <a14:brightnessContrast bright="40000" contrast="40000"/>
                      </a14:imgEffect>
                    </a14:imgLayer>
                  </a14:imgProps>
                </a:ext>
                <a:ext uri="{28A0092B-C50C-407E-A947-70E740481C1C}">
                  <a14:useLocalDpi xmlns:a14="http://schemas.microsoft.com/office/drawing/2010/main" val="0"/>
                </a:ext>
              </a:extLst>
            </a:blip>
            <a:srcRect l="20825"/>
            <a:stretch/>
          </p:blipFill>
          <p:spPr>
            <a:xfrm>
              <a:off x="5924811" y="2500635"/>
              <a:ext cx="2662118" cy="952500"/>
            </a:xfrm>
            <a:prstGeom prst="rect">
              <a:avLst/>
            </a:prstGeom>
          </p:spPr>
        </p:pic>
        <p:pic>
          <p:nvPicPr>
            <p:cNvPr id="4" name="Picture 3"/>
            <p:cNvPicPr>
              <a:picLocks noChangeAspect="1"/>
            </p:cNvPicPr>
            <p:nvPr/>
          </p:nvPicPr>
          <p:blipFill rotWithShape="1">
            <a:blip r:embed="rId6">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val="0"/>
                </a:ext>
              </a:extLst>
            </a:blip>
            <a:srcRect r="79175"/>
            <a:stretch/>
          </p:blipFill>
          <p:spPr>
            <a:xfrm>
              <a:off x="5224604" y="2496065"/>
              <a:ext cx="700207" cy="952500"/>
            </a:xfrm>
            <a:prstGeom prst="rect">
              <a:avLst/>
            </a:prstGeom>
          </p:spPr>
        </p:pic>
      </p:grpSp>
      <p:sp>
        <p:nvSpPr>
          <p:cNvPr id="12" name="Footer Placeholder 18"/>
          <p:cNvSpPr>
            <a:spLocks noGrp="1"/>
          </p:cNvSpPr>
          <p:nvPr>
            <p:ph type="ftr" sz="quarter" idx="3"/>
          </p:nvPr>
        </p:nvSpPr>
        <p:spPr>
          <a:xfrm>
            <a:off x="336880" y="4987786"/>
            <a:ext cx="3990646" cy="103485"/>
          </a:xfrm>
        </p:spPr>
        <p:txBody>
          <a:bodyPr/>
          <a:lstStyle/>
          <a:p>
            <a:r>
              <a:rPr lang="en-US" dirty="0" smtClean="0"/>
              <a:t>© 2013 Brocade Communications Systems, Inc. Company Proprietary Information</a:t>
            </a:r>
            <a:endParaRPr lang="en-US" dirty="0"/>
          </a:p>
        </p:txBody>
      </p:sp>
      <p:sp>
        <p:nvSpPr>
          <p:cNvPr id="13" name="Slide Number Placeholder 14"/>
          <p:cNvSpPr>
            <a:spLocks noGrp="1"/>
          </p:cNvSpPr>
          <p:nvPr>
            <p:ph type="sldNum" sz="quarter" idx="4"/>
          </p:nvPr>
        </p:nvSpPr>
        <p:spPr>
          <a:xfrm>
            <a:off x="7766743" y="4957227"/>
            <a:ext cx="256801" cy="116425"/>
          </a:xfrm>
        </p:spPr>
        <p:txBody>
          <a:bodyPr/>
          <a:lstStyle/>
          <a:p>
            <a:fld id="{7BCC8D0D-EAEC-449D-9161-023DFF90F2E2}" type="slidenum">
              <a:rPr>
                <a:solidFill>
                  <a:srgbClr val="000000">
                    <a:lumMod val="65000"/>
                    <a:lumOff val="35000"/>
                  </a:srgbClr>
                </a:solidFill>
              </a:rPr>
              <a:pPr/>
              <a:t>2</a:t>
            </a:fld>
            <a:endParaRPr dirty="0">
              <a:solidFill>
                <a:srgbClr val="000000">
                  <a:lumMod val="65000"/>
                  <a:lumOff val="35000"/>
                </a:srgbClr>
              </a:solidFill>
            </a:endParaRPr>
          </a:p>
        </p:txBody>
      </p:sp>
    </p:spTree>
    <p:extLst>
      <p:ext uri="{BB962C8B-B14F-4D97-AF65-F5344CB8AC3E}">
        <p14:creationId xmlns:p14="http://schemas.microsoft.com/office/powerpoint/2010/main" val="225194489"/>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9" name="TextBox 2858"/>
          <p:cNvSpPr txBox="1"/>
          <p:nvPr/>
        </p:nvSpPr>
        <p:spPr bwMode="auto">
          <a:xfrm rot="300000">
            <a:off x="1926276" y="2793591"/>
            <a:ext cx="745123" cy="251696"/>
          </a:xfrm>
          <a:prstGeom prst="rect">
            <a:avLst/>
          </a:prstGeom>
          <a:noFill/>
          <a:ln>
            <a:noFill/>
          </a:ln>
          <a:effectLst/>
          <a:scene3d>
            <a:camera prst="isometricTopUp"/>
            <a:lightRig rig="threePt" dir="t"/>
          </a:scene3d>
        </p:spPr>
        <p:txBody>
          <a:bodyPr wrap="none" lIns="81621" tIns="40811" rIns="81621" bIns="40811">
            <a:spAutoFit/>
          </a:bodyPr>
          <a:lstStyle/>
          <a:p>
            <a:pPr>
              <a:defRPr/>
            </a:pPr>
            <a:r>
              <a:rPr lang="en-US" sz="1100" b="1" dirty="0">
                <a:solidFill>
                  <a:srgbClr val="FF0000"/>
                </a:solidFill>
                <a:effectLst>
                  <a:outerShdw dist="38100" dir="5400000" algn="tl">
                    <a:srgbClr val="000000">
                      <a:alpha val="70000"/>
                    </a:srgbClr>
                  </a:outerShdw>
                </a:effectLst>
                <a:cs typeface="Arial" pitchFamily="34" charset="0"/>
              </a:rPr>
              <a:t>WEB </a:t>
            </a:r>
            <a:r>
              <a:rPr lang="en-US" sz="1100" b="1" dirty="0">
                <a:solidFill>
                  <a:srgbClr val="FF0000"/>
                </a:solidFill>
                <a:effectLst>
                  <a:outerShdw dist="38100" dir="7200000" algn="tl">
                    <a:srgbClr val="000000">
                      <a:alpha val="70000"/>
                    </a:srgbClr>
                  </a:outerShdw>
                </a:effectLst>
                <a:cs typeface="Arial" pitchFamily="34" charset="0"/>
              </a:rPr>
              <a:t>TIER</a:t>
            </a:r>
          </a:p>
        </p:txBody>
      </p:sp>
      <p:grpSp>
        <p:nvGrpSpPr>
          <p:cNvPr id="234" name="Group 2338"/>
          <p:cNvGrpSpPr>
            <a:grpSpLocks/>
          </p:cNvGrpSpPr>
          <p:nvPr/>
        </p:nvGrpSpPr>
        <p:grpSpPr bwMode="auto">
          <a:xfrm>
            <a:off x="904133" y="2589887"/>
            <a:ext cx="1867277" cy="820808"/>
            <a:chOff x="1563432" y="1640795"/>
            <a:chExt cx="2288080" cy="1339869"/>
          </a:xfrm>
        </p:grpSpPr>
        <p:cxnSp>
          <p:nvCxnSpPr>
            <p:cNvPr id="243" name="Straight Connector 1491"/>
            <p:cNvCxnSpPr>
              <a:cxnSpLocks noChangeShapeType="1"/>
            </p:cNvCxnSpPr>
            <p:nvPr/>
          </p:nvCxnSpPr>
          <p:spPr bwMode="auto">
            <a:xfrm>
              <a:off x="1586162" y="1668647"/>
              <a:ext cx="2265350" cy="1312017"/>
            </a:xfrm>
            <a:prstGeom prst="line">
              <a:avLst/>
            </a:prstGeom>
            <a:noFill/>
            <a:ln w="19050" algn="ctr">
              <a:solidFill>
                <a:srgbClr val="FF0000"/>
              </a:solidFill>
              <a:round/>
              <a:headEnd/>
              <a:tailEnd/>
            </a:ln>
            <a:extLst>
              <a:ext uri="{909E8E84-426E-40DD-AFC4-6F175D3DCCD1}">
                <a14:hiddenFill xmlns:a14="http://schemas.microsoft.com/office/drawing/2010/main">
                  <a:noFill/>
                </a14:hiddenFill>
              </a:ext>
            </a:extLst>
          </p:spPr>
        </p:cxnSp>
        <p:cxnSp>
          <p:nvCxnSpPr>
            <p:cNvPr id="244" name="Straight Connector 1492"/>
            <p:cNvCxnSpPr>
              <a:cxnSpLocks noChangeShapeType="1"/>
            </p:cNvCxnSpPr>
            <p:nvPr/>
          </p:nvCxnSpPr>
          <p:spPr bwMode="auto">
            <a:xfrm flipV="1">
              <a:off x="2049223" y="1924765"/>
              <a:ext cx="1228771" cy="709355"/>
            </a:xfrm>
            <a:prstGeom prst="line">
              <a:avLst/>
            </a:prstGeom>
            <a:noFill/>
            <a:ln w="19050" cap="rnd" algn="ctr">
              <a:solidFill>
                <a:srgbClr val="FF0000"/>
              </a:solidFill>
              <a:round/>
              <a:headEnd/>
              <a:tailEnd/>
            </a:ln>
            <a:extLst>
              <a:ext uri="{909E8E84-426E-40DD-AFC4-6F175D3DCCD1}">
                <a14:hiddenFill xmlns:a14="http://schemas.microsoft.com/office/drawing/2010/main">
                  <a:noFill/>
                </a14:hiddenFill>
              </a:ext>
            </a:extLst>
          </p:spPr>
        </p:cxnSp>
        <p:cxnSp>
          <p:nvCxnSpPr>
            <p:cNvPr id="245" name="Straight Connector 1493"/>
            <p:cNvCxnSpPr>
              <a:cxnSpLocks noChangeShapeType="1"/>
            </p:cNvCxnSpPr>
            <p:nvPr/>
          </p:nvCxnSpPr>
          <p:spPr bwMode="auto">
            <a:xfrm>
              <a:off x="1563432" y="2355250"/>
              <a:ext cx="485319" cy="280160"/>
            </a:xfrm>
            <a:prstGeom prst="line">
              <a:avLst/>
            </a:prstGeom>
            <a:noFill/>
            <a:ln w="19050" cap="rnd" algn="ctr">
              <a:solidFill>
                <a:srgbClr val="FF0000"/>
              </a:solidFill>
              <a:round/>
              <a:headEnd/>
              <a:tailEnd/>
            </a:ln>
            <a:extLst>
              <a:ext uri="{909E8E84-426E-40DD-AFC4-6F175D3DCCD1}">
                <a14:hiddenFill xmlns:a14="http://schemas.microsoft.com/office/drawing/2010/main">
                  <a:noFill/>
                </a14:hiddenFill>
              </a:ext>
            </a:extLst>
          </p:spPr>
        </p:cxnSp>
        <p:cxnSp>
          <p:nvCxnSpPr>
            <p:cNvPr id="246" name="Straight Connector 1494"/>
            <p:cNvCxnSpPr>
              <a:cxnSpLocks noChangeShapeType="1"/>
            </p:cNvCxnSpPr>
            <p:nvPr/>
          </p:nvCxnSpPr>
          <p:spPr bwMode="auto">
            <a:xfrm>
              <a:off x="2790768" y="1640795"/>
              <a:ext cx="485319" cy="280160"/>
            </a:xfrm>
            <a:prstGeom prst="line">
              <a:avLst/>
            </a:prstGeom>
            <a:noFill/>
            <a:ln w="19050" cap="rnd" algn="ctr">
              <a:solidFill>
                <a:srgbClr val="FF0000"/>
              </a:solidFill>
              <a:round/>
              <a:headEnd/>
              <a:tailEnd/>
            </a:ln>
            <a:extLst>
              <a:ext uri="{909E8E84-426E-40DD-AFC4-6F175D3DCCD1}">
                <a14:hiddenFill xmlns:a14="http://schemas.microsoft.com/office/drawing/2010/main">
                  <a:noFill/>
                </a14:hiddenFill>
              </a:ext>
            </a:extLst>
          </p:spPr>
        </p:cxnSp>
      </p:grpSp>
      <p:pic>
        <p:nvPicPr>
          <p:cNvPr id="239" name="Picture 6"/>
          <p:cNvPicPr>
            <a:picLocks noChangeAspect="1" noChangeArrowheads="1"/>
          </p:cNvPicPr>
          <p:nvPr/>
        </p:nvPicPr>
        <p:blipFill>
          <a:blip r:embed="rId5" cstate="print"/>
          <a:srcRect/>
          <a:stretch>
            <a:fillRect/>
          </a:stretch>
        </p:blipFill>
        <p:spPr bwMode="auto">
          <a:xfrm>
            <a:off x="621005" y="2755824"/>
            <a:ext cx="377073" cy="354797"/>
          </a:xfrm>
          <a:prstGeom prst="rect">
            <a:avLst/>
          </a:prstGeom>
          <a:noFill/>
          <a:ln w="9525">
            <a:noFill/>
            <a:miter lim="800000"/>
            <a:headEnd/>
            <a:tailEnd/>
          </a:ln>
          <a:effectLst>
            <a:glow rad="63500">
              <a:srgbClr val="00B050">
                <a:alpha val="40000"/>
              </a:srgbClr>
            </a:glow>
            <a:outerShdw blurRad="50800" dist="38100" dir="2700000" algn="tl" rotWithShape="0">
              <a:prstClr val="black">
                <a:alpha val="40000"/>
              </a:prstClr>
            </a:outerShdw>
          </a:effectLst>
        </p:spPr>
      </p:pic>
      <p:pic>
        <p:nvPicPr>
          <p:cNvPr id="240" name="Picture 6"/>
          <p:cNvPicPr>
            <a:picLocks noChangeAspect="1" noChangeArrowheads="1"/>
          </p:cNvPicPr>
          <p:nvPr/>
        </p:nvPicPr>
        <p:blipFill>
          <a:blip r:embed="rId5" cstate="print"/>
          <a:srcRect/>
          <a:stretch>
            <a:fillRect/>
          </a:stretch>
        </p:blipFill>
        <p:spPr bwMode="auto">
          <a:xfrm>
            <a:off x="751490" y="2376337"/>
            <a:ext cx="377073" cy="354797"/>
          </a:xfrm>
          <a:prstGeom prst="rect">
            <a:avLst/>
          </a:prstGeom>
          <a:noFill/>
          <a:ln w="9525">
            <a:noFill/>
            <a:miter lim="800000"/>
            <a:headEnd/>
            <a:tailEnd/>
          </a:ln>
          <a:effectLst>
            <a:glow rad="63500">
              <a:schemeClr val="accent1">
                <a:satMod val="175000"/>
                <a:alpha val="40000"/>
              </a:schemeClr>
            </a:glow>
            <a:outerShdw blurRad="50800" dist="38100" dir="2700000" algn="tl" rotWithShape="0">
              <a:prstClr val="black">
                <a:alpha val="40000"/>
              </a:prstClr>
            </a:outerShdw>
          </a:effectLst>
        </p:spPr>
      </p:pic>
      <p:pic>
        <p:nvPicPr>
          <p:cNvPr id="247" name="Picture 6"/>
          <p:cNvPicPr>
            <a:picLocks noChangeAspect="1" noChangeArrowheads="1"/>
          </p:cNvPicPr>
          <p:nvPr/>
        </p:nvPicPr>
        <p:blipFill>
          <a:blip r:embed="rId5" cstate="print"/>
          <a:srcRect/>
          <a:stretch>
            <a:fillRect/>
          </a:stretch>
        </p:blipFill>
        <p:spPr bwMode="auto">
          <a:xfrm>
            <a:off x="1633660" y="2345306"/>
            <a:ext cx="377073" cy="354797"/>
          </a:xfrm>
          <a:prstGeom prst="rect">
            <a:avLst/>
          </a:prstGeom>
          <a:noFill/>
          <a:ln w="9525">
            <a:noFill/>
            <a:miter lim="800000"/>
            <a:headEnd/>
            <a:tailEnd/>
          </a:ln>
          <a:effectLst>
            <a:glow rad="63500">
              <a:srgbClr val="FF6699">
                <a:alpha val="40000"/>
              </a:srgbClr>
            </a:glow>
            <a:outerShdw blurRad="50800" dist="38100" dir="2700000" algn="tl" rotWithShape="0">
              <a:prstClr val="black">
                <a:alpha val="40000"/>
              </a:prstClr>
            </a:outerShdw>
          </a:effectLst>
        </p:spPr>
      </p:pic>
      <p:cxnSp>
        <p:nvCxnSpPr>
          <p:cNvPr id="9283" name="Straight Connector 1513"/>
          <p:cNvCxnSpPr>
            <a:cxnSpLocks noChangeShapeType="1"/>
          </p:cNvCxnSpPr>
          <p:nvPr/>
        </p:nvCxnSpPr>
        <p:spPr bwMode="auto">
          <a:xfrm flipV="1">
            <a:off x="5356452" y="2631002"/>
            <a:ext cx="1002937" cy="434412"/>
          </a:xfrm>
          <a:prstGeom prst="line">
            <a:avLst/>
          </a:prstGeom>
          <a:noFill/>
          <a:ln w="19050" cap="rnd" algn="ctr">
            <a:solidFill>
              <a:srgbClr val="00B050"/>
            </a:solidFill>
            <a:round/>
            <a:headEnd/>
            <a:tailEnd/>
          </a:ln>
          <a:extLst>
            <a:ext uri="{909E8E84-426E-40DD-AFC4-6F175D3DCCD1}">
              <a14:hiddenFill xmlns:a14="http://schemas.microsoft.com/office/drawing/2010/main">
                <a:noFill/>
              </a14:hiddenFill>
            </a:ext>
          </a:extLst>
        </p:spPr>
      </p:cxnSp>
      <p:cxnSp>
        <p:nvCxnSpPr>
          <p:cNvPr id="9286" name="Straight Connector 1517"/>
          <p:cNvCxnSpPr>
            <a:cxnSpLocks noChangeShapeType="1"/>
          </p:cNvCxnSpPr>
          <p:nvPr/>
        </p:nvCxnSpPr>
        <p:spPr bwMode="auto">
          <a:xfrm>
            <a:off x="5357747" y="3066386"/>
            <a:ext cx="419835" cy="181734"/>
          </a:xfrm>
          <a:prstGeom prst="line">
            <a:avLst/>
          </a:prstGeom>
          <a:noFill/>
          <a:ln w="19050" cap="sq" algn="ctr">
            <a:solidFill>
              <a:srgbClr val="00B050"/>
            </a:solidFill>
            <a:round/>
            <a:headEnd/>
            <a:tailEnd/>
          </a:ln>
          <a:extLst>
            <a:ext uri="{909E8E84-426E-40DD-AFC4-6F175D3DCCD1}">
              <a14:hiddenFill xmlns:a14="http://schemas.microsoft.com/office/drawing/2010/main">
                <a:noFill/>
              </a14:hiddenFill>
            </a:ext>
          </a:extLst>
        </p:spPr>
      </p:cxnSp>
      <p:pic>
        <p:nvPicPr>
          <p:cNvPr id="34818" name="Picture 2"/>
          <p:cNvPicPr>
            <a:picLocks noChangeAspect="1" noChangeArrowheads="1"/>
          </p:cNvPicPr>
          <p:nvPr/>
        </p:nvPicPr>
        <p:blipFill>
          <a:blip r:embed="rId6" cstate="print"/>
          <a:srcRect/>
          <a:stretch>
            <a:fillRect/>
          </a:stretch>
        </p:blipFill>
        <p:spPr bwMode="auto">
          <a:xfrm>
            <a:off x="5603688" y="3029286"/>
            <a:ext cx="377073" cy="351881"/>
          </a:xfrm>
          <a:prstGeom prst="rect">
            <a:avLst/>
          </a:prstGeom>
          <a:noFill/>
          <a:ln w="9525">
            <a:noFill/>
            <a:miter lim="800000"/>
            <a:headEnd/>
            <a:tailEnd/>
          </a:ln>
          <a:effectLst>
            <a:glow rad="63500">
              <a:srgbClr val="00B050">
                <a:alpha val="40000"/>
              </a:srgbClr>
            </a:glow>
            <a:outerShdw blurRad="50800" dist="38100" dir="2700000" algn="tl" rotWithShape="0">
              <a:prstClr val="black">
                <a:alpha val="40000"/>
              </a:prstClr>
            </a:outerShdw>
          </a:effectLst>
        </p:spPr>
      </p:pic>
      <p:cxnSp>
        <p:nvCxnSpPr>
          <p:cNvPr id="9320" name="Straight Connector 1512"/>
          <p:cNvCxnSpPr>
            <a:cxnSpLocks noChangeShapeType="1"/>
          </p:cNvCxnSpPr>
          <p:nvPr/>
        </p:nvCxnSpPr>
        <p:spPr bwMode="auto">
          <a:xfrm>
            <a:off x="5063605" y="2493003"/>
            <a:ext cx="1539393" cy="669596"/>
          </a:xfrm>
          <a:prstGeom prst="line">
            <a:avLst/>
          </a:prstGeom>
          <a:noFill/>
          <a:ln w="19050" algn="ctr">
            <a:solidFill>
              <a:srgbClr val="00B050"/>
            </a:solidFill>
            <a:round/>
            <a:headEnd/>
            <a:tailEnd/>
          </a:ln>
          <a:extLst>
            <a:ext uri="{909E8E84-426E-40DD-AFC4-6F175D3DCCD1}">
              <a14:hiddenFill xmlns:a14="http://schemas.microsoft.com/office/drawing/2010/main">
                <a:noFill/>
              </a14:hiddenFill>
            </a:ext>
          </a:extLst>
        </p:spPr>
      </p:cxnSp>
      <p:pic>
        <p:nvPicPr>
          <p:cNvPr id="1905" name="Picture 2"/>
          <p:cNvPicPr>
            <a:picLocks noChangeAspect="1" noChangeArrowheads="1"/>
          </p:cNvPicPr>
          <p:nvPr/>
        </p:nvPicPr>
        <p:blipFill>
          <a:blip r:embed="rId6" cstate="print"/>
          <a:srcRect/>
          <a:stretch>
            <a:fillRect/>
          </a:stretch>
        </p:blipFill>
        <p:spPr bwMode="auto">
          <a:xfrm>
            <a:off x="6487154" y="2976406"/>
            <a:ext cx="377073" cy="351881"/>
          </a:xfrm>
          <a:prstGeom prst="rect">
            <a:avLst/>
          </a:prstGeom>
          <a:noFill/>
          <a:ln w="9525">
            <a:noFill/>
            <a:miter lim="800000"/>
            <a:headEnd/>
            <a:tailEnd/>
          </a:ln>
          <a:effectLst>
            <a:glow rad="63500">
              <a:schemeClr val="accent1">
                <a:satMod val="175000"/>
                <a:alpha val="40000"/>
              </a:schemeClr>
            </a:glow>
            <a:outerShdw blurRad="50800" dist="38100" dir="2700000" algn="tl" rotWithShape="0">
              <a:prstClr val="black">
                <a:alpha val="40000"/>
              </a:prstClr>
            </a:outerShdw>
          </a:effectLst>
        </p:spPr>
      </p:pic>
      <p:pic>
        <p:nvPicPr>
          <p:cNvPr id="1515" name="Picture 3"/>
          <p:cNvPicPr>
            <a:picLocks noChangeAspect="1" noChangeArrowheads="1"/>
          </p:cNvPicPr>
          <p:nvPr/>
        </p:nvPicPr>
        <p:blipFill>
          <a:blip r:embed="rId7"/>
          <a:srcRect/>
          <a:stretch>
            <a:fillRect/>
          </a:stretch>
        </p:blipFill>
        <p:spPr bwMode="auto">
          <a:xfrm>
            <a:off x="5724891" y="2767611"/>
            <a:ext cx="285073" cy="153551"/>
          </a:xfrm>
          <a:prstGeom prst="rect">
            <a:avLst/>
          </a:prstGeom>
          <a:noFill/>
          <a:ln w="9525">
            <a:noFill/>
            <a:miter lim="800000"/>
            <a:headEnd/>
            <a:tailEnd/>
          </a:ln>
          <a:effectLst>
            <a:outerShdw blurRad="50800" dist="38100" dir="2700000" algn="tl" rotWithShape="0">
              <a:prstClr val="black">
                <a:alpha val="40000"/>
              </a:prstClr>
            </a:outerShdw>
          </a:effectLst>
        </p:spPr>
      </p:pic>
      <p:cxnSp>
        <p:nvCxnSpPr>
          <p:cNvPr id="138" name="Straight Connector 1517"/>
          <p:cNvCxnSpPr>
            <a:cxnSpLocks noChangeShapeType="1"/>
          </p:cNvCxnSpPr>
          <p:nvPr/>
        </p:nvCxnSpPr>
        <p:spPr bwMode="auto">
          <a:xfrm>
            <a:off x="6371129" y="2630831"/>
            <a:ext cx="419835" cy="181734"/>
          </a:xfrm>
          <a:prstGeom prst="line">
            <a:avLst/>
          </a:prstGeom>
          <a:noFill/>
          <a:ln w="19050" cap="sq" algn="ctr">
            <a:solidFill>
              <a:srgbClr val="00B050"/>
            </a:solidFill>
            <a:round/>
            <a:headEnd/>
            <a:tailEnd/>
          </a:ln>
          <a:extLst>
            <a:ext uri="{909E8E84-426E-40DD-AFC4-6F175D3DCCD1}">
              <a14:hiddenFill xmlns:a14="http://schemas.microsoft.com/office/drawing/2010/main">
                <a:noFill/>
              </a14:hiddenFill>
            </a:ext>
          </a:extLst>
        </p:spPr>
      </p:cxnSp>
      <p:pic>
        <p:nvPicPr>
          <p:cNvPr id="1906" name="Picture 2"/>
          <p:cNvPicPr>
            <a:picLocks noChangeAspect="1" noChangeArrowheads="1"/>
          </p:cNvPicPr>
          <p:nvPr/>
        </p:nvPicPr>
        <p:blipFill>
          <a:blip r:embed="rId6" cstate="print"/>
          <a:srcRect/>
          <a:stretch>
            <a:fillRect/>
          </a:stretch>
        </p:blipFill>
        <p:spPr bwMode="auto">
          <a:xfrm>
            <a:off x="6607144" y="2596919"/>
            <a:ext cx="377073" cy="351881"/>
          </a:xfrm>
          <a:prstGeom prst="rect">
            <a:avLst/>
          </a:prstGeom>
          <a:noFill/>
          <a:ln w="9525">
            <a:noFill/>
            <a:miter lim="800000"/>
            <a:headEnd/>
            <a:tailEnd/>
          </a:ln>
          <a:effectLst>
            <a:glow rad="63500">
              <a:srgbClr val="FF6699">
                <a:alpha val="40000"/>
              </a:srgbClr>
            </a:glow>
            <a:outerShdw blurRad="50800" dist="38100" dir="2700000" algn="tl" rotWithShape="0">
              <a:prstClr val="black">
                <a:alpha val="40000"/>
              </a:prstClr>
            </a:outerShdw>
          </a:effectLst>
        </p:spPr>
      </p:pic>
      <p:sp>
        <p:nvSpPr>
          <p:cNvPr id="148" name="TextBox 147"/>
          <p:cNvSpPr txBox="1"/>
          <p:nvPr/>
        </p:nvSpPr>
        <p:spPr bwMode="auto">
          <a:xfrm rot="300000">
            <a:off x="5748357" y="2521844"/>
            <a:ext cx="644135" cy="251696"/>
          </a:xfrm>
          <a:prstGeom prst="rect">
            <a:avLst/>
          </a:prstGeom>
          <a:noFill/>
          <a:ln>
            <a:noFill/>
          </a:ln>
          <a:effectLst/>
          <a:scene3d>
            <a:camera prst="isometricTopUp"/>
            <a:lightRig rig="threePt" dir="t"/>
          </a:scene3d>
        </p:spPr>
        <p:txBody>
          <a:bodyPr wrap="none" lIns="81621" tIns="40811" rIns="81621" bIns="40811">
            <a:spAutoFit/>
          </a:bodyPr>
          <a:lstStyle/>
          <a:p>
            <a:pPr>
              <a:defRPr/>
            </a:pPr>
            <a:r>
              <a:rPr lang="en-US" sz="1100" b="1" dirty="0">
                <a:solidFill>
                  <a:srgbClr val="00B050"/>
                </a:solidFill>
                <a:effectLst>
                  <a:outerShdw dist="38100" dir="5400000" algn="tl">
                    <a:srgbClr val="000000">
                      <a:alpha val="70000"/>
                    </a:srgbClr>
                  </a:outerShdw>
                </a:effectLst>
                <a:cs typeface="Arial" pitchFamily="34" charset="0"/>
              </a:rPr>
              <a:t>DB </a:t>
            </a:r>
            <a:r>
              <a:rPr lang="en-US" sz="1100" b="1" dirty="0">
                <a:solidFill>
                  <a:srgbClr val="00B050"/>
                </a:solidFill>
                <a:effectLst>
                  <a:outerShdw dist="38100" dir="7200000" algn="tl">
                    <a:srgbClr val="000000">
                      <a:alpha val="70000"/>
                    </a:srgbClr>
                  </a:outerShdw>
                </a:effectLst>
                <a:cs typeface="Arial" pitchFamily="34" charset="0"/>
              </a:rPr>
              <a:t>TIER</a:t>
            </a:r>
          </a:p>
        </p:txBody>
      </p:sp>
      <p:sp>
        <p:nvSpPr>
          <p:cNvPr id="2283" name="TextBox 2282"/>
          <p:cNvSpPr txBox="1"/>
          <p:nvPr/>
        </p:nvSpPr>
        <p:spPr bwMode="auto">
          <a:xfrm rot="300000">
            <a:off x="4170959" y="2801515"/>
            <a:ext cx="1425631" cy="297863"/>
          </a:xfrm>
          <a:prstGeom prst="rect">
            <a:avLst/>
          </a:prstGeom>
          <a:noFill/>
          <a:scene3d>
            <a:camera prst="isometricTopUp"/>
            <a:lightRig rig="flood" dir="t">
              <a:rot lat="0" lon="0" rev="6000000"/>
            </a:lightRig>
          </a:scene3d>
        </p:spPr>
        <p:txBody>
          <a:bodyPr wrap="none" lIns="81621" tIns="40811" rIns="81621" bIns="40811">
            <a:spAutoFit/>
            <a:sp3d prstMaterial="metal">
              <a:bevelB w="0" h="0" prst="slope"/>
              <a:contourClr>
                <a:schemeClr val="tx1"/>
              </a:contourClr>
            </a:sp3d>
          </a:bodyPr>
          <a:lstStyle/>
          <a:p>
            <a:pPr>
              <a:defRPr/>
            </a:pPr>
            <a:r>
              <a:rPr lang="en-US" sz="1400" b="1" dirty="0">
                <a:solidFill>
                  <a:srgbClr val="00B050"/>
                </a:solidFill>
                <a:effectLst>
                  <a:outerShdw dist="38100" dir="5400000" algn="tl" rotWithShape="0">
                    <a:prstClr val="black">
                      <a:alpha val="70000"/>
                    </a:prstClr>
                  </a:outerShdw>
                </a:effectLst>
                <a:cs typeface="Arial" pitchFamily="34" charset="0"/>
              </a:rPr>
              <a:t>CORE </a:t>
            </a:r>
            <a:r>
              <a:rPr lang="en-US" sz="1400" b="1" dirty="0">
                <a:solidFill>
                  <a:srgbClr val="00B050"/>
                </a:solidFill>
                <a:effectLst>
                  <a:outerShdw dist="38100" dir="7200000" algn="tl" rotWithShape="0">
                    <a:prstClr val="black">
                      <a:alpha val="70000"/>
                    </a:prstClr>
                  </a:outerShdw>
                </a:effectLst>
                <a:cs typeface="Arial" pitchFamily="34" charset="0"/>
              </a:rPr>
              <a:t>NETWORK</a:t>
            </a:r>
          </a:p>
        </p:txBody>
      </p:sp>
      <p:cxnSp>
        <p:nvCxnSpPr>
          <p:cNvPr id="9239" name="Straight Connector 2234"/>
          <p:cNvCxnSpPr>
            <a:cxnSpLocks noChangeShapeType="1"/>
          </p:cNvCxnSpPr>
          <p:nvPr/>
        </p:nvCxnSpPr>
        <p:spPr bwMode="auto">
          <a:xfrm flipV="1">
            <a:off x="1484643" y="3714604"/>
            <a:ext cx="603836" cy="261425"/>
          </a:xfrm>
          <a:prstGeom prst="line">
            <a:avLst/>
          </a:prstGeom>
          <a:noFill/>
          <a:ln w="12700" algn="ctr">
            <a:solidFill>
              <a:schemeClr val="tx1"/>
            </a:solidFill>
            <a:round/>
            <a:headEnd/>
            <a:tailEnd/>
          </a:ln>
          <a:extLst>
            <a:ext uri="{909E8E84-426E-40DD-AFC4-6F175D3DCCD1}">
              <a14:hiddenFill xmlns:a14="http://schemas.microsoft.com/office/drawing/2010/main">
                <a:noFill/>
              </a14:hiddenFill>
            </a:ext>
          </a:extLst>
        </p:spPr>
      </p:cxnSp>
      <p:cxnSp>
        <p:nvCxnSpPr>
          <p:cNvPr id="9246" name="Straight Connector 824"/>
          <p:cNvCxnSpPr>
            <a:cxnSpLocks noChangeShapeType="1"/>
          </p:cNvCxnSpPr>
          <p:nvPr/>
        </p:nvCxnSpPr>
        <p:spPr bwMode="auto">
          <a:xfrm flipV="1">
            <a:off x="2161045" y="2962400"/>
            <a:ext cx="1668971" cy="723048"/>
          </a:xfrm>
          <a:prstGeom prst="line">
            <a:avLst/>
          </a:prstGeom>
          <a:noFill/>
          <a:ln w="19050" algn="ctr">
            <a:solidFill>
              <a:srgbClr val="FF0000"/>
            </a:solidFill>
            <a:round/>
            <a:headEnd/>
            <a:tailEnd/>
          </a:ln>
          <a:extLst>
            <a:ext uri="{909E8E84-426E-40DD-AFC4-6F175D3DCCD1}">
              <a14:hiddenFill xmlns:a14="http://schemas.microsoft.com/office/drawing/2010/main">
                <a:noFill/>
              </a14:hiddenFill>
            </a:ext>
          </a:extLst>
        </p:spPr>
      </p:cxnSp>
      <p:pic>
        <p:nvPicPr>
          <p:cNvPr id="2856" name="Picture 29"/>
          <p:cNvPicPr>
            <a:picLocks noChangeAspect="1" noChangeArrowheads="1"/>
          </p:cNvPicPr>
          <p:nvPr/>
        </p:nvPicPr>
        <p:blipFill>
          <a:blip r:embed="rId8"/>
          <a:srcRect/>
          <a:stretch>
            <a:fillRect/>
          </a:stretch>
        </p:blipFill>
        <p:spPr bwMode="auto">
          <a:xfrm>
            <a:off x="796884" y="3880309"/>
            <a:ext cx="997152" cy="437196"/>
          </a:xfrm>
          <a:prstGeom prst="rect">
            <a:avLst/>
          </a:prstGeom>
          <a:noFill/>
          <a:ln w="9525">
            <a:noFill/>
            <a:miter lim="800000"/>
            <a:headEnd/>
            <a:tailEnd/>
          </a:ln>
          <a:effectLst>
            <a:outerShdw blurRad="50800" dist="38100" dir="2700000" algn="tl" rotWithShape="0">
              <a:prstClr val="black">
                <a:alpha val="40000"/>
              </a:prstClr>
            </a:outerShdw>
          </a:effectLst>
        </p:spPr>
      </p:pic>
      <p:sp>
        <p:nvSpPr>
          <p:cNvPr id="2857" name="TextBox 2856"/>
          <p:cNvSpPr txBox="1"/>
          <p:nvPr/>
        </p:nvSpPr>
        <p:spPr bwMode="auto">
          <a:xfrm>
            <a:off x="980244" y="3990669"/>
            <a:ext cx="643247" cy="216465"/>
          </a:xfrm>
          <a:prstGeom prst="rect">
            <a:avLst/>
          </a:prstGeom>
          <a:noFill/>
        </p:spPr>
        <p:txBody>
          <a:bodyPr wrap="none" lIns="77213" tIns="38606" rIns="77213" bIns="38606">
            <a:spAutoFit/>
          </a:bodyPr>
          <a:lstStyle/>
          <a:p>
            <a:pPr>
              <a:defRPr/>
            </a:pPr>
            <a:r>
              <a:rPr lang="en-US" sz="900" b="1" dirty="0">
                <a:solidFill>
                  <a:schemeClr val="bg1"/>
                </a:solidFill>
                <a:effectLst>
                  <a:outerShdw blurRad="38100" dist="38100" dir="2700000" algn="tl">
                    <a:srgbClr val="000000">
                      <a:alpha val="43137"/>
                    </a:srgbClr>
                  </a:outerShdw>
                </a:effectLst>
                <a:cs typeface="Arial" pitchFamily="34" charset="0"/>
              </a:rPr>
              <a:t>INTERNET</a:t>
            </a:r>
          </a:p>
        </p:txBody>
      </p:sp>
      <p:sp>
        <p:nvSpPr>
          <p:cNvPr id="2137" name="Right Arrow 2136"/>
          <p:cNvSpPr/>
          <p:nvPr/>
        </p:nvSpPr>
        <p:spPr bwMode="auto">
          <a:xfrm rot="300000">
            <a:off x="5838480" y="1110075"/>
            <a:ext cx="1243954" cy="486633"/>
          </a:xfrm>
          <a:prstGeom prst="rightArrow">
            <a:avLst/>
          </a:prstGeom>
          <a:solidFill>
            <a:srgbClr val="7030A0">
              <a:alpha val="35000"/>
            </a:srgbClr>
          </a:solidFill>
          <a:ln w="952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a:scene3d>
            <a:camera prst="isometricTopUp"/>
            <a:lightRig rig="threePt" dir="t"/>
          </a:scene3d>
        </p:spPr>
        <p:txBody>
          <a:bodyPr lIns="489727" tIns="40799" rIns="81621" bIns="40799" anchor="ctr">
            <a:normAutofit fontScale="70000" lnSpcReduction="20000"/>
          </a:bodyPr>
          <a:lstStyle/>
          <a:p>
            <a:pPr defTabSz="862729">
              <a:defRPr/>
            </a:pPr>
            <a:r>
              <a:rPr lang="en-US" sz="900" b="1" dirty="0">
                <a:cs typeface="Arial" pitchFamily="34" charset="0"/>
              </a:rPr>
              <a:t>BACKUP NETWORKS</a:t>
            </a:r>
          </a:p>
        </p:txBody>
      </p:sp>
      <p:sp>
        <p:nvSpPr>
          <p:cNvPr id="2138" name="Right Arrow 2137"/>
          <p:cNvSpPr/>
          <p:nvPr/>
        </p:nvSpPr>
        <p:spPr bwMode="auto">
          <a:xfrm rot="300000">
            <a:off x="6939897" y="1582012"/>
            <a:ext cx="1243954" cy="486633"/>
          </a:xfrm>
          <a:prstGeom prst="rightArrow">
            <a:avLst/>
          </a:prstGeom>
          <a:solidFill>
            <a:schemeClr val="accent2">
              <a:lumMod val="60000"/>
              <a:lumOff val="40000"/>
            </a:schemeClr>
          </a:solidFill>
          <a:ln w="952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a:scene3d>
            <a:camera prst="isometricTopUp"/>
            <a:lightRig rig="threePt" dir="t"/>
          </a:scene3d>
        </p:spPr>
        <p:txBody>
          <a:bodyPr lIns="489727" tIns="40799" rIns="81621" bIns="40799" anchor="ctr">
            <a:normAutofit fontScale="70000" lnSpcReduction="20000"/>
          </a:bodyPr>
          <a:lstStyle/>
          <a:p>
            <a:pPr defTabSz="862729">
              <a:defRPr/>
            </a:pPr>
            <a:r>
              <a:rPr lang="en-US" sz="900" b="1" dirty="0">
                <a:cs typeface="Arial" pitchFamily="34" charset="0"/>
              </a:rPr>
              <a:t>MGMT</a:t>
            </a:r>
          </a:p>
          <a:p>
            <a:pPr defTabSz="862729">
              <a:defRPr/>
            </a:pPr>
            <a:r>
              <a:rPr lang="en-US" sz="900" b="1" dirty="0">
                <a:cs typeface="Arial" pitchFamily="34" charset="0"/>
              </a:rPr>
              <a:t>NETWORKS</a:t>
            </a:r>
          </a:p>
        </p:txBody>
      </p:sp>
      <p:sp>
        <p:nvSpPr>
          <p:cNvPr id="2316" name="TextBox 2315"/>
          <p:cNvSpPr txBox="1"/>
          <p:nvPr/>
        </p:nvSpPr>
        <p:spPr bwMode="auto">
          <a:xfrm rot="300000">
            <a:off x="5132060" y="1953523"/>
            <a:ext cx="1425631" cy="297863"/>
          </a:xfrm>
          <a:prstGeom prst="rect">
            <a:avLst/>
          </a:prstGeom>
          <a:noFill/>
          <a:scene3d>
            <a:camera prst="isometricTopUp"/>
            <a:lightRig rig="flood" dir="t">
              <a:rot lat="0" lon="0" rev="6000000"/>
            </a:lightRig>
          </a:scene3d>
        </p:spPr>
        <p:txBody>
          <a:bodyPr wrap="none" lIns="81621" tIns="40811" rIns="81621" bIns="40811">
            <a:spAutoFit/>
            <a:sp3d prstMaterial="metal">
              <a:bevelB w="0" h="0" prst="slope"/>
              <a:contourClr>
                <a:schemeClr val="tx1"/>
              </a:contourClr>
            </a:sp3d>
          </a:bodyPr>
          <a:lstStyle/>
          <a:p>
            <a:pPr>
              <a:defRPr/>
            </a:pPr>
            <a:r>
              <a:rPr lang="en-US" sz="1400" b="1" dirty="0">
                <a:solidFill>
                  <a:srgbClr val="00B050"/>
                </a:solidFill>
                <a:effectLst>
                  <a:outerShdw dist="38100" dir="5400000" algn="tl" rotWithShape="0">
                    <a:prstClr val="black">
                      <a:alpha val="70000"/>
                    </a:prstClr>
                  </a:outerShdw>
                </a:effectLst>
                <a:cs typeface="Arial" pitchFamily="34" charset="0"/>
              </a:rPr>
              <a:t>CORE </a:t>
            </a:r>
            <a:r>
              <a:rPr lang="en-US" sz="1400" b="1" dirty="0">
                <a:solidFill>
                  <a:srgbClr val="00B050"/>
                </a:solidFill>
                <a:effectLst>
                  <a:outerShdw dist="38100" dir="7200000" algn="tl" rotWithShape="0">
                    <a:prstClr val="black">
                      <a:alpha val="70000"/>
                    </a:prstClr>
                  </a:outerShdw>
                </a:effectLst>
                <a:cs typeface="Arial" pitchFamily="34" charset="0"/>
              </a:rPr>
              <a:t>NETWORK</a:t>
            </a:r>
          </a:p>
        </p:txBody>
      </p:sp>
      <p:cxnSp>
        <p:nvCxnSpPr>
          <p:cNvPr id="9240" name="Straight Connector 2230"/>
          <p:cNvCxnSpPr>
            <a:cxnSpLocks noChangeShapeType="1"/>
          </p:cNvCxnSpPr>
          <p:nvPr/>
        </p:nvCxnSpPr>
        <p:spPr bwMode="auto">
          <a:xfrm flipV="1">
            <a:off x="3892211" y="2472592"/>
            <a:ext cx="1059952" cy="458708"/>
          </a:xfrm>
          <a:prstGeom prst="line">
            <a:avLst/>
          </a:prstGeom>
          <a:noFill/>
          <a:ln w="12700" algn="ctr">
            <a:solidFill>
              <a:schemeClr val="accent1"/>
            </a:solidFill>
            <a:round/>
            <a:headEnd/>
            <a:tailEnd/>
          </a:ln>
          <a:extLst>
            <a:ext uri="{909E8E84-426E-40DD-AFC4-6F175D3DCCD1}">
              <a14:hiddenFill xmlns:a14="http://schemas.microsoft.com/office/drawing/2010/main">
                <a:noFill/>
              </a14:hiddenFill>
            </a:ext>
          </a:extLst>
        </p:spPr>
      </p:cxnSp>
      <p:cxnSp>
        <p:nvCxnSpPr>
          <p:cNvPr id="9270" name="Straight Connector 1829"/>
          <p:cNvCxnSpPr>
            <a:cxnSpLocks noChangeShapeType="1"/>
          </p:cNvCxnSpPr>
          <p:nvPr/>
        </p:nvCxnSpPr>
        <p:spPr bwMode="auto">
          <a:xfrm flipV="1">
            <a:off x="5857922" y="2034295"/>
            <a:ext cx="1234883" cy="534511"/>
          </a:xfrm>
          <a:prstGeom prst="line">
            <a:avLst/>
          </a:prstGeom>
          <a:noFill/>
          <a:ln w="19050" algn="ctr">
            <a:solidFill>
              <a:srgbClr val="00B050"/>
            </a:solidFill>
            <a:round/>
            <a:headEnd/>
            <a:tailEnd/>
          </a:ln>
          <a:extLst>
            <a:ext uri="{909E8E84-426E-40DD-AFC4-6F175D3DCCD1}">
              <a14:hiddenFill xmlns:a14="http://schemas.microsoft.com/office/drawing/2010/main">
                <a:noFill/>
              </a14:hiddenFill>
            </a:ext>
          </a:extLst>
        </p:spPr>
      </p:cxnSp>
      <p:pic>
        <p:nvPicPr>
          <p:cNvPr id="34820" name="Picture 4"/>
          <p:cNvPicPr>
            <a:picLocks noChangeAspect="1" noChangeArrowheads="1"/>
          </p:cNvPicPr>
          <p:nvPr/>
        </p:nvPicPr>
        <p:blipFill>
          <a:blip r:embed="rId9"/>
          <a:srcRect/>
          <a:stretch>
            <a:fillRect/>
          </a:stretch>
        </p:blipFill>
        <p:spPr bwMode="auto">
          <a:xfrm>
            <a:off x="6985254" y="1783560"/>
            <a:ext cx="377073" cy="354721"/>
          </a:xfrm>
          <a:prstGeom prst="rect">
            <a:avLst/>
          </a:prstGeom>
          <a:noFill/>
          <a:ln w="9525">
            <a:noFill/>
            <a:miter lim="800000"/>
            <a:headEnd/>
            <a:tailEnd/>
          </a:ln>
          <a:effectLst>
            <a:outerShdw blurRad="50800" dist="38100" dir="2700000" algn="tl" rotWithShape="0">
              <a:prstClr val="black">
                <a:alpha val="40000"/>
              </a:prstClr>
            </a:outerShdw>
          </a:effectLst>
        </p:spPr>
      </p:pic>
      <p:cxnSp>
        <p:nvCxnSpPr>
          <p:cNvPr id="9273" name="Straight Connector 1494"/>
          <p:cNvCxnSpPr>
            <a:cxnSpLocks noChangeShapeType="1"/>
          </p:cNvCxnSpPr>
          <p:nvPr/>
        </p:nvCxnSpPr>
        <p:spPr bwMode="auto">
          <a:xfrm>
            <a:off x="5620789" y="2464819"/>
            <a:ext cx="235832" cy="102044"/>
          </a:xfrm>
          <a:prstGeom prst="line">
            <a:avLst/>
          </a:prstGeom>
          <a:noFill/>
          <a:ln w="19050" cap="rnd" algn="ctr">
            <a:solidFill>
              <a:srgbClr val="00B050"/>
            </a:solidFill>
            <a:round/>
            <a:headEnd/>
            <a:tailEnd/>
          </a:ln>
          <a:extLst>
            <a:ext uri="{909E8E84-426E-40DD-AFC4-6F175D3DCCD1}">
              <a14:hiddenFill xmlns:a14="http://schemas.microsoft.com/office/drawing/2010/main">
                <a:noFill/>
              </a14:hiddenFill>
            </a:ext>
          </a:extLst>
        </p:spPr>
      </p:cxnSp>
      <p:cxnSp>
        <p:nvCxnSpPr>
          <p:cNvPr id="9277" name="Straight Connector 1766"/>
          <p:cNvCxnSpPr>
            <a:cxnSpLocks noChangeShapeType="1"/>
          </p:cNvCxnSpPr>
          <p:nvPr/>
        </p:nvCxnSpPr>
        <p:spPr bwMode="auto">
          <a:xfrm flipV="1">
            <a:off x="4755204" y="1557122"/>
            <a:ext cx="1234884" cy="534511"/>
          </a:xfrm>
          <a:prstGeom prst="line">
            <a:avLst/>
          </a:prstGeom>
          <a:noFill/>
          <a:ln w="19050" algn="ctr">
            <a:solidFill>
              <a:srgbClr val="00B050"/>
            </a:solidFill>
            <a:round/>
            <a:headEnd/>
            <a:tailEnd/>
          </a:ln>
          <a:extLst>
            <a:ext uri="{909E8E84-426E-40DD-AFC4-6F175D3DCCD1}">
              <a14:hiddenFill xmlns:a14="http://schemas.microsoft.com/office/drawing/2010/main">
                <a:noFill/>
              </a14:hiddenFill>
            </a:ext>
          </a:extLst>
        </p:spPr>
      </p:cxnSp>
      <p:cxnSp>
        <p:nvCxnSpPr>
          <p:cNvPr id="9305" name="Straight Connector 1753"/>
          <p:cNvCxnSpPr>
            <a:cxnSpLocks noChangeShapeType="1"/>
          </p:cNvCxnSpPr>
          <p:nvPr/>
        </p:nvCxnSpPr>
        <p:spPr bwMode="auto">
          <a:xfrm>
            <a:off x="4253736" y="3142190"/>
            <a:ext cx="1184348" cy="516046"/>
          </a:xfrm>
          <a:prstGeom prst="line">
            <a:avLst/>
          </a:prstGeom>
          <a:noFill/>
          <a:ln w="19050" algn="ctr">
            <a:solidFill>
              <a:srgbClr val="00B050"/>
            </a:solidFill>
            <a:round/>
            <a:headEnd/>
            <a:tailEnd/>
          </a:ln>
          <a:extLst>
            <a:ext uri="{909E8E84-426E-40DD-AFC4-6F175D3DCCD1}">
              <a14:hiddenFill xmlns:a14="http://schemas.microsoft.com/office/drawing/2010/main">
                <a:noFill/>
              </a14:hiddenFill>
            </a:ext>
          </a:extLst>
        </p:spPr>
      </p:cxnSp>
      <p:cxnSp>
        <p:nvCxnSpPr>
          <p:cNvPr id="9314" name="Straight Connector 1853"/>
          <p:cNvCxnSpPr>
            <a:cxnSpLocks noChangeShapeType="1"/>
          </p:cNvCxnSpPr>
          <p:nvPr/>
        </p:nvCxnSpPr>
        <p:spPr bwMode="auto">
          <a:xfrm>
            <a:off x="4985854" y="2462874"/>
            <a:ext cx="632343" cy="0"/>
          </a:xfrm>
          <a:prstGeom prst="line">
            <a:avLst/>
          </a:prstGeom>
          <a:noFill/>
          <a:ln w="19050" algn="ctr">
            <a:solidFill>
              <a:srgbClr val="00B050"/>
            </a:solidFill>
            <a:round/>
            <a:headEnd/>
            <a:tailEnd/>
          </a:ln>
          <a:extLst>
            <a:ext uri="{909E8E84-426E-40DD-AFC4-6F175D3DCCD1}">
              <a14:hiddenFill xmlns:a14="http://schemas.microsoft.com/office/drawing/2010/main">
                <a:noFill/>
              </a14:hiddenFill>
            </a:ext>
          </a:extLst>
        </p:spPr>
      </p:cxnSp>
      <p:cxnSp>
        <p:nvCxnSpPr>
          <p:cNvPr id="9315" name="Straight Connector 1866"/>
          <p:cNvCxnSpPr>
            <a:cxnSpLocks noChangeShapeType="1"/>
          </p:cNvCxnSpPr>
          <p:nvPr/>
        </p:nvCxnSpPr>
        <p:spPr bwMode="auto">
          <a:xfrm flipV="1">
            <a:off x="4252444" y="2844876"/>
            <a:ext cx="682915" cy="297316"/>
          </a:xfrm>
          <a:prstGeom prst="line">
            <a:avLst/>
          </a:prstGeom>
          <a:noFill/>
          <a:ln w="19050" cap="rnd" algn="ctr">
            <a:solidFill>
              <a:srgbClr val="00B050"/>
            </a:solidFill>
            <a:round/>
            <a:headEnd/>
            <a:tailEnd/>
          </a:ln>
          <a:extLst>
            <a:ext uri="{909E8E84-426E-40DD-AFC4-6F175D3DCCD1}">
              <a14:hiddenFill xmlns:a14="http://schemas.microsoft.com/office/drawing/2010/main">
                <a:noFill/>
              </a14:hiddenFill>
            </a:ext>
          </a:extLst>
        </p:spPr>
      </p:cxnSp>
      <p:sp>
        <p:nvSpPr>
          <p:cNvPr id="1947" name="TextBox 1946"/>
          <p:cNvSpPr txBox="1"/>
          <p:nvPr/>
        </p:nvSpPr>
        <p:spPr bwMode="auto">
          <a:xfrm rot="300000">
            <a:off x="6311625" y="1381863"/>
            <a:ext cx="730993" cy="297851"/>
          </a:xfrm>
          <a:prstGeom prst="rect">
            <a:avLst/>
          </a:prstGeom>
          <a:noFill/>
          <a:scene3d>
            <a:camera prst="isometricTopUp"/>
            <a:lightRig rig="threePt" dir="t"/>
          </a:scene3d>
        </p:spPr>
        <p:txBody>
          <a:bodyPr wrap="none" lIns="81609" tIns="40805" rIns="81609" bIns="40805">
            <a:spAutoFit/>
          </a:bodyPr>
          <a:lstStyle/>
          <a:p>
            <a:pPr>
              <a:defRPr/>
            </a:pPr>
            <a:r>
              <a:rPr lang="en-US" sz="1400" b="1" dirty="0">
                <a:solidFill>
                  <a:srgbClr val="AE78D6"/>
                </a:solidFill>
                <a:effectLst>
                  <a:outerShdw dist="38100" dir="7200000" algn="ctr" rotWithShape="0">
                    <a:srgbClr val="000000">
                      <a:alpha val="70000"/>
                    </a:srgbClr>
                  </a:outerShdw>
                </a:effectLst>
                <a:cs typeface="Arial" pitchFamily="34" charset="0"/>
              </a:rPr>
              <a:t>Backup</a:t>
            </a:r>
          </a:p>
        </p:txBody>
      </p:sp>
      <p:sp>
        <p:nvSpPr>
          <p:cNvPr id="1948" name="TextBox 1947"/>
          <p:cNvSpPr txBox="1"/>
          <p:nvPr/>
        </p:nvSpPr>
        <p:spPr bwMode="auto">
          <a:xfrm rot="300000">
            <a:off x="6631961" y="1511369"/>
            <a:ext cx="1171498" cy="297851"/>
          </a:xfrm>
          <a:prstGeom prst="rect">
            <a:avLst/>
          </a:prstGeom>
          <a:noFill/>
          <a:scene3d>
            <a:camera prst="isometricTopUp"/>
            <a:lightRig rig="threePt" dir="t"/>
          </a:scene3d>
        </p:spPr>
        <p:txBody>
          <a:bodyPr wrap="none" lIns="81609" tIns="40805" rIns="81609" bIns="40805">
            <a:spAutoFit/>
          </a:bodyPr>
          <a:lstStyle/>
          <a:p>
            <a:pPr>
              <a:defRPr/>
            </a:pPr>
            <a:r>
              <a:rPr lang="en-US" sz="1400" b="1" dirty="0">
                <a:solidFill>
                  <a:schemeClr val="accent2">
                    <a:lumMod val="60000"/>
                    <a:lumOff val="40000"/>
                  </a:schemeClr>
                </a:solidFill>
                <a:effectLst>
                  <a:outerShdw dist="38100" dir="7200000" algn="ctr" rotWithShape="0">
                    <a:srgbClr val="000000">
                      <a:alpha val="70000"/>
                    </a:srgbClr>
                  </a:outerShdw>
                </a:effectLst>
                <a:cs typeface="Arial" pitchFamily="34" charset="0"/>
              </a:rPr>
              <a:t>Management</a:t>
            </a:r>
          </a:p>
        </p:txBody>
      </p:sp>
      <p:sp>
        <p:nvSpPr>
          <p:cNvPr id="2229" name="TextBox 2228"/>
          <p:cNvSpPr txBox="1"/>
          <p:nvPr/>
        </p:nvSpPr>
        <p:spPr bwMode="auto">
          <a:xfrm rot="300000">
            <a:off x="2461673" y="3286834"/>
            <a:ext cx="1254878" cy="359418"/>
          </a:xfrm>
          <a:prstGeom prst="rect">
            <a:avLst/>
          </a:prstGeom>
          <a:noFill/>
          <a:ln>
            <a:noFill/>
          </a:ln>
          <a:scene3d>
            <a:camera prst="isometricTopUp"/>
            <a:lightRig rig="threePt" dir="t"/>
          </a:scene3d>
          <a:sp3d/>
        </p:spPr>
        <p:txBody>
          <a:bodyPr wrap="none" lIns="81621" tIns="40811" rIns="81621" bIns="40811">
            <a:spAutoFit/>
            <a:sp3d/>
          </a:bodyPr>
          <a:lstStyle/>
          <a:p>
            <a:pPr>
              <a:defRPr/>
            </a:pPr>
            <a:r>
              <a:rPr lang="en-US" b="1" dirty="0">
                <a:solidFill>
                  <a:srgbClr val="FF0000"/>
                </a:solidFill>
                <a:effectLst>
                  <a:outerShdw dist="38100" dir="5400000" algn="tl" rotWithShape="0">
                    <a:prstClr val="black">
                      <a:alpha val="70000"/>
                    </a:prstClr>
                  </a:outerShdw>
                </a:effectLst>
                <a:latin typeface="Arial" pitchFamily="34" charset="0"/>
                <a:cs typeface="Arial" pitchFamily="34" charset="0"/>
              </a:rPr>
              <a:t>FWD </a:t>
            </a:r>
            <a:r>
              <a:rPr lang="en-US" b="1" dirty="0">
                <a:solidFill>
                  <a:srgbClr val="FF0000"/>
                </a:solidFill>
                <a:effectLst>
                  <a:outerShdw dist="38100" dir="7200000" algn="tl" rotWithShape="0">
                    <a:prstClr val="black">
                      <a:alpha val="70000"/>
                    </a:prstClr>
                  </a:outerShdw>
                </a:effectLst>
                <a:latin typeface="Arial" pitchFamily="34" charset="0"/>
                <a:cs typeface="Arial" pitchFamily="34" charset="0"/>
              </a:rPr>
              <a:t>DMZ</a:t>
            </a:r>
          </a:p>
        </p:txBody>
      </p:sp>
      <p:pic>
        <p:nvPicPr>
          <p:cNvPr id="9390" name="Picture 11"/>
          <p:cNvPicPr>
            <a:picLocks noChangeAspect="1" noChangeArrowheads="1"/>
          </p:cNvPicPr>
          <p:nvPr/>
        </p:nvPicPr>
        <p:blipFill>
          <a:blip r:embed="rId10">
            <a:extLst>
              <a:ext uri="{28A0092B-C50C-407E-A947-70E740481C1C}">
                <a14:useLocalDpi xmlns:a14="http://schemas.microsoft.com/office/drawing/2010/main"/>
              </a:ext>
            </a:extLst>
          </a:blip>
          <a:srcRect/>
          <a:stretch>
            <a:fillRect/>
          </a:stretch>
        </p:blipFill>
        <p:spPr bwMode="auto">
          <a:xfrm>
            <a:off x="5882538" y="1306388"/>
            <a:ext cx="378370" cy="325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391" name="Group 2345"/>
          <p:cNvGrpSpPr>
            <a:grpSpLocks/>
          </p:cNvGrpSpPr>
          <p:nvPr/>
        </p:nvGrpSpPr>
        <p:grpSpPr bwMode="auto">
          <a:xfrm>
            <a:off x="5989966" y="1539382"/>
            <a:ext cx="162476" cy="121727"/>
            <a:chOff x="6531683" y="1524001"/>
            <a:chExt cx="199054" cy="199052"/>
          </a:xfrm>
        </p:grpSpPr>
        <p:sp>
          <p:nvSpPr>
            <p:cNvPr id="1773" name="Oval 1772"/>
            <p:cNvSpPr/>
            <p:nvPr/>
          </p:nvSpPr>
          <p:spPr bwMode="auto">
            <a:xfrm>
              <a:off x="6584220" y="1576848"/>
              <a:ext cx="93663" cy="93761"/>
            </a:xfrm>
            <a:prstGeom prst="ellipse">
              <a:avLst/>
            </a:prstGeom>
            <a:ln w="63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lstStyle/>
            <a:p>
              <a:pPr defTabSz="862853">
                <a:defRPr/>
              </a:pPr>
              <a:endParaRPr lang="en-US" sz="1400" dirty="0">
                <a:solidFill>
                  <a:schemeClr val="tx1"/>
                </a:solidFill>
              </a:endParaRPr>
            </a:p>
          </p:txBody>
        </p:sp>
        <p:grpSp>
          <p:nvGrpSpPr>
            <p:cNvPr id="9393" name="Group 1773"/>
            <p:cNvGrpSpPr>
              <a:grpSpLocks/>
            </p:cNvGrpSpPr>
            <p:nvPr/>
          </p:nvGrpSpPr>
          <p:grpSpPr bwMode="auto">
            <a:xfrm>
              <a:off x="6531683" y="1524001"/>
              <a:ext cx="199054" cy="199052"/>
              <a:chOff x="5896906" y="4932553"/>
              <a:chExt cx="568708" cy="568705"/>
            </a:xfrm>
          </p:grpSpPr>
          <p:sp>
            <p:nvSpPr>
              <p:cNvPr id="1777" name="Circular Arrow 1776"/>
              <p:cNvSpPr/>
              <p:nvPr/>
            </p:nvSpPr>
            <p:spPr bwMode="auto">
              <a:xfrm>
                <a:off x="5910940" y="4933706"/>
                <a:ext cx="553340" cy="567552"/>
              </a:xfrm>
              <a:prstGeom prst="circularArrow">
                <a:avLst/>
              </a:prstGeom>
              <a:solidFill>
                <a:schemeClr val="accent1"/>
              </a:solidFill>
              <a:ln w="31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lstStyle/>
              <a:p>
                <a:pPr defTabSz="862853">
                  <a:defRPr/>
                </a:pPr>
                <a:endParaRPr lang="en-US" sz="1400" dirty="0">
                  <a:solidFill>
                    <a:schemeClr val="tx1"/>
                  </a:solidFill>
                </a:endParaRPr>
              </a:p>
            </p:txBody>
          </p:sp>
          <p:sp>
            <p:nvSpPr>
              <p:cNvPr id="1778" name="Circular Arrow 1777"/>
              <p:cNvSpPr/>
              <p:nvPr/>
            </p:nvSpPr>
            <p:spPr bwMode="auto">
              <a:xfrm rot="10800000">
                <a:off x="5910940" y="4933706"/>
                <a:ext cx="553340" cy="567552"/>
              </a:xfrm>
              <a:prstGeom prst="circularArrow">
                <a:avLst/>
              </a:prstGeom>
              <a:solidFill>
                <a:schemeClr val="accent1"/>
              </a:solidFill>
              <a:ln w="31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a:lstStyle/>
              <a:p>
                <a:pPr defTabSz="862853">
                  <a:defRPr/>
                </a:pPr>
                <a:endParaRPr lang="en-US" sz="1400" dirty="0">
                  <a:solidFill>
                    <a:schemeClr val="tx1"/>
                  </a:solidFill>
                </a:endParaRPr>
              </a:p>
            </p:txBody>
          </p:sp>
        </p:grpSp>
        <p:cxnSp>
          <p:nvCxnSpPr>
            <p:cNvPr id="1775" name="Straight Connector 1774"/>
            <p:cNvCxnSpPr/>
            <p:nvPr/>
          </p:nvCxnSpPr>
          <p:spPr bwMode="auto">
            <a:xfrm>
              <a:off x="6633433" y="1584793"/>
              <a:ext cx="0" cy="46087"/>
            </a:xfrm>
            <a:prstGeom prst="line">
              <a:avLst/>
            </a:prstGeom>
            <a:ln w="7620">
              <a:solidFill>
                <a:schemeClr val="bg1"/>
              </a:solidFill>
              <a:headEnd type="none" w="med" len="med"/>
              <a:tailEnd type="none" w="med" len="med"/>
            </a:ln>
            <a:effectLst>
              <a:outerShdw dir="2700000" algn="tl" rotWithShape="0">
                <a:schemeClr val="bg1">
                  <a:alpha val="40000"/>
                </a:schemeClr>
              </a:outerShdw>
            </a:effectLst>
          </p:spPr>
          <p:style>
            <a:lnRef idx="1">
              <a:schemeClr val="accent1"/>
            </a:lnRef>
            <a:fillRef idx="2">
              <a:schemeClr val="accent1"/>
            </a:fillRef>
            <a:effectRef idx="1">
              <a:schemeClr val="accent1"/>
            </a:effectRef>
            <a:fontRef idx="minor">
              <a:schemeClr val="dk1"/>
            </a:fontRef>
          </p:style>
        </p:cxnSp>
        <p:cxnSp>
          <p:nvCxnSpPr>
            <p:cNvPr id="1776" name="Straight Connector 1775"/>
            <p:cNvCxnSpPr/>
            <p:nvPr/>
          </p:nvCxnSpPr>
          <p:spPr bwMode="auto">
            <a:xfrm flipV="1">
              <a:off x="6608033" y="1627702"/>
              <a:ext cx="25400" cy="23837"/>
            </a:xfrm>
            <a:prstGeom prst="line">
              <a:avLst/>
            </a:prstGeom>
            <a:ln w="7620">
              <a:solidFill>
                <a:schemeClr val="bg1"/>
              </a:solidFill>
              <a:headEnd type="none" w="med" len="med"/>
              <a:tailEnd type="none" w="med" len="med"/>
            </a:ln>
            <a:effectLst>
              <a:outerShdw dir="2700000" algn="tl" rotWithShape="0">
                <a:schemeClr val="bg1">
                  <a:alpha val="40000"/>
                </a:schemeClr>
              </a:outerShdw>
            </a:effectLst>
          </p:spPr>
          <p:style>
            <a:lnRef idx="1">
              <a:schemeClr val="accent1"/>
            </a:lnRef>
            <a:fillRef idx="2">
              <a:schemeClr val="accent1"/>
            </a:fillRef>
            <a:effectRef idx="1">
              <a:schemeClr val="accent1"/>
            </a:effectRef>
            <a:fontRef idx="minor">
              <a:schemeClr val="dk1"/>
            </a:fontRef>
          </p:style>
        </p:cxnSp>
      </p:grpSp>
      <p:pic>
        <p:nvPicPr>
          <p:cNvPr id="34819" name="Picture 3"/>
          <p:cNvPicPr>
            <a:picLocks noChangeAspect="1" noChangeArrowheads="1"/>
          </p:cNvPicPr>
          <p:nvPr/>
        </p:nvPicPr>
        <p:blipFill>
          <a:blip r:embed="rId11"/>
          <a:srcRect/>
          <a:stretch>
            <a:fillRect/>
          </a:stretch>
        </p:blipFill>
        <p:spPr bwMode="auto">
          <a:xfrm>
            <a:off x="5321467" y="3468728"/>
            <a:ext cx="377073" cy="362496"/>
          </a:xfrm>
          <a:prstGeom prst="rect">
            <a:avLst/>
          </a:prstGeom>
          <a:noFill/>
          <a:ln w="9525">
            <a:noFill/>
            <a:miter lim="800000"/>
            <a:headEnd/>
            <a:tailEnd/>
          </a:ln>
          <a:effectLst>
            <a:outerShdw blurRad="50800" dist="38100" dir="2700000" algn="tl" rotWithShape="0">
              <a:prstClr val="black">
                <a:alpha val="40000"/>
              </a:prstClr>
            </a:outerShdw>
          </a:effectLst>
        </p:spPr>
      </p:pic>
      <p:cxnSp>
        <p:nvCxnSpPr>
          <p:cNvPr id="139" name="Straight Connector 1517"/>
          <p:cNvCxnSpPr>
            <a:cxnSpLocks noChangeShapeType="1"/>
          </p:cNvCxnSpPr>
          <p:nvPr/>
        </p:nvCxnSpPr>
        <p:spPr bwMode="auto">
          <a:xfrm>
            <a:off x="4754343" y="2091634"/>
            <a:ext cx="328346" cy="127453"/>
          </a:xfrm>
          <a:prstGeom prst="line">
            <a:avLst/>
          </a:prstGeom>
          <a:noFill/>
          <a:ln w="19050" cap="sq" algn="ctr">
            <a:solidFill>
              <a:srgbClr val="00B050"/>
            </a:solidFill>
            <a:round/>
            <a:headEnd/>
            <a:tailEnd/>
          </a:ln>
          <a:extLst>
            <a:ext uri="{909E8E84-426E-40DD-AFC4-6F175D3DCCD1}">
              <a14:hiddenFill xmlns:a14="http://schemas.microsoft.com/office/drawing/2010/main">
                <a:noFill/>
              </a14:hiddenFill>
            </a:ext>
          </a:extLst>
        </p:spPr>
      </p:cxnSp>
      <p:cxnSp>
        <p:nvCxnSpPr>
          <p:cNvPr id="149" name="Straight Connector 1517"/>
          <p:cNvCxnSpPr>
            <a:cxnSpLocks noChangeShapeType="1"/>
          </p:cNvCxnSpPr>
          <p:nvPr/>
        </p:nvCxnSpPr>
        <p:spPr bwMode="auto">
          <a:xfrm flipH="1">
            <a:off x="4935357" y="2219876"/>
            <a:ext cx="147333" cy="625000"/>
          </a:xfrm>
          <a:prstGeom prst="line">
            <a:avLst/>
          </a:prstGeom>
          <a:noFill/>
          <a:ln w="19050" cap="sq" algn="ctr">
            <a:solidFill>
              <a:srgbClr val="00B050"/>
            </a:solidFill>
            <a:round/>
            <a:headEnd/>
            <a:tailEnd/>
          </a:ln>
          <a:extLst>
            <a:ext uri="{909E8E84-426E-40DD-AFC4-6F175D3DCCD1}">
              <a14:hiddenFill xmlns:a14="http://schemas.microsoft.com/office/drawing/2010/main">
                <a:noFill/>
              </a14:hiddenFill>
            </a:ext>
          </a:extLst>
        </p:spPr>
      </p:cxnSp>
      <p:pic>
        <p:nvPicPr>
          <p:cNvPr id="1908" name="Picture 6"/>
          <p:cNvPicPr>
            <a:picLocks noChangeAspect="1" noChangeArrowheads="1"/>
          </p:cNvPicPr>
          <p:nvPr/>
        </p:nvPicPr>
        <p:blipFill>
          <a:blip r:embed="rId5" cstate="print"/>
          <a:srcRect/>
          <a:stretch>
            <a:fillRect/>
          </a:stretch>
        </p:blipFill>
        <p:spPr bwMode="auto">
          <a:xfrm>
            <a:off x="2477802" y="1349011"/>
            <a:ext cx="377073" cy="354797"/>
          </a:xfrm>
          <a:prstGeom prst="rect">
            <a:avLst/>
          </a:prstGeom>
          <a:noFill/>
          <a:ln w="9525">
            <a:noFill/>
            <a:miter lim="800000"/>
            <a:headEnd/>
            <a:tailEnd/>
          </a:ln>
          <a:effectLst>
            <a:glow rad="63500">
              <a:srgbClr val="FF6699">
                <a:alpha val="40000"/>
              </a:srgbClr>
            </a:glow>
            <a:outerShdw blurRad="50800" dist="38100" dir="2700000" algn="tl" rotWithShape="0">
              <a:prstClr val="black">
                <a:alpha val="40000"/>
              </a:prstClr>
            </a:outerShdw>
          </a:effectLst>
        </p:spPr>
      </p:pic>
      <p:grpSp>
        <p:nvGrpSpPr>
          <p:cNvPr id="9263" name="Group 2338"/>
          <p:cNvGrpSpPr>
            <a:grpSpLocks/>
          </p:cNvGrpSpPr>
          <p:nvPr/>
        </p:nvGrpSpPr>
        <p:grpSpPr bwMode="auto">
          <a:xfrm>
            <a:off x="1934283" y="1526410"/>
            <a:ext cx="2490499" cy="1176510"/>
            <a:chOff x="1563432" y="1503410"/>
            <a:chExt cx="3051749" cy="1920510"/>
          </a:xfrm>
        </p:grpSpPr>
        <p:cxnSp>
          <p:nvCxnSpPr>
            <p:cNvPr id="9425" name="Straight Connector 1491"/>
            <p:cNvCxnSpPr>
              <a:cxnSpLocks noChangeShapeType="1"/>
            </p:cNvCxnSpPr>
            <p:nvPr/>
          </p:nvCxnSpPr>
          <p:spPr bwMode="auto">
            <a:xfrm>
              <a:off x="1841296" y="1787730"/>
              <a:ext cx="2773885" cy="1636190"/>
            </a:xfrm>
            <a:prstGeom prst="line">
              <a:avLst/>
            </a:prstGeom>
            <a:noFill/>
            <a:ln w="19050" algn="ctr">
              <a:solidFill>
                <a:schemeClr val="accent1"/>
              </a:solidFill>
              <a:round/>
              <a:headEnd/>
              <a:tailEnd/>
            </a:ln>
            <a:extLst>
              <a:ext uri="{909E8E84-426E-40DD-AFC4-6F175D3DCCD1}">
                <a14:hiddenFill xmlns:a14="http://schemas.microsoft.com/office/drawing/2010/main">
                  <a:noFill/>
                </a14:hiddenFill>
              </a:ext>
            </a:extLst>
          </p:spPr>
        </p:cxnSp>
        <p:cxnSp>
          <p:nvCxnSpPr>
            <p:cNvPr id="9426" name="Straight Connector 1492"/>
            <p:cNvCxnSpPr>
              <a:cxnSpLocks noChangeShapeType="1"/>
            </p:cNvCxnSpPr>
            <p:nvPr/>
          </p:nvCxnSpPr>
          <p:spPr bwMode="auto">
            <a:xfrm flipV="1">
              <a:off x="2049223" y="1924765"/>
              <a:ext cx="1228771" cy="709355"/>
            </a:xfrm>
            <a:prstGeom prst="line">
              <a:avLst/>
            </a:prstGeom>
            <a:noFill/>
            <a:ln w="19050" cap="rnd" algn="ctr">
              <a:solidFill>
                <a:schemeClr val="accent1"/>
              </a:solidFill>
              <a:round/>
              <a:headEnd/>
              <a:tailEnd/>
            </a:ln>
            <a:extLst>
              <a:ext uri="{909E8E84-426E-40DD-AFC4-6F175D3DCCD1}">
                <a14:hiddenFill xmlns:a14="http://schemas.microsoft.com/office/drawing/2010/main">
                  <a:noFill/>
                </a14:hiddenFill>
              </a:ext>
            </a:extLst>
          </p:spPr>
        </p:cxnSp>
        <p:cxnSp>
          <p:nvCxnSpPr>
            <p:cNvPr id="9427" name="Straight Connector 1493"/>
            <p:cNvCxnSpPr>
              <a:cxnSpLocks noChangeShapeType="1"/>
            </p:cNvCxnSpPr>
            <p:nvPr/>
          </p:nvCxnSpPr>
          <p:spPr bwMode="auto">
            <a:xfrm>
              <a:off x="1563432" y="2355250"/>
              <a:ext cx="485319" cy="280160"/>
            </a:xfrm>
            <a:prstGeom prst="line">
              <a:avLst/>
            </a:prstGeom>
            <a:noFill/>
            <a:ln w="19050" cap="rnd" algn="ctr">
              <a:solidFill>
                <a:schemeClr val="accent1"/>
              </a:solidFill>
              <a:round/>
              <a:headEnd/>
              <a:tailEnd/>
            </a:ln>
            <a:extLst>
              <a:ext uri="{909E8E84-426E-40DD-AFC4-6F175D3DCCD1}">
                <a14:hiddenFill xmlns:a14="http://schemas.microsoft.com/office/drawing/2010/main">
                  <a:noFill/>
                </a14:hiddenFill>
              </a:ext>
            </a:extLst>
          </p:spPr>
        </p:cxnSp>
        <p:cxnSp>
          <p:nvCxnSpPr>
            <p:cNvPr id="9428" name="Straight Connector 1494"/>
            <p:cNvCxnSpPr>
              <a:cxnSpLocks noChangeShapeType="1"/>
              <a:stCxn id="1908" idx="3"/>
            </p:cNvCxnSpPr>
            <p:nvPr/>
          </p:nvCxnSpPr>
          <p:spPr bwMode="auto">
            <a:xfrm>
              <a:off x="2691485" y="1503410"/>
              <a:ext cx="584602" cy="417545"/>
            </a:xfrm>
            <a:prstGeom prst="line">
              <a:avLst/>
            </a:prstGeom>
            <a:noFill/>
            <a:ln w="19050" cap="rnd" algn="ctr">
              <a:solidFill>
                <a:schemeClr val="accent1"/>
              </a:solidFill>
              <a:round/>
              <a:headEnd/>
              <a:tailEnd/>
            </a:ln>
            <a:extLst>
              <a:ext uri="{909E8E84-426E-40DD-AFC4-6F175D3DCCD1}">
                <a14:hiddenFill xmlns:a14="http://schemas.microsoft.com/office/drawing/2010/main">
                  <a:noFill/>
                </a14:hiddenFill>
              </a:ext>
            </a:extLst>
          </p:spPr>
        </p:cxnSp>
      </p:grpSp>
      <p:pic>
        <p:nvPicPr>
          <p:cNvPr id="34822" name="Picture 6"/>
          <p:cNvPicPr>
            <a:picLocks noChangeAspect="1" noChangeArrowheads="1"/>
          </p:cNvPicPr>
          <p:nvPr/>
        </p:nvPicPr>
        <p:blipFill>
          <a:blip r:embed="rId5" cstate="print"/>
          <a:srcRect/>
          <a:stretch>
            <a:fillRect/>
          </a:stretch>
        </p:blipFill>
        <p:spPr bwMode="auto">
          <a:xfrm>
            <a:off x="1651155" y="1776511"/>
            <a:ext cx="377073" cy="354797"/>
          </a:xfrm>
          <a:prstGeom prst="rect">
            <a:avLst/>
          </a:prstGeom>
          <a:noFill/>
          <a:ln w="9525">
            <a:noFill/>
            <a:miter lim="800000"/>
            <a:headEnd/>
            <a:tailEnd/>
          </a:ln>
          <a:effectLst>
            <a:glow rad="63500">
              <a:srgbClr val="00B050">
                <a:alpha val="40000"/>
              </a:srgbClr>
            </a:glow>
            <a:outerShdw blurRad="50800" dist="38100" dir="2700000" algn="tl" rotWithShape="0">
              <a:prstClr val="black">
                <a:alpha val="40000"/>
              </a:prstClr>
            </a:outerShdw>
          </a:effectLst>
        </p:spPr>
      </p:pic>
      <p:pic>
        <p:nvPicPr>
          <p:cNvPr id="1907" name="Picture 6"/>
          <p:cNvPicPr>
            <a:picLocks noChangeAspect="1" noChangeArrowheads="1"/>
          </p:cNvPicPr>
          <p:nvPr/>
        </p:nvPicPr>
        <p:blipFill>
          <a:blip r:embed="rId5" cstate="print"/>
          <a:srcRect/>
          <a:stretch>
            <a:fillRect/>
          </a:stretch>
        </p:blipFill>
        <p:spPr bwMode="auto">
          <a:xfrm>
            <a:off x="2028228" y="1523187"/>
            <a:ext cx="377073" cy="354797"/>
          </a:xfrm>
          <a:prstGeom prst="rect">
            <a:avLst/>
          </a:prstGeom>
          <a:noFill/>
          <a:ln w="9525">
            <a:noFill/>
            <a:miter lim="800000"/>
            <a:headEnd/>
            <a:tailEnd/>
          </a:ln>
          <a:effectLst>
            <a:glow rad="63500">
              <a:schemeClr val="accent1">
                <a:satMod val="175000"/>
                <a:alpha val="40000"/>
              </a:schemeClr>
            </a:glow>
            <a:outerShdw blurRad="50800" dist="38100" dir="2700000" algn="tl" rotWithShape="0">
              <a:prstClr val="black">
                <a:alpha val="40000"/>
              </a:prstClr>
            </a:outerShdw>
          </a:effectLst>
        </p:spPr>
      </p:pic>
      <p:sp>
        <p:nvSpPr>
          <p:cNvPr id="2858" name="TextBox 2857"/>
          <p:cNvSpPr txBox="1"/>
          <p:nvPr/>
        </p:nvSpPr>
        <p:spPr bwMode="auto">
          <a:xfrm rot="300000">
            <a:off x="2831740" y="1815077"/>
            <a:ext cx="700239" cy="251696"/>
          </a:xfrm>
          <a:prstGeom prst="rect">
            <a:avLst/>
          </a:prstGeom>
          <a:noFill/>
          <a:ln>
            <a:noFill/>
          </a:ln>
          <a:effectLst/>
          <a:scene3d>
            <a:camera prst="isometricTopUp"/>
            <a:lightRig rig="threePt" dir="t"/>
          </a:scene3d>
        </p:spPr>
        <p:txBody>
          <a:bodyPr wrap="none" lIns="81621" tIns="40811" rIns="81621" bIns="40811">
            <a:spAutoFit/>
          </a:bodyPr>
          <a:lstStyle/>
          <a:p>
            <a:pPr>
              <a:defRPr/>
            </a:pPr>
            <a:r>
              <a:rPr lang="en-US" sz="1100" b="1" dirty="0">
                <a:solidFill>
                  <a:schemeClr val="accent1"/>
                </a:solidFill>
                <a:effectLst>
                  <a:outerShdw dist="38100" dir="5400000" algn="tl">
                    <a:srgbClr val="000000">
                      <a:alpha val="70000"/>
                    </a:srgbClr>
                  </a:outerShdw>
                </a:effectLst>
                <a:cs typeface="Arial" pitchFamily="34" charset="0"/>
              </a:rPr>
              <a:t>APP </a:t>
            </a:r>
            <a:r>
              <a:rPr lang="en-US" sz="1100" b="1" dirty="0">
                <a:solidFill>
                  <a:schemeClr val="accent1"/>
                </a:solidFill>
                <a:effectLst>
                  <a:outerShdw dist="38100" dir="7200000" algn="tl">
                    <a:srgbClr val="000000">
                      <a:alpha val="70000"/>
                    </a:srgbClr>
                  </a:outerShdw>
                </a:effectLst>
                <a:cs typeface="Arial" pitchFamily="34" charset="0"/>
              </a:rPr>
              <a:t>TIER</a:t>
            </a:r>
          </a:p>
        </p:txBody>
      </p:sp>
      <p:sp>
        <p:nvSpPr>
          <p:cNvPr id="81" name="TextBox 80"/>
          <p:cNvSpPr txBox="1"/>
          <p:nvPr/>
        </p:nvSpPr>
        <p:spPr>
          <a:xfrm rot="19980000">
            <a:off x="1144026" y="1993929"/>
            <a:ext cx="508016" cy="185688"/>
          </a:xfrm>
          <a:prstGeom prst="rect">
            <a:avLst/>
          </a:prstGeom>
          <a:noFill/>
        </p:spPr>
        <p:txBody>
          <a:bodyPr wrap="square" lIns="0" tIns="38606" rIns="0" bIns="38606" rtlCol="0">
            <a:spAutoFit/>
          </a:bodyPr>
          <a:lstStyle/>
          <a:p>
            <a:pPr algn="ctr"/>
            <a:r>
              <a:rPr lang="en-US" sz="700" dirty="0">
                <a:solidFill>
                  <a:schemeClr val="accent5">
                    <a:lumMod val="50000"/>
                  </a:schemeClr>
                </a:solidFill>
              </a:rPr>
              <a:t>Dev-App</a:t>
            </a:r>
            <a:endParaRPr lang="en-US" sz="800" dirty="0">
              <a:solidFill>
                <a:schemeClr val="accent5">
                  <a:lumMod val="50000"/>
                </a:schemeClr>
              </a:solidFill>
            </a:endParaRPr>
          </a:p>
        </p:txBody>
      </p:sp>
      <p:sp>
        <p:nvSpPr>
          <p:cNvPr id="82" name="TextBox 81"/>
          <p:cNvSpPr txBox="1"/>
          <p:nvPr/>
        </p:nvSpPr>
        <p:spPr>
          <a:xfrm rot="19980000">
            <a:off x="1731764" y="1403914"/>
            <a:ext cx="508016" cy="185688"/>
          </a:xfrm>
          <a:prstGeom prst="rect">
            <a:avLst/>
          </a:prstGeom>
          <a:noFill/>
        </p:spPr>
        <p:txBody>
          <a:bodyPr wrap="square" lIns="0" tIns="38606" rIns="0" bIns="38606" rtlCol="0">
            <a:spAutoFit/>
          </a:bodyPr>
          <a:lstStyle/>
          <a:p>
            <a:pPr algn="ctr"/>
            <a:r>
              <a:rPr lang="en-US" sz="700" dirty="0">
                <a:solidFill>
                  <a:schemeClr val="accent5">
                    <a:lumMod val="50000"/>
                  </a:schemeClr>
                </a:solidFill>
              </a:rPr>
              <a:t>QA-App</a:t>
            </a:r>
            <a:endParaRPr lang="en-US" sz="800" dirty="0">
              <a:solidFill>
                <a:schemeClr val="accent5">
                  <a:lumMod val="50000"/>
                </a:schemeClr>
              </a:solidFill>
            </a:endParaRPr>
          </a:p>
        </p:txBody>
      </p:sp>
      <p:sp>
        <p:nvSpPr>
          <p:cNvPr id="83" name="TextBox 82"/>
          <p:cNvSpPr txBox="1"/>
          <p:nvPr/>
        </p:nvSpPr>
        <p:spPr>
          <a:xfrm rot="19980000">
            <a:off x="2802626" y="1192615"/>
            <a:ext cx="508016" cy="185688"/>
          </a:xfrm>
          <a:prstGeom prst="rect">
            <a:avLst/>
          </a:prstGeom>
          <a:noFill/>
        </p:spPr>
        <p:txBody>
          <a:bodyPr wrap="square" lIns="0" tIns="38606" rIns="0" bIns="38606" rtlCol="0">
            <a:spAutoFit/>
          </a:bodyPr>
          <a:lstStyle/>
          <a:p>
            <a:pPr algn="ctr"/>
            <a:r>
              <a:rPr lang="en-US" sz="700" dirty="0">
                <a:solidFill>
                  <a:schemeClr val="accent5">
                    <a:lumMod val="50000"/>
                  </a:schemeClr>
                </a:solidFill>
              </a:rPr>
              <a:t>Prod-App</a:t>
            </a:r>
            <a:endParaRPr lang="en-US" sz="800" dirty="0">
              <a:solidFill>
                <a:schemeClr val="accent5">
                  <a:lumMod val="50000"/>
                </a:schemeClr>
              </a:solidFill>
            </a:endParaRPr>
          </a:p>
        </p:txBody>
      </p:sp>
      <p:sp>
        <p:nvSpPr>
          <p:cNvPr id="15" name="Title 14"/>
          <p:cNvSpPr>
            <a:spLocks noGrp="1"/>
          </p:cNvSpPr>
          <p:nvPr>
            <p:ph type="title" idx="4294967295"/>
          </p:nvPr>
        </p:nvSpPr>
        <p:spPr>
          <a:xfrm>
            <a:off x="259268" y="184801"/>
            <a:ext cx="6141898" cy="472425"/>
          </a:xfrm>
        </p:spPr>
        <p:txBody>
          <a:bodyPr vert="horz" wrap="square" lIns="91430" tIns="45714" rIns="91430" bIns="45714" rtlCol="0" anchor="b">
            <a:spAutoFit/>
          </a:bodyPr>
          <a:lstStyle/>
          <a:p>
            <a:r>
              <a:rPr lang="en-US" dirty="0"/>
              <a:t>Virtualize the Network</a:t>
            </a:r>
          </a:p>
        </p:txBody>
      </p:sp>
      <p:cxnSp>
        <p:nvCxnSpPr>
          <p:cNvPr id="87" name="Straight Connector 2201"/>
          <p:cNvCxnSpPr>
            <a:cxnSpLocks noChangeShapeType="1"/>
          </p:cNvCxnSpPr>
          <p:nvPr/>
        </p:nvCxnSpPr>
        <p:spPr bwMode="auto">
          <a:xfrm flipV="1">
            <a:off x="2545658" y="3343756"/>
            <a:ext cx="1966912" cy="848916"/>
          </a:xfrm>
          <a:prstGeom prst="line">
            <a:avLst/>
          </a:prstGeom>
          <a:noFill/>
          <a:ln w="9525" algn="ctr">
            <a:solidFill>
              <a:schemeClr val="tx1"/>
            </a:solidFill>
            <a:prstDash val="lgDash"/>
            <a:round/>
            <a:headEnd/>
            <a:tailEnd/>
          </a:ln>
          <a:extLst>
            <a:ext uri="{909E8E84-426E-40DD-AFC4-6F175D3DCCD1}">
              <a14:hiddenFill xmlns:a14="http://schemas.microsoft.com/office/drawing/2010/main">
                <a:noFill/>
              </a14:hiddenFill>
            </a:ext>
          </a:extLst>
        </p:spPr>
      </p:cxnSp>
      <p:cxnSp>
        <p:nvCxnSpPr>
          <p:cNvPr id="88" name="Straight Connector 1894"/>
          <p:cNvCxnSpPr>
            <a:cxnSpLocks noChangeShapeType="1"/>
          </p:cNvCxnSpPr>
          <p:nvPr/>
        </p:nvCxnSpPr>
        <p:spPr bwMode="auto">
          <a:xfrm flipV="1">
            <a:off x="1328049" y="4241486"/>
            <a:ext cx="1103313" cy="476250"/>
          </a:xfrm>
          <a:prstGeom prst="line">
            <a:avLst/>
          </a:prstGeom>
          <a:noFill/>
          <a:ln w="9525" algn="ctr">
            <a:solidFill>
              <a:schemeClr val="tx1"/>
            </a:solidFill>
            <a:prstDash val="lgDash"/>
            <a:round/>
            <a:headEnd/>
            <a:tailEnd/>
          </a:ln>
          <a:extLst>
            <a:ext uri="{909E8E84-426E-40DD-AFC4-6F175D3DCCD1}">
              <a14:hiddenFill xmlns:a14="http://schemas.microsoft.com/office/drawing/2010/main">
                <a:noFill/>
              </a14:hiddenFill>
            </a:ext>
          </a:extLst>
        </p:spPr>
      </p:cxnSp>
      <p:sp>
        <p:nvSpPr>
          <p:cNvPr id="89" name="TextBox 88"/>
          <p:cNvSpPr txBox="1"/>
          <p:nvPr/>
        </p:nvSpPr>
        <p:spPr bwMode="auto">
          <a:xfrm rot="300000">
            <a:off x="3843351" y="3388918"/>
            <a:ext cx="499840" cy="174740"/>
          </a:xfrm>
          <a:prstGeom prst="rect">
            <a:avLst/>
          </a:prstGeom>
          <a:noFill/>
          <a:scene3d>
            <a:camera prst="isometricRightUp"/>
            <a:lightRig rig="threePt" dir="t"/>
          </a:scene3d>
        </p:spPr>
        <p:txBody>
          <a:bodyPr wrap="none" lIns="81609" tIns="40805" rIns="81609" bIns="40805">
            <a:spAutoFit/>
          </a:bodyPr>
          <a:lstStyle/>
          <a:p>
            <a:pPr>
              <a:defRPr/>
            </a:pPr>
            <a:r>
              <a:rPr lang="en-US" sz="600" b="1" dirty="0">
                <a:cs typeface="Arial" pitchFamily="34" charset="0"/>
              </a:rPr>
              <a:t>RA-FWD-IF</a:t>
            </a:r>
          </a:p>
        </p:txBody>
      </p:sp>
      <p:sp>
        <p:nvSpPr>
          <p:cNvPr id="90" name="TextBox 89"/>
          <p:cNvSpPr txBox="1"/>
          <p:nvPr/>
        </p:nvSpPr>
        <p:spPr bwMode="auto">
          <a:xfrm rot="300000">
            <a:off x="2897140" y="3771811"/>
            <a:ext cx="1028278" cy="359418"/>
          </a:xfrm>
          <a:prstGeom prst="rect">
            <a:avLst/>
          </a:prstGeom>
          <a:noFill/>
          <a:scene3d>
            <a:camera prst="isometricTopUp"/>
            <a:lightRig rig="threePt" dir="t"/>
          </a:scene3d>
        </p:spPr>
        <p:txBody>
          <a:bodyPr wrap="none" lIns="81621" tIns="40811" rIns="81621" bIns="40811">
            <a:spAutoFit/>
          </a:bodyPr>
          <a:lstStyle/>
          <a:p>
            <a:pPr>
              <a:defRPr/>
            </a:pPr>
            <a:r>
              <a:rPr lang="en-US" b="1" dirty="0">
                <a:ln w="0">
                  <a:solidFill>
                    <a:schemeClr val="tx1"/>
                  </a:solidFill>
                </a:ln>
                <a:solidFill>
                  <a:schemeClr val="bg1"/>
                </a:solidFill>
                <a:effectLst>
                  <a:outerShdw blurRad="25400" dist="38100" dir="5400000" algn="tl">
                    <a:schemeClr val="tx1">
                      <a:alpha val="70000"/>
                    </a:schemeClr>
                  </a:outerShdw>
                </a:effectLst>
                <a:latin typeface="Arial" pitchFamily="34" charset="0"/>
                <a:cs typeface="Arial" pitchFamily="34" charset="0"/>
              </a:rPr>
              <a:t>RA </a:t>
            </a:r>
            <a:r>
              <a:rPr lang="en-US" b="1" dirty="0">
                <a:ln w="0">
                  <a:solidFill>
                    <a:schemeClr val="tx1"/>
                  </a:solidFill>
                </a:ln>
                <a:solidFill>
                  <a:schemeClr val="bg1"/>
                </a:solidFill>
                <a:effectLst>
                  <a:outerShdw dist="38100" dir="7200000" algn="tl">
                    <a:schemeClr val="tx1">
                      <a:alpha val="70000"/>
                    </a:schemeClr>
                  </a:outerShdw>
                </a:effectLst>
                <a:latin typeface="Arial" pitchFamily="34" charset="0"/>
                <a:cs typeface="Arial" pitchFamily="34" charset="0"/>
              </a:rPr>
              <a:t>VPN</a:t>
            </a:r>
          </a:p>
        </p:txBody>
      </p:sp>
      <p:cxnSp>
        <p:nvCxnSpPr>
          <p:cNvPr id="91" name="Straight Connector 2542"/>
          <p:cNvCxnSpPr>
            <a:cxnSpLocks noChangeShapeType="1"/>
          </p:cNvCxnSpPr>
          <p:nvPr/>
        </p:nvCxnSpPr>
        <p:spPr bwMode="auto">
          <a:xfrm>
            <a:off x="2471048" y="4230771"/>
            <a:ext cx="1698625" cy="0"/>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92" name="Straight Connector 2544"/>
          <p:cNvCxnSpPr>
            <a:cxnSpLocks noChangeShapeType="1"/>
          </p:cNvCxnSpPr>
          <p:nvPr/>
        </p:nvCxnSpPr>
        <p:spPr bwMode="auto">
          <a:xfrm flipV="1">
            <a:off x="4420496" y="3839057"/>
            <a:ext cx="1017588" cy="440531"/>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sp>
        <p:nvSpPr>
          <p:cNvPr id="93" name="TextBox 92"/>
          <p:cNvSpPr txBox="1"/>
          <p:nvPr/>
        </p:nvSpPr>
        <p:spPr bwMode="auto">
          <a:xfrm rot="300000">
            <a:off x="3521970" y="4084591"/>
            <a:ext cx="1828800" cy="400136"/>
          </a:xfrm>
          <a:prstGeom prst="rect">
            <a:avLst/>
          </a:prstGeom>
          <a:solidFill>
            <a:schemeClr val="bg1"/>
          </a:solidFill>
          <a:ln>
            <a:solidFill>
              <a:schemeClr val="tx1"/>
            </a:solidFill>
          </a:ln>
          <a:effectLst>
            <a:outerShdw blurRad="50800" dist="38100" dir="7200000" algn="tl" rotWithShape="0">
              <a:prstClr val="black">
                <a:alpha val="40000"/>
              </a:prstClr>
            </a:outerShdw>
          </a:effectLst>
          <a:scene3d>
            <a:camera prst="isometricTopUp"/>
            <a:lightRig rig="threePt" dir="t"/>
          </a:scene3d>
          <a:sp3d/>
        </p:spPr>
        <p:txBody>
          <a:bodyPr lIns="81621" tIns="40811" rIns="81621" bIns="40811">
            <a:sp3d/>
          </a:bodyPr>
          <a:lstStyle/>
          <a:p>
            <a:pPr algn="ctr">
              <a:defRPr/>
            </a:pPr>
            <a:r>
              <a:rPr lang="en-US" sz="900" b="1" dirty="0">
                <a:cs typeface="Arial" pitchFamily="34" charset="0"/>
              </a:rPr>
              <a:t>REMOTE ACCESS VPN AND VDI TIER FOR ADMINISTRATION</a:t>
            </a:r>
          </a:p>
        </p:txBody>
      </p:sp>
      <p:sp>
        <p:nvSpPr>
          <p:cNvPr id="95" name="TextBox 94"/>
          <p:cNvSpPr txBox="1"/>
          <p:nvPr/>
        </p:nvSpPr>
        <p:spPr bwMode="auto">
          <a:xfrm rot="300000">
            <a:off x="1778966" y="4284105"/>
            <a:ext cx="490940" cy="170287"/>
          </a:xfrm>
          <a:prstGeom prst="rect">
            <a:avLst/>
          </a:prstGeom>
          <a:noFill/>
          <a:scene3d>
            <a:camera prst="isometricRightUp"/>
            <a:lightRig rig="threePt" dir="t"/>
          </a:scene3d>
        </p:spPr>
        <p:txBody>
          <a:bodyPr wrap="none" lIns="77202" tIns="38600" rIns="77202" bIns="38600">
            <a:spAutoFit/>
          </a:bodyPr>
          <a:lstStyle/>
          <a:p>
            <a:pPr>
              <a:defRPr/>
            </a:pPr>
            <a:r>
              <a:rPr lang="en-US" sz="600" b="1" dirty="0">
                <a:cs typeface="Arial" pitchFamily="34" charset="0"/>
              </a:rPr>
              <a:t>RA-FWD-IF</a:t>
            </a:r>
          </a:p>
        </p:txBody>
      </p:sp>
      <p:sp>
        <p:nvSpPr>
          <p:cNvPr id="96" name="TextBox 95"/>
          <p:cNvSpPr txBox="1"/>
          <p:nvPr/>
        </p:nvSpPr>
        <p:spPr bwMode="auto">
          <a:xfrm rot="300000">
            <a:off x="2420125" y="4005449"/>
            <a:ext cx="498954" cy="170287"/>
          </a:xfrm>
          <a:prstGeom prst="rect">
            <a:avLst/>
          </a:prstGeom>
          <a:noFill/>
          <a:scene3d>
            <a:camera prst="isometricRightUp"/>
            <a:lightRig rig="threePt" dir="t"/>
          </a:scene3d>
        </p:spPr>
        <p:txBody>
          <a:bodyPr wrap="none" lIns="77202" tIns="38600" rIns="77202" bIns="38600">
            <a:spAutoFit/>
          </a:bodyPr>
          <a:lstStyle/>
          <a:p>
            <a:pPr>
              <a:defRPr/>
            </a:pPr>
            <a:r>
              <a:rPr lang="en-US" sz="600" b="1" dirty="0">
                <a:cs typeface="Arial" pitchFamily="34" charset="0"/>
              </a:rPr>
              <a:t>RA-RWD-IF</a:t>
            </a:r>
          </a:p>
        </p:txBody>
      </p:sp>
      <p:grpSp>
        <p:nvGrpSpPr>
          <p:cNvPr id="3" name="Group 2"/>
          <p:cNvGrpSpPr/>
          <p:nvPr/>
        </p:nvGrpSpPr>
        <p:grpSpPr>
          <a:xfrm>
            <a:off x="1650070" y="1933222"/>
            <a:ext cx="5030367" cy="2390418"/>
            <a:chOff x="1732570" y="2749471"/>
            <a:chExt cx="5281885" cy="3399705"/>
          </a:xfrm>
        </p:grpSpPr>
        <p:pic>
          <p:nvPicPr>
            <p:cNvPr id="242" name="Picture 3"/>
            <p:cNvPicPr>
              <a:picLocks noChangeAspect="1" noChangeArrowheads="1"/>
            </p:cNvPicPr>
            <p:nvPr/>
          </p:nvPicPr>
          <p:blipFill>
            <a:blip r:embed="rId7"/>
            <a:srcRect/>
            <a:stretch>
              <a:fillRect/>
            </a:stretch>
          </p:blipFill>
          <p:spPr bwMode="auto">
            <a:xfrm>
              <a:off x="1732570" y="4142272"/>
              <a:ext cx="297966" cy="218383"/>
            </a:xfrm>
            <a:prstGeom prst="rect">
              <a:avLst/>
            </a:prstGeom>
            <a:noFill/>
            <a:ln w="9525">
              <a:noFill/>
              <a:miter lim="800000"/>
              <a:headEnd/>
              <a:tailEnd/>
            </a:ln>
            <a:effectLst>
              <a:outerShdw blurRad="50800" dist="38100" dir="2700000" algn="tl" rotWithShape="0">
                <a:prstClr val="black">
                  <a:alpha val="40000"/>
                </a:prstClr>
              </a:outerShdw>
            </a:effectLst>
          </p:spPr>
        </p:pic>
        <p:pic>
          <p:nvPicPr>
            <p:cNvPr id="1755" name="Picture 3"/>
            <p:cNvPicPr>
              <a:picLocks noChangeAspect="1" noChangeArrowheads="1"/>
            </p:cNvPicPr>
            <p:nvPr/>
          </p:nvPicPr>
          <p:blipFill>
            <a:blip r:embed="rId7"/>
            <a:srcRect/>
            <a:stretch>
              <a:fillRect/>
            </a:stretch>
          </p:blipFill>
          <p:spPr bwMode="auto">
            <a:xfrm>
              <a:off x="4783436" y="4641663"/>
              <a:ext cx="297966" cy="217001"/>
            </a:xfrm>
            <a:prstGeom prst="rect">
              <a:avLst/>
            </a:prstGeom>
            <a:noFill/>
            <a:ln w="9525">
              <a:noFill/>
              <a:miter lim="800000"/>
              <a:headEnd/>
              <a:tailEnd/>
            </a:ln>
            <a:effectLst>
              <a:outerShdw blurRad="50800" dist="38100" dir="2700000" algn="tl" rotWithShape="0">
                <a:prstClr val="black">
                  <a:alpha val="40000"/>
                </a:prstClr>
              </a:outerShdw>
            </a:effectLst>
          </p:spPr>
        </p:pic>
        <p:pic>
          <p:nvPicPr>
            <p:cNvPr id="2258" name="Picture 3"/>
            <p:cNvPicPr>
              <a:picLocks noChangeAspect="1" noChangeArrowheads="1"/>
            </p:cNvPicPr>
            <p:nvPr/>
          </p:nvPicPr>
          <p:blipFill>
            <a:blip r:embed="rId7"/>
            <a:srcRect/>
            <a:stretch>
              <a:fillRect/>
            </a:stretch>
          </p:blipFill>
          <p:spPr bwMode="auto">
            <a:xfrm>
              <a:off x="3863687" y="4091569"/>
              <a:ext cx="299326" cy="218384"/>
            </a:xfrm>
            <a:prstGeom prst="rect">
              <a:avLst/>
            </a:prstGeom>
            <a:noFill/>
            <a:ln w="9525">
              <a:noFill/>
              <a:miter lim="800000"/>
              <a:headEnd/>
              <a:tailEnd/>
            </a:ln>
            <a:effectLst>
              <a:outerShdw blurRad="50800" dist="38100" dir="2700000" algn="tl" rotWithShape="0">
                <a:prstClr val="black">
                  <a:alpha val="40000"/>
                </a:prstClr>
              </a:outerShdw>
            </a:effectLst>
          </p:spPr>
        </p:pic>
        <p:pic>
          <p:nvPicPr>
            <p:cNvPr id="137" name="Picture 3"/>
            <p:cNvPicPr>
              <a:picLocks noChangeAspect="1" noChangeArrowheads="1"/>
            </p:cNvPicPr>
            <p:nvPr/>
          </p:nvPicPr>
          <p:blipFill>
            <a:blip r:embed="rId7"/>
            <a:srcRect/>
            <a:stretch>
              <a:fillRect/>
            </a:stretch>
          </p:blipFill>
          <p:spPr bwMode="auto">
            <a:xfrm>
              <a:off x="2068682" y="5173798"/>
              <a:ext cx="299326" cy="218384"/>
            </a:xfrm>
            <a:prstGeom prst="rect">
              <a:avLst/>
            </a:prstGeom>
            <a:noFill/>
            <a:ln w="9525">
              <a:noFill/>
              <a:miter lim="800000"/>
              <a:headEnd/>
              <a:tailEnd/>
            </a:ln>
            <a:effectLst>
              <a:outerShdw blurRad="50800" dist="38100" dir="2700000" algn="tl" rotWithShape="0">
                <a:prstClr val="black">
                  <a:alpha val="40000"/>
                </a:prstClr>
              </a:outerShdw>
            </a:effectLst>
          </p:spPr>
        </p:pic>
        <p:pic>
          <p:nvPicPr>
            <p:cNvPr id="145" name="Picture 3"/>
            <p:cNvPicPr>
              <a:picLocks noChangeAspect="1" noChangeArrowheads="1"/>
            </p:cNvPicPr>
            <p:nvPr/>
          </p:nvPicPr>
          <p:blipFill>
            <a:blip r:embed="rId7"/>
            <a:srcRect/>
            <a:stretch>
              <a:fillRect/>
            </a:stretch>
          </p:blipFill>
          <p:spPr bwMode="auto">
            <a:xfrm>
              <a:off x="6716489" y="3118543"/>
              <a:ext cx="297966" cy="217001"/>
            </a:xfrm>
            <a:prstGeom prst="rect">
              <a:avLst/>
            </a:prstGeom>
            <a:noFill/>
            <a:ln w="9525">
              <a:noFill/>
              <a:miter lim="800000"/>
              <a:headEnd/>
              <a:tailEnd/>
            </a:ln>
            <a:effectLst>
              <a:outerShdw blurRad="50800" dist="38100" dir="2700000" algn="tl" rotWithShape="0">
                <a:prstClr val="black">
                  <a:alpha val="40000"/>
                </a:prstClr>
              </a:outerShdw>
            </a:effectLst>
          </p:spPr>
        </p:pic>
        <p:pic>
          <p:nvPicPr>
            <p:cNvPr id="144" name="Picture 3"/>
            <p:cNvPicPr>
              <a:picLocks noChangeAspect="1" noChangeArrowheads="1"/>
            </p:cNvPicPr>
            <p:nvPr/>
          </p:nvPicPr>
          <p:blipFill>
            <a:blip r:embed="rId7"/>
            <a:srcRect/>
            <a:stretch>
              <a:fillRect/>
            </a:stretch>
          </p:blipFill>
          <p:spPr bwMode="auto">
            <a:xfrm>
              <a:off x="5119273" y="3394253"/>
              <a:ext cx="297966" cy="217001"/>
            </a:xfrm>
            <a:prstGeom prst="rect">
              <a:avLst/>
            </a:prstGeom>
            <a:noFill/>
            <a:ln w="9525">
              <a:noFill/>
              <a:miter lim="800000"/>
              <a:headEnd/>
              <a:tailEnd/>
            </a:ln>
            <a:effectLst>
              <a:outerShdw blurRad="50800" dist="38100" dir="2700000" algn="tl" rotWithShape="0">
                <a:prstClr val="black">
                  <a:alpha val="40000"/>
                </a:prstClr>
              </a:outerShdw>
            </a:effectLst>
          </p:spPr>
        </p:pic>
        <p:pic>
          <p:nvPicPr>
            <p:cNvPr id="1644" name="Picture 3"/>
            <p:cNvPicPr>
              <a:picLocks noChangeAspect="1" noChangeArrowheads="1"/>
            </p:cNvPicPr>
            <p:nvPr/>
          </p:nvPicPr>
          <p:blipFill>
            <a:blip r:embed="rId7"/>
            <a:srcRect/>
            <a:stretch>
              <a:fillRect/>
            </a:stretch>
          </p:blipFill>
          <p:spPr bwMode="auto">
            <a:xfrm>
              <a:off x="2845978" y="2749471"/>
              <a:ext cx="297966" cy="218383"/>
            </a:xfrm>
            <a:prstGeom prst="rect">
              <a:avLst/>
            </a:prstGeom>
            <a:noFill/>
            <a:ln w="9525">
              <a:noFill/>
              <a:miter lim="800000"/>
              <a:headEnd/>
              <a:tailEnd/>
            </a:ln>
            <a:effectLst>
              <a:outerShdw blurRad="50800" dist="38100" dir="2700000" algn="tl" rotWithShape="0">
                <a:prstClr val="black">
                  <a:alpha val="40000"/>
                </a:prstClr>
              </a:outerShdw>
            </a:effectLst>
          </p:spPr>
        </p:pic>
        <p:pic>
          <p:nvPicPr>
            <p:cNvPr id="100" name="Picture 3"/>
            <p:cNvPicPr>
              <a:picLocks noChangeAspect="1" noChangeArrowheads="1"/>
            </p:cNvPicPr>
            <p:nvPr/>
          </p:nvPicPr>
          <p:blipFill>
            <a:blip r:embed="rId7"/>
            <a:srcRect/>
            <a:stretch>
              <a:fillRect/>
            </a:stretch>
          </p:blipFill>
          <p:spPr bwMode="auto">
            <a:xfrm>
              <a:off x="2372904" y="5881629"/>
              <a:ext cx="365045" cy="267547"/>
            </a:xfrm>
            <a:prstGeom prst="rect">
              <a:avLst/>
            </a:prstGeom>
            <a:noFill/>
            <a:ln w="9525">
              <a:noFill/>
              <a:miter lim="800000"/>
              <a:headEnd/>
              <a:tailEnd/>
            </a:ln>
            <a:effectLst>
              <a:outerShdw blurRad="50800" dist="38100" dir="2700000" algn="tl" rotWithShape="0">
                <a:prstClr val="black">
                  <a:alpha val="40000"/>
                </a:prstClr>
              </a:outerShdw>
            </a:effectLst>
          </p:spPr>
        </p:pic>
      </p:grpSp>
      <p:grpSp>
        <p:nvGrpSpPr>
          <p:cNvPr id="9" name="Group 8"/>
          <p:cNvGrpSpPr/>
          <p:nvPr/>
        </p:nvGrpSpPr>
        <p:grpSpPr>
          <a:xfrm>
            <a:off x="6029559" y="3500367"/>
            <a:ext cx="2919257" cy="1270306"/>
            <a:chOff x="5927517" y="3752379"/>
            <a:chExt cx="2919257" cy="1270306"/>
          </a:xfrm>
        </p:grpSpPr>
        <p:sp>
          <p:nvSpPr>
            <p:cNvPr id="105" name="Rounded Rectangle 171"/>
            <p:cNvSpPr>
              <a:spLocks noChangeArrowheads="1"/>
            </p:cNvSpPr>
            <p:nvPr>
              <p:custDataLst>
                <p:tags r:id="rId2"/>
              </p:custDataLst>
            </p:nvPr>
          </p:nvSpPr>
          <p:spPr bwMode="auto">
            <a:xfrm>
              <a:off x="5927517" y="3752379"/>
              <a:ext cx="2919257" cy="1270306"/>
            </a:xfrm>
            <a:prstGeom prst="roundRect">
              <a:avLst>
                <a:gd name="adj" fmla="val 6944"/>
              </a:avLst>
            </a:prstGeom>
            <a:solidFill>
              <a:srgbClr val="D47D17"/>
            </a:solidFill>
            <a:ln w="9525" cap="flat" cmpd="sng" algn="ctr">
              <a:noFill/>
              <a:prstDash val="solid"/>
              <a:round/>
              <a:headEnd type="none" w="med" len="med"/>
              <a:tailEnd type="none" w="med" len="med"/>
            </a:ln>
            <a:effectLst/>
            <a:scene3d>
              <a:camera prst="orthographicFront"/>
              <a:lightRig rig="threePt" dir="t"/>
            </a:scene3d>
            <a:sp3d>
              <a:bevelT/>
            </a:sp3d>
          </p:spPr>
          <p:txBody>
            <a:bodyPr vert="horz" wrap="square" lIns="77221" tIns="38611" rIns="77221" bIns="38611" numCol="1" rtlCol="0" anchor="ctr" anchorCtr="0" compatLnSpc="1">
              <a:prstTxWarp prst="textNoShape">
                <a:avLst/>
              </a:prstTxWarp>
            </a:bodyPr>
            <a:lstStyle/>
            <a:p>
              <a:pPr algn="ctr" defTabSz="816360" fontAlgn="base">
                <a:spcBef>
                  <a:spcPct val="0"/>
                </a:spcBef>
                <a:spcAft>
                  <a:spcPct val="0"/>
                </a:spcAft>
              </a:pPr>
              <a:endParaRPr lang="en-US" sz="1400" dirty="0">
                <a:latin typeface="Arial" charset="0"/>
              </a:endParaRPr>
            </a:p>
          </p:txBody>
        </p:sp>
        <p:sp>
          <p:nvSpPr>
            <p:cNvPr id="106" name="Text Box 151"/>
            <p:cNvSpPr txBox="1">
              <a:spLocks noChangeArrowheads="1"/>
            </p:cNvSpPr>
            <p:nvPr/>
          </p:nvSpPr>
          <p:spPr bwMode="auto">
            <a:xfrm>
              <a:off x="6067933" y="4102324"/>
              <a:ext cx="2638425" cy="570419"/>
            </a:xfrm>
            <a:prstGeom prst="rect">
              <a:avLst/>
            </a:prstGeom>
            <a:noFill/>
          </p:spPr>
          <p:txBody>
            <a:bodyPr wrap="square" lIns="77221" tIns="38611" rIns="77221" bIns="38611" rtlCol="0" anchor="ctr">
              <a:spAutoFit/>
            </a:bodyPr>
            <a:lstStyle>
              <a:defPPr>
                <a:defRPr lang="en-US"/>
              </a:defPPr>
              <a:lvl1pPr algn="ctr">
                <a:defRPr sz="1700" b="1">
                  <a:solidFill>
                    <a:schemeClr val="bg1"/>
                  </a:solidFill>
                  <a:effectLst>
                    <a:outerShdw blurRad="38100" dist="38100" dir="2700000" algn="tl">
                      <a:srgbClr val="000000">
                        <a:alpha val="43137"/>
                      </a:srgbClr>
                    </a:outerShdw>
                  </a:effectLst>
                  <a:latin typeface="Calibri" pitchFamily="34" charset="0"/>
                  <a:cs typeface="Calibri" pitchFamily="34" charset="0"/>
                </a:defRPr>
              </a:lvl1pPr>
            </a:lstStyle>
            <a:p>
              <a:r>
                <a:rPr lang="en-US" sz="1600" dirty="0"/>
                <a:t>Now virtualize</a:t>
              </a:r>
              <a:br>
                <a:rPr lang="en-US" sz="1600" dirty="0"/>
              </a:br>
              <a:r>
                <a:rPr lang="en-US" sz="1600" dirty="0"/>
                <a:t>the network</a:t>
              </a:r>
            </a:p>
          </p:txBody>
        </p:sp>
      </p:grpSp>
      <p:sp>
        <p:nvSpPr>
          <p:cNvPr id="116" name="Footer Placeholder 18"/>
          <p:cNvSpPr>
            <a:spLocks noGrp="1"/>
          </p:cNvSpPr>
          <p:nvPr>
            <p:ph type="ftr" sz="quarter" idx="3"/>
          </p:nvPr>
        </p:nvSpPr>
        <p:spPr>
          <a:xfrm>
            <a:off x="336880" y="4987786"/>
            <a:ext cx="3990646" cy="103485"/>
          </a:xfrm>
        </p:spPr>
        <p:txBody>
          <a:bodyPr/>
          <a:lstStyle/>
          <a:p>
            <a:r>
              <a:rPr lang="en-US" dirty="0" smtClean="0"/>
              <a:t>© 2013 Brocade Communications Systems, Inc. Company Proprietary Information</a:t>
            </a:r>
            <a:endParaRPr lang="en-US" dirty="0"/>
          </a:p>
        </p:txBody>
      </p:sp>
      <p:sp>
        <p:nvSpPr>
          <p:cNvPr id="118" name="Slide Number Placeholder 14"/>
          <p:cNvSpPr>
            <a:spLocks noGrp="1"/>
          </p:cNvSpPr>
          <p:nvPr>
            <p:ph type="sldNum" sz="quarter" idx="4"/>
          </p:nvPr>
        </p:nvSpPr>
        <p:spPr>
          <a:xfrm>
            <a:off x="7766743" y="4957227"/>
            <a:ext cx="256801" cy="116425"/>
          </a:xfrm>
        </p:spPr>
        <p:txBody>
          <a:bodyPr/>
          <a:lstStyle/>
          <a:p>
            <a:fld id="{7BCC8D0D-EAEC-449D-9161-023DFF90F2E2}" type="slidenum">
              <a:rPr>
                <a:solidFill>
                  <a:srgbClr val="000000">
                    <a:lumMod val="65000"/>
                    <a:lumOff val="35000"/>
                  </a:srgbClr>
                </a:solidFill>
              </a:rPr>
              <a:pPr/>
              <a:t>20</a:t>
            </a:fld>
            <a:endParaRPr dirty="0">
              <a:solidFill>
                <a:srgbClr val="000000">
                  <a:lumMod val="65000"/>
                  <a:lumOff val="35000"/>
                </a:srgbClr>
              </a:solidFill>
            </a:endParaRPr>
          </a:p>
        </p:txBody>
      </p:sp>
      <p:grpSp>
        <p:nvGrpSpPr>
          <p:cNvPr id="94" name="Group 93"/>
          <p:cNvGrpSpPr/>
          <p:nvPr/>
        </p:nvGrpSpPr>
        <p:grpSpPr>
          <a:xfrm>
            <a:off x="1640202" y="1952677"/>
            <a:ext cx="5031527" cy="2333742"/>
            <a:chOff x="1640201" y="1952677"/>
            <a:chExt cx="5031527" cy="2333742"/>
          </a:xfrm>
        </p:grpSpPr>
        <p:pic>
          <p:nvPicPr>
            <p:cNvPr id="97" name="Picture 3"/>
            <p:cNvPicPr>
              <a:picLocks noChangeAspect="1" noChangeArrowheads="1"/>
            </p:cNvPicPr>
            <p:nvPr/>
          </p:nvPicPr>
          <p:blipFill>
            <a:blip r:embed="rId12">
              <a:extLst>
                <a:ext uri="{28A0092B-C50C-407E-A947-70E740481C1C}">
                  <a14:useLocalDpi xmlns:a14="http://schemas.microsoft.com/office/drawing/2010/main" val="0"/>
                </a:ext>
              </a:extLst>
            </a:blip>
            <a:stretch>
              <a:fillRect/>
            </a:stretch>
          </p:blipFill>
          <p:spPr bwMode="auto">
            <a:xfrm>
              <a:off x="2712263" y="1952677"/>
              <a:ext cx="283777" cy="124103"/>
            </a:xfrm>
            <a:prstGeom prst="rect">
              <a:avLst/>
            </a:prstGeom>
            <a:noFill/>
            <a:ln w="9525">
              <a:noFill/>
              <a:miter lim="800000"/>
              <a:headEnd/>
              <a:tailEnd/>
            </a:ln>
            <a:effectLst>
              <a:glow rad="139700">
                <a:schemeClr val="accent5">
                  <a:satMod val="175000"/>
                  <a:alpha val="40000"/>
                </a:schemeClr>
              </a:glow>
              <a:outerShdw blurRad="50800" dist="38100" dir="2700000" algn="tl" rotWithShape="0">
                <a:prstClr val="black">
                  <a:alpha val="40000"/>
                </a:prstClr>
              </a:outerShdw>
            </a:effectLst>
          </p:spPr>
        </p:pic>
        <p:pic>
          <p:nvPicPr>
            <p:cNvPr id="98" name="Picture 3"/>
            <p:cNvPicPr>
              <a:picLocks noChangeAspect="1" noChangeArrowheads="1"/>
            </p:cNvPicPr>
            <p:nvPr/>
          </p:nvPicPr>
          <p:blipFill>
            <a:blip r:embed="rId12">
              <a:extLst>
                <a:ext uri="{28A0092B-C50C-407E-A947-70E740481C1C}">
                  <a14:useLocalDpi xmlns:a14="http://schemas.microsoft.com/office/drawing/2010/main" val="0"/>
                </a:ext>
              </a:extLst>
            </a:blip>
            <a:stretch>
              <a:fillRect/>
            </a:stretch>
          </p:blipFill>
          <p:spPr bwMode="auto">
            <a:xfrm>
              <a:off x="1640201" y="2935342"/>
              <a:ext cx="283777" cy="124103"/>
            </a:xfrm>
            <a:prstGeom prst="rect">
              <a:avLst/>
            </a:prstGeom>
            <a:noFill/>
            <a:ln w="9525">
              <a:noFill/>
              <a:miter lim="800000"/>
              <a:headEnd/>
              <a:tailEnd/>
            </a:ln>
            <a:effectLst>
              <a:glow rad="139700">
                <a:schemeClr val="accent5">
                  <a:satMod val="175000"/>
                  <a:alpha val="40000"/>
                </a:schemeClr>
              </a:glow>
              <a:outerShdw blurRad="50800" dist="38100" dir="2700000" algn="tl" rotWithShape="0">
                <a:prstClr val="black">
                  <a:alpha val="40000"/>
                </a:prstClr>
              </a:outerShdw>
            </a:effectLst>
          </p:spPr>
        </p:pic>
        <p:pic>
          <p:nvPicPr>
            <p:cNvPr id="99" name="Picture 3"/>
            <p:cNvPicPr>
              <a:picLocks noChangeAspect="1" noChangeArrowheads="1"/>
            </p:cNvPicPr>
            <p:nvPr/>
          </p:nvPicPr>
          <p:blipFill>
            <a:blip r:embed="rId12">
              <a:extLst>
                <a:ext uri="{28A0092B-C50C-407E-A947-70E740481C1C}">
                  <a14:useLocalDpi xmlns:a14="http://schemas.microsoft.com/office/drawing/2010/main" val="0"/>
                </a:ext>
              </a:extLst>
            </a:blip>
            <a:stretch>
              <a:fillRect/>
            </a:stretch>
          </p:blipFill>
          <p:spPr bwMode="auto">
            <a:xfrm>
              <a:off x="6387951" y="2225935"/>
              <a:ext cx="283777" cy="124103"/>
            </a:xfrm>
            <a:prstGeom prst="rect">
              <a:avLst/>
            </a:prstGeom>
            <a:noFill/>
            <a:ln w="9525">
              <a:noFill/>
              <a:miter lim="800000"/>
              <a:headEnd/>
              <a:tailEnd/>
            </a:ln>
            <a:effectLst>
              <a:glow rad="139700">
                <a:schemeClr val="accent5">
                  <a:satMod val="175000"/>
                  <a:alpha val="40000"/>
                </a:schemeClr>
              </a:glow>
              <a:outerShdw blurRad="50800" dist="38100" dir="2700000" algn="tl" rotWithShape="0">
                <a:prstClr val="black">
                  <a:alpha val="40000"/>
                </a:prstClr>
              </a:outerShdw>
            </a:effectLst>
          </p:spPr>
        </p:pic>
        <p:pic>
          <p:nvPicPr>
            <p:cNvPr id="101" name="Picture 3"/>
            <p:cNvPicPr>
              <a:picLocks noChangeAspect="1" noChangeArrowheads="1"/>
            </p:cNvPicPr>
            <p:nvPr/>
          </p:nvPicPr>
          <p:blipFill>
            <a:blip r:embed="rId12">
              <a:extLst>
                <a:ext uri="{28A0092B-C50C-407E-A947-70E740481C1C}">
                  <a14:useLocalDpi xmlns:a14="http://schemas.microsoft.com/office/drawing/2010/main" val="0"/>
                </a:ext>
              </a:extLst>
            </a:blip>
            <a:stretch>
              <a:fillRect/>
            </a:stretch>
          </p:blipFill>
          <p:spPr bwMode="auto">
            <a:xfrm>
              <a:off x="4858427" y="2400506"/>
              <a:ext cx="283777" cy="124103"/>
            </a:xfrm>
            <a:prstGeom prst="rect">
              <a:avLst/>
            </a:prstGeom>
            <a:noFill/>
            <a:ln w="9525">
              <a:noFill/>
              <a:miter lim="800000"/>
              <a:headEnd/>
              <a:tailEnd/>
            </a:ln>
            <a:effectLst>
              <a:glow rad="139700">
                <a:schemeClr val="accent5">
                  <a:satMod val="175000"/>
                  <a:alpha val="40000"/>
                </a:schemeClr>
              </a:glow>
              <a:outerShdw blurRad="50800" dist="38100" dir="2700000" algn="tl" rotWithShape="0">
                <a:prstClr val="black">
                  <a:alpha val="40000"/>
                </a:prstClr>
              </a:outerShdw>
            </a:effectLst>
          </p:spPr>
        </p:pic>
        <p:pic>
          <p:nvPicPr>
            <p:cNvPr id="102" name="Picture 3"/>
            <p:cNvPicPr>
              <a:picLocks noChangeAspect="1" noChangeArrowheads="1"/>
            </p:cNvPicPr>
            <p:nvPr/>
          </p:nvPicPr>
          <p:blipFill>
            <a:blip r:embed="rId12">
              <a:extLst>
                <a:ext uri="{28A0092B-C50C-407E-A947-70E740481C1C}">
                  <a14:useLocalDpi xmlns:a14="http://schemas.microsoft.com/office/drawing/2010/main" val="0"/>
                </a:ext>
              </a:extLst>
            </a:blip>
            <a:stretch>
              <a:fillRect/>
            </a:stretch>
          </p:blipFill>
          <p:spPr bwMode="auto">
            <a:xfrm>
              <a:off x="5710492" y="2787558"/>
              <a:ext cx="283777" cy="124103"/>
            </a:xfrm>
            <a:prstGeom prst="rect">
              <a:avLst/>
            </a:prstGeom>
            <a:noFill/>
            <a:ln w="9525">
              <a:noFill/>
              <a:miter lim="800000"/>
              <a:headEnd/>
              <a:tailEnd/>
            </a:ln>
            <a:effectLst>
              <a:glow rad="139700">
                <a:schemeClr val="accent5">
                  <a:satMod val="175000"/>
                  <a:alpha val="40000"/>
                </a:schemeClr>
              </a:glow>
              <a:outerShdw blurRad="50800" dist="38100" dir="2700000" algn="tl" rotWithShape="0">
                <a:prstClr val="black">
                  <a:alpha val="40000"/>
                </a:prstClr>
              </a:outerShdw>
            </a:effectLst>
          </p:spPr>
        </p:pic>
        <p:pic>
          <p:nvPicPr>
            <p:cNvPr id="103" name="Picture 3"/>
            <p:cNvPicPr>
              <a:picLocks noChangeAspect="1" noChangeArrowheads="1"/>
            </p:cNvPicPr>
            <p:nvPr/>
          </p:nvPicPr>
          <p:blipFill>
            <a:blip r:embed="rId12">
              <a:extLst>
                <a:ext uri="{28A0092B-C50C-407E-A947-70E740481C1C}">
                  <a14:useLocalDpi xmlns:a14="http://schemas.microsoft.com/office/drawing/2010/main" val="0"/>
                </a:ext>
              </a:extLst>
            </a:blip>
            <a:stretch>
              <a:fillRect/>
            </a:stretch>
          </p:blipFill>
          <p:spPr bwMode="auto">
            <a:xfrm>
              <a:off x="1963972" y="3652166"/>
              <a:ext cx="283777" cy="124103"/>
            </a:xfrm>
            <a:prstGeom prst="rect">
              <a:avLst/>
            </a:prstGeom>
            <a:noFill/>
            <a:ln w="9525">
              <a:noFill/>
              <a:miter lim="800000"/>
              <a:headEnd/>
              <a:tailEnd/>
            </a:ln>
            <a:effectLst>
              <a:glow rad="139700">
                <a:schemeClr val="accent5">
                  <a:satMod val="175000"/>
                  <a:alpha val="40000"/>
                </a:schemeClr>
              </a:glow>
              <a:outerShdw blurRad="50800" dist="38100" dir="2700000" algn="tl" rotWithShape="0">
                <a:prstClr val="black">
                  <a:alpha val="40000"/>
                </a:prstClr>
              </a:outerShdw>
            </a:effectLst>
          </p:spPr>
        </p:pic>
        <p:pic>
          <p:nvPicPr>
            <p:cNvPr id="104" name="Picture 3"/>
            <p:cNvPicPr>
              <a:picLocks noChangeAspect="1" noChangeArrowheads="1"/>
            </p:cNvPicPr>
            <p:nvPr/>
          </p:nvPicPr>
          <p:blipFill>
            <a:blip r:embed="rId12">
              <a:extLst>
                <a:ext uri="{28A0092B-C50C-407E-A947-70E740481C1C}">
                  <a14:useLocalDpi xmlns:a14="http://schemas.microsoft.com/office/drawing/2010/main" val="0"/>
                </a:ext>
              </a:extLst>
            </a:blip>
            <a:stretch>
              <a:fillRect/>
            </a:stretch>
          </p:blipFill>
          <p:spPr bwMode="auto">
            <a:xfrm>
              <a:off x="3672291" y="2904155"/>
              <a:ext cx="283777" cy="124103"/>
            </a:xfrm>
            <a:prstGeom prst="rect">
              <a:avLst/>
            </a:prstGeom>
            <a:noFill/>
            <a:ln w="9525">
              <a:noFill/>
              <a:miter lim="800000"/>
              <a:headEnd/>
              <a:tailEnd/>
            </a:ln>
            <a:effectLst>
              <a:glow rad="139700">
                <a:schemeClr val="accent5">
                  <a:satMod val="175000"/>
                  <a:alpha val="40000"/>
                </a:schemeClr>
              </a:glow>
              <a:outerShdw blurRad="50800" dist="38100" dir="2700000" algn="tl" rotWithShape="0">
                <a:prstClr val="black">
                  <a:alpha val="40000"/>
                </a:prstClr>
              </a:outerShdw>
            </a:effectLst>
          </p:spPr>
        </p:pic>
        <p:pic>
          <p:nvPicPr>
            <p:cNvPr id="107" name="Picture 3"/>
            <p:cNvPicPr>
              <a:picLocks noChangeAspect="1" noChangeArrowheads="1"/>
            </p:cNvPicPr>
            <p:nvPr/>
          </p:nvPicPr>
          <p:blipFill>
            <a:blip r:embed="rId12">
              <a:extLst>
                <a:ext uri="{28A0092B-C50C-407E-A947-70E740481C1C}">
                  <a14:useLocalDpi xmlns:a14="http://schemas.microsoft.com/office/drawing/2010/main" val="0"/>
                </a:ext>
              </a:extLst>
            </a:blip>
            <a:stretch>
              <a:fillRect/>
            </a:stretch>
          </p:blipFill>
          <p:spPr bwMode="auto">
            <a:xfrm>
              <a:off x="2280765" y="4162316"/>
              <a:ext cx="283777" cy="124103"/>
            </a:xfrm>
            <a:prstGeom prst="rect">
              <a:avLst/>
            </a:prstGeom>
            <a:noFill/>
            <a:ln w="9525">
              <a:noFill/>
              <a:miter lim="800000"/>
              <a:headEnd/>
              <a:tailEnd/>
            </a:ln>
            <a:effectLst>
              <a:glow rad="139700">
                <a:schemeClr val="accent5">
                  <a:satMod val="175000"/>
                  <a:alpha val="40000"/>
                </a:schemeClr>
              </a:glow>
              <a:outerShdw blurRad="50800" dist="38100" dir="2700000" algn="tl" rotWithShape="0">
                <a:prstClr val="black">
                  <a:alpha val="40000"/>
                </a:prstClr>
              </a:outerShdw>
            </a:effectLst>
          </p:spPr>
        </p:pic>
        <p:pic>
          <p:nvPicPr>
            <p:cNvPr id="108" name="Picture 3"/>
            <p:cNvPicPr>
              <a:picLocks noChangeAspect="1" noChangeArrowheads="1"/>
            </p:cNvPicPr>
            <p:nvPr/>
          </p:nvPicPr>
          <p:blipFill>
            <a:blip r:embed="rId12">
              <a:extLst>
                <a:ext uri="{28A0092B-C50C-407E-A947-70E740481C1C}">
                  <a14:useLocalDpi xmlns:a14="http://schemas.microsoft.com/office/drawing/2010/main" val="0"/>
                </a:ext>
              </a:extLst>
            </a:blip>
            <a:stretch>
              <a:fillRect/>
            </a:stretch>
          </p:blipFill>
          <p:spPr bwMode="auto">
            <a:xfrm>
              <a:off x="4553427" y="3291323"/>
              <a:ext cx="283777" cy="124103"/>
            </a:xfrm>
            <a:prstGeom prst="rect">
              <a:avLst/>
            </a:prstGeom>
            <a:noFill/>
            <a:ln w="9525">
              <a:noFill/>
              <a:miter lim="800000"/>
              <a:headEnd/>
              <a:tailEnd/>
            </a:ln>
            <a:effectLst>
              <a:glow rad="139700">
                <a:schemeClr val="accent5">
                  <a:satMod val="175000"/>
                  <a:alpha val="40000"/>
                </a:schemeClr>
              </a:glow>
              <a:outerShdw blurRad="50800" dist="38100" dir="2700000" algn="tl" rotWithShape="0">
                <a:prstClr val="black">
                  <a:alpha val="40000"/>
                </a:prstClr>
              </a:outerShdw>
            </a:effectLst>
          </p:spPr>
        </p:pic>
      </p:grpSp>
    </p:spTree>
    <p:custDataLst>
      <p:tags r:id="rId1"/>
    </p:custDataLst>
    <p:extLst>
      <p:ext uri="{BB962C8B-B14F-4D97-AF65-F5344CB8AC3E}">
        <p14:creationId xmlns:p14="http://schemas.microsoft.com/office/powerpoint/2010/main" val="4122814298"/>
      </p:ext>
    </p:extLst>
  </p:cSld>
  <p:clrMapOvr>
    <a:masterClrMapping/>
  </p:clrMapOvr>
  <mc:AlternateContent xmlns:mc="http://schemas.openxmlformats.org/markup-compatibility/2006" xmlns:p14="http://schemas.microsoft.com/office/powerpoint/2010/main">
    <mc:Choice Requires="p14">
      <p:transition spd="med" p14:dur="700" advTm="22111">
        <p:fade/>
      </p:transition>
    </mc:Choice>
    <mc:Fallback xmlns="">
      <p:transition spd="med" advTm="22111">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94"/>
                                        </p:tgtEl>
                                      </p:cBhvr>
                                    </p:animEffect>
                                    <p:set>
                                      <p:cBhvr>
                                        <p:cTn id="7" dur="1" fill="hold">
                                          <p:stCondLst>
                                            <p:cond delay="499"/>
                                          </p:stCondLst>
                                        </p:cTn>
                                        <p:tgtEl>
                                          <p:spTgt spid="9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4911" y="685355"/>
            <a:ext cx="8923640" cy="4183558"/>
            <a:chOff x="-4912" y="685354"/>
            <a:chExt cx="8923639" cy="4183558"/>
          </a:xfrm>
        </p:grpSpPr>
        <p:grpSp>
          <p:nvGrpSpPr>
            <p:cNvPr id="3" name="Group 2"/>
            <p:cNvGrpSpPr/>
            <p:nvPr/>
          </p:nvGrpSpPr>
          <p:grpSpPr>
            <a:xfrm>
              <a:off x="609298" y="685354"/>
              <a:ext cx="8309429" cy="3600896"/>
              <a:chOff x="639763" y="974725"/>
              <a:chExt cx="8724900" cy="5121275"/>
            </a:xfrm>
          </p:grpSpPr>
          <p:sp>
            <p:nvSpPr>
              <p:cNvPr id="674" name="Freeform 673"/>
              <p:cNvSpPr/>
              <p:nvPr/>
            </p:nvSpPr>
            <p:spPr bwMode="auto">
              <a:xfrm>
                <a:off x="639763" y="974725"/>
                <a:ext cx="8724900" cy="5121275"/>
              </a:xfrm>
              <a:custGeom>
                <a:avLst/>
                <a:gdLst>
                  <a:gd name="connsiteX0" fmla="*/ 0 w 7239000"/>
                  <a:gd name="connsiteY0" fmla="*/ 0 h 4953000"/>
                  <a:gd name="connsiteX1" fmla="*/ 7239000 w 7239000"/>
                  <a:gd name="connsiteY1" fmla="*/ 0 h 4953000"/>
                  <a:gd name="connsiteX2" fmla="*/ 7239000 w 7239000"/>
                  <a:gd name="connsiteY2" fmla="*/ 4953000 h 4953000"/>
                  <a:gd name="connsiteX3" fmla="*/ 0 w 7239000"/>
                  <a:gd name="connsiteY3" fmla="*/ 4953000 h 4953000"/>
                  <a:gd name="connsiteX4" fmla="*/ 0 w 7239000"/>
                  <a:gd name="connsiteY4" fmla="*/ 0 h 4953000"/>
                  <a:gd name="connsiteX0" fmla="*/ 76200 w 7239000"/>
                  <a:gd name="connsiteY0" fmla="*/ 990600 h 4953000"/>
                  <a:gd name="connsiteX1" fmla="*/ 7239000 w 7239000"/>
                  <a:gd name="connsiteY1" fmla="*/ 0 h 4953000"/>
                  <a:gd name="connsiteX2" fmla="*/ 7239000 w 7239000"/>
                  <a:gd name="connsiteY2" fmla="*/ 4953000 h 4953000"/>
                  <a:gd name="connsiteX3" fmla="*/ 0 w 7239000"/>
                  <a:gd name="connsiteY3" fmla="*/ 4953000 h 4953000"/>
                  <a:gd name="connsiteX4" fmla="*/ 76200 w 7239000"/>
                  <a:gd name="connsiteY4" fmla="*/ 990600 h 4953000"/>
                  <a:gd name="connsiteX0" fmla="*/ 0 w 7162800"/>
                  <a:gd name="connsiteY0" fmla="*/ 990600 h 4953000"/>
                  <a:gd name="connsiteX1" fmla="*/ 7162800 w 7162800"/>
                  <a:gd name="connsiteY1" fmla="*/ 0 h 4953000"/>
                  <a:gd name="connsiteX2" fmla="*/ 7162800 w 7162800"/>
                  <a:gd name="connsiteY2" fmla="*/ 4953000 h 4953000"/>
                  <a:gd name="connsiteX3" fmla="*/ 0 w 7162800"/>
                  <a:gd name="connsiteY3" fmla="*/ 4038600 h 4953000"/>
                  <a:gd name="connsiteX4" fmla="*/ 0 w 7162800"/>
                  <a:gd name="connsiteY4" fmla="*/ 990600 h 4953000"/>
                  <a:gd name="connsiteX0" fmla="*/ 0 w 7162800"/>
                  <a:gd name="connsiteY0" fmla="*/ 990600 h 4953000"/>
                  <a:gd name="connsiteX1" fmla="*/ 7162800 w 7162800"/>
                  <a:gd name="connsiteY1" fmla="*/ 0 h 4953000"/>
                  <a:gd name="connsiteX2" fmla="*/ 7162800 w 7162800"/>
                  <a:gd name="connsiteY2" fmla="*/ 4953000 h 4953000"/>
                  <a:gd name="connsiteX3" fmla="*/ 3063240 w 7162800"/>
                  <a:gd name="connsiteY3" fmla="*/ 4434840 h 4953000"/>
                  <a:gd name="connsiteX4" fmla="*/ 0 w 7162800"/>
                  <a:gd name="connsiteY4" fmla="*/ 4038600 h 4953000"/>
                  <a:gd name="connsiteX5" fmla="*/ 0 w 7162800"/>
                  <a:gd name="connsiteY5" fmla="*/ 990600 h 4953000"/>
                  <a:gd name="connsiteX0" fmla="*/ 0 w 7162800"/>
                  <a:gd name="connsiteY0" fmla="*/ 990600 h 4953000"/>
                  <a:gd name="connsiteX1" fmla="*/ 7162800 w 7162800"/>
                  <a:gd name="connsiteY1" fmla="*/ 0 h 4953000"/>
                  <a:gd name="connsiteX2" fmla="*/ 7162800 w 7162800"/>
                  <a:gd name="connsiteY2" fmla="*/ 4953000 h 4953000"/>
                  <a:gd name="connsiteX3" fmla="*/ 1600200 w 7162800"/>
                  <a:gd name="connsiteY3" fmla="*/ 4876800 h 4953000"/>
                  <a:gd name="connsiteX4" fmla="*/ 0 w 7162800"/>
                  <a:gd name="connsiteY4" fmla="*/ 4038600 h 4953000"/>
                  <a:gd name="connsiteX5" fmla="*/ 0 w 7162800"/>
                  <a:gd name="connsiteY5" fmla="*/ 990600 h 4953000"/>
                  <a:gd name="connsiteX0" fmla="*/ 0 w 7162800"/>
                  <a:gd name="connsiteY0" fmla="*/ 990600 h 4953000"/>
                  <a:gd name="connsiteX1" fmla="*/ 7162800 w 7162800"/>
                  <a:gd name="connsiteY1" fmla="*/ 0 h 4953000"/>
                  <a:gd name="connsiteX2" fmla="*/ 7162800 w 7162800"/>
                  <a:gd name="connsiteY2" fmla="*/ 4953000 h 4953000"/>
                  <a:gd name="connsiteX3" fmla="*/ 1600200 w 7162800"/>
                  <a:gd name="connsiteY3" fmla="*/ 4876800 h 4953000"/>
                  <a:gd name="connsiteX4" fmla="*/ 0 w 7162800"/>
                  <a:gd name="connsiteY4" fmla="*/ 4038600 h 4953000"/>
                  <a:gd name="connsiteX5" fmla="*/ 0 w 7162800"/>
                  <a:gd name="connsiteY5" fmla="*/ 990600 h 4953000"/>
                  <a:gd name="connsiteX0" fmla="*/ 0 w 7162800"/>
                  <a:gd name="connsiteY0" fmla="*/ 990600 h 4953000"/>
                  <a:gd name="connsiteX1" fmla="*/ 7162800 w 7162800"/>
                  <a:gd name="connsiteY1" fmla="*/ 0 h 4953000"/>
                  <a:gd name="connsiteX2" fmla="*/ 7162800 w 7162800"/>
                  <a:gd name="connsiteY2" fmla="*/ 4953000 h 4953000"/>
                  <a:gd name="connsiteX3" fmla="*/ 2750820 w 7162800"/>
                  <a:gd name="connsiteY3" fmla="*/ 4907280 h 4953000"/>
                  <a:gd name="connsiteX4" fmla="*/ 1600200 w 7162800"/>
                  <a:gd name="connsiteY4" fmla="*/ 4876800 h 4953000"/>
                  <a:gd name="connsiteX5" fmla="*/ 0 w 7162800"/>
                  <a:gd name="connsiteY5" fmla="*/ 4038600 h 4953000"/>
                  <a:gd name="connsiteX6" fmla="*/ 0 w 7162800"/>
                  <a:gd name="connsiteY6" fmla="*/ 990600 h 4953000"/>
                  <a:gd name="connsiteX0" fmla="*/ 0 w 7162800"/>
                  <a:gd name="connsiteY0" fmla="*/ 990600 h 4953000"/>
                  <a:gd name="connsiteX1" fmla="*/ 7162800 w 7162800"/>
                  <a:gd name="connsiteY1" fmla="*/ 0 h 4953000"/>
                  <a:gd name="connsiteX2" fmla="*/ 7162800 w 7162800"/>
                  <a:gd name="connsiteY2" fmla="*/ 4953000 h 4953000"/>
                  <a:gd name="connsiteX3" fmla="*/ 2514600 w 7162800"/>
                  <a:gd name="connsiteY3" fmla="*/ 4876800 h 4953000"/>
                  <a:gd name="connsiteX4" fmla="*/ 1600200 w 7162800"/>
                  <a:gd name="connsiteY4" fmla="*/ 4876800 h 4953000"/>
                  <a:gd name="connsiteX5" fmla="*/ 0 w 7162800"/>
                  <a:gd name="connsiteY5" fmla="*/ 4038600 h 4953000"/>
                  <a:gd name="connsiteX6" fmla="*/ 0 w 7162800"/>
                  <a:gd name="connsiteY6" fmla="*/ 990600 h 4953000"/>
                  <a:gd name="connsiteX0" fmla="*/ 0 w 7162800"/>
                  <a:gd name="connsiteY0" fmla="*/ 990600 h 4876800"/>
                  <a:gd name="connsiteX1" fmla="*/ 7162800 w 7162800"/>
                  <a:gd name="connsiteY1" fmla="*/ 0 h 4876800"/>
                  <a:gd name="connsiteX2" fmla="*/ 7086600 w 7162800"/>
                  <a:gd name="connsiteY2" fmla="*/ 2209800 h 4876800"/>
                  <a:gd name="connsiteX3" fmla="*/ 2514600 w 7162800"/>
                  <a:gd name="connsiteY3" fmla="*/ 4876800 h 4876800"/>
                  <a:gd name="connsiteX4" fmla="*/ 1600200 w 7162800"/>
                  <a:gd name="connsiteY4" fmla="*/ 4876800 h 4876800"/>
                  <a:gd name="connsiteX5" fmla="*/ 0 w 7162800"/>
                  <a:gd name="connsiteY5" fmla="*/ 4038600 h 4876800"/>
                  <a:gd name="connsiteX6" fmla="*/ 0 w 7162800"/>
                  <a:gd name="connsiteY6" fmla="*/ 990600 h 4876800"/>
                  <a:gd name="connsiteX0" fmla="*/ 0 w 7086600"/>
                  <a:gd name="connsiteY0" fmla="*/ 914400 h 4800600"/>
                  <a:gd name="connsiteX1" fmla="*/ 7086600 w 7086600"/>
                  <a:gd name="connsiteY1" fmla="*/ 0 h 4800600"/>
                  <a:gd name="connsiteX2" fmla="*/ 7086600 w 7086600"/>
                  <a:gd name="connsiteY2" fmla="*/ 2133600 h 4800600"/>
                  <a:gd name="connsiteX3" fmla="*/ 2514600 w 7086600"/>
                  <a:gd name="connsiteY3" fmla="*/ 4800600 h 4800600"/>
                  <a:gd name="connsiteX4" fmla="*/ 1600200 w 7086600"/>
                  <a:gd name="connsiteY4" fmla="*/ 4800600 h 4800600"/>
                  <a:gd name="connsiteX5" fmla="*/ 0 w 7086600"/>
                  <a:gd name="connsiteY5" fmla="*/ 3962400 h 4800600"/>
                  <a:gd name="connsiteX6" fmla="*/ 0 w 7086600"/>
                  <a:gd name="connsiteY6" fmla="*/ 914400 h 4800600"/>
                  <a:gd name="connsiteX0" fmla="*/ 0 w 7086600"/>
                  <a:gd name="connsiteY0" fmla="*/ 914400 h 4800600"/>
                  <a:gd name="connsiteX1" fmla="*/ 2895600 w 7086600"/>
                  <a:gd name="connsiteY1" fmla="*/ 609600 h 4800600"/>
                  <a:gd name="connsiteX2" fmla="*/ 7086600 w 7086600"/>
                  <a:gd name="connsiteY2" fmla="*/ 0 h 4800600"/>
                  <a:gd name="connsiteX3" fmla="*/ 7086600 w 7086600"/>
                  <a:gd name="connsiteY3" fmla="*/ 2133600 h 4800600"/>
                  <a:gd name="connsiteX4" fmla="*/ 2514600 w 7086600"/>
                  <a:gd name="connsiteY4" fmla="*/ 4800600 h 4800600"/>
                  <a:gd name="connsiteX5" fmla="*/ 1600200 w 7086600"/>
                  <a:gd name="connsiteY5" fmla="*/ 4800600 h 4800600"/>
                  <a:gd name="connsiteX6" fmla="*/ 0 w 7086600"/>
                  <a:gd name="connsiteY6" fmla="*/ 3962400 h 4800600"/>
                  <a:gd name="connsiteX7" fmla="*/ 0 w 7086600"/>
                  <a:gd name="connsiteY7" fmla="*/ 914400 h 4800600"/>
                  <a:gd name="connsiteX0" fmla="*/ 0 w 7086600"/>
                  <a:gd name="connsiteY0" fmla="*/ 914400 h 4800600"/>
                  <a:gd name="connsiteX1" fmla="*/ 1600200 w 7086600"/>
                  <a:gd name="connsiteY1" fmla="*/ 0 h 4800600"/>
                  <a:gd name="connsiteX2" fmla="*/ 7086600 w 7086600"/>
                  <a:gd name="connsiteY2" fmla="*/ 0 h 4800600"/>
                  <a:gd name="connsiteX3" fmla="*/ 7086600 w 7086600"/>
                  <a:gd name="connsiteY3" fmla="*/ 2133600 h 4800600"/>
                  <a:gd name="connsiteX4" fmla="*/ 2514600 w 7086600"/>
                  <a:gd name="connsiteY4" fmla="*/ 4800600 h 4800600"/>
                  <a:gd name="connsiteX5" fmla="*/ 1600200 w 7086600"/>
                  <a:gd name="connsiteY5" fmla="*/ 4800600 h 4800600"/>
                  <a:gd name="connsiteX6" fmla="*/ 0 w 7086600"/>
                  <a:gd name="connsiteY6" fmla="*/ 3962400 h 4800600"/>
                  <a:gd name="connsiteX7" fmla="*/ 0 w 7086600"/>
                  <a:gd name="connsiteY7" fmla="*/ 914400 h 4800600"/>
                  <a:gd name="connsiteX0" fmla="*/ 0 w 7086600"/>
                  <a:gd name="connsiteY0" fmla="*/ 914400 h 4800600"/>
                  <a:gd name="connsiteX1" fmla="*/ 1600200 w 7086600"/>
                  <a:gd name="connsiteY1" fmla="*/ 0 h 4800600"/>
                  <a:gd name="connsiteX2" fmla="*/ 7086600 w 7086600"/>
                  <a:gd name="connsiteY2" fmla="*/ 0 h 4800600"/>
                  <a:gd name="connsiteX3" fmla="*/ 7083552 w 7086600"/>
                  <a:gd name="connsiteY3" fmla="*/ 2170176 h 4800600"/>
                  <a:gd name="connsiteX4" fmla="*/ 2514600 w 7086600"/>
                  <a:gd name="connsiteY4" fmla="*/ 4800600 h 4800600"/>
                  <a:gd name="connsiteX5" fmla="*/ 1600200 w 7086600"/>
                  <a:gd name="connsiteY5" fmla="*/ 4800600 h 4800600"/>
                  <a:gd name="connsiteX6" fmla="*/ 0 w 7086600"/>
                  <a:gd name="connsiteY6" fmla="*/ 3962400 h 4800600"/>
                  <a:gd name="connsiteX7" fmla="*/ 0 w 7086600"/>
                  <a:gd name="connsiteY7" fmla="*/ 914400 h 4800600"/>
                  <a:gd name="connsiteX0" fmla="*/ 0 w 7086600"/>
                  <a:gd name="connsiteY0" fmla="*/ 914400 h 4800600"/>
                  <a:gd name="connsiteX1" fmla="*/ 1600200 w 7086600"/>
                  <a:gd name="connsiteY1" fmla="*/ 0 h 4800600"/>
                  <a:gd name="connsiteX2" fmla="*/ 7086600 w 7086600"/>
                  <a:gd name="connsiteY2" fmla="*/ 0 h 4800600"/>
                  <a:gd name="connsiteX3" fmla="*/ 7083552 w 7086600"/>
                  <a:gd name="connsiteY3" fmla="*/ 2170176 h 4800600"/>
                  <a:gd name="connsiteX4" fmla="*/ 2514600 w 7086600"/>
                  <a:gd name="connsiteY4" fmla="*/ 4800600 h 4800600"/>
                  <a:gd name="connsiteX5" fmla="*/ 1600200 w 7086600"/>
                  <a:gd name="connsiteY5" fmla="*/ 4800600 h 4800600"/>
                  <a:gd name="connsiteX6" fmla="*/ 0 w 7086600"/>
                  <a:gd name="connsiteY6" fmla="*/ 3889248 h 4800600"/>
                  <a:gd name="connsiteX7" fmla="*/ 0 w 7086600"/>
                  <a:gd name="connsiteY7" fmla="*/ 914400 h 4800600"/>
                  <a:gd name="connsiteX0" fmla="*/ 0 w 7086600"/>
                  <a:gd name="connsiteY0" fmla="*/ 914400 h 4800600"/>
                  <a:gd name="connsiteX1" fmla="*/ 1600200 w 7086600"/>
                  <a:gd name="connsiteY1" fmla="*/ 0 h 4800600"/>
                  <a:gd name="connsiteX2" fmla="*/ 7086600 w 7086600"/>
                  <a:gd name="connsiteY2" fmla="*/ 0 h 4800600"/>
                  <a:gd name="connsiteX3" fmla="*/ 7083552 w 7086600"/>
                  <a:gd name="connsiteY3" fmla="*/ 2170176 h 4800600"/>
                  <a:gd name="connsiteX4" fmla="*/ 2514600 w 7086600"/>
                  <a:gd name="connsiteY4" fmla="*/ 4800600 h 4800600"/>
                  <a:gd name="connsiteX5" fmla="*/ 1600200 w 7086600"/>
                  <a:gd name="connsiteY5" fmla="*/ 4800600 h 4800600"/>
                  <a:gd name="connsiteX6" fmla="*/ 0 w 7086600"/>
                  <a:gd name="connsiteY6" fmla="*/ 3352800 h 4800600"/>
                  <a:gd name="connsiteX7" fmla="*/ 0 w 7086600"/>
                  <a:gd name="connsiteY7" fmla="*/ 914400 h 4800600"/>
                  <a:gd name="connsiteX0" fmla="*/ 0 w 7086600"/>
                  <a:gd name="connsiteY0" fmla="*/ 914400 h 4800600"/>
                  <a:gd name="connsiteX1" fmla="*/ 1600200 w 7086600"/>
                  <a:gd name="connsiteY1" fmla="*/ 0 h 4800600"/>
                  <a:gd name="connsiteX2" fmla="*/ 7086600 w 7086600"/>
                  <a:gd name="connsiteY2" fmla="*/ 0 h 4800600"/>
                  <a:gd name="connsiteX3" fmla="*/ 7083552 w 7086600"/>
                  <a:gd name="connsiteY3" fmla="*/ 2170176 h 4800600"/>
                  <a:gd name="connsiteX4" fmla="*/ 2514600 w 7086600"/>
                  <a:gd name="connsiteY4" fmla="*/ 4800600 h 4800600"/>
                  <a:gd name="connsiteX5" fmla="*/ 0 w 7086600"/>
                  <a:gd name="connsiteY5" fmla="*/ 3352800 h 4800600"/>
                  <a:gd name="connsiteX6" fmla="*/ 0 w 7086600"/>
                  <a:gd name="connsiteY6" fmla="*/ 914400 h 4800600"/>
                  <a:gd name="connsiteX0" fmla="*/ 0 w 7086600"/>
                  <a:gd name="connsiteY0" fmla="*/ 914400 h 4800600"/>
                  <a:gd name="connsiteX1" fmla="*/ 1600200 w 7086600"/>
                  <a:gd name="connsiteY1" fmla="*/ 0 h 4800600"/>
                  <a:gd name="connsiteX2" fmla="*/ 7086600 w 7086600"/>
                  <a:gd name="connsiteY2" fmla="*/ 0 h 4800600"/>
                  <a:gd name="connsiteX3" fmla="*/ 7083552 w 7086600"/>
                  <a:gd name="connsiteY3" fmla="*/ 2170176 h 4800600"/>
                  <a:gd name="connsiteX4" fmla="*/ 4181475 w 7086600"/>
                  <a:gd name="connsiteY4" fmla="*/ 3838575 h 4800600"/>
                  <a:gd name="connsiteX5" fmla="*/ 2514600 w 7086600"/>
                  <a:gd name="connsiteY5" fmla="*/ 4800600 h 4800600"/>
                  <a:gd name="connsiteX6" fmla="*/ 0 w 7086600"/>
                  <a:gd name="connsiteY6" fmla="*/ 3352800 h 4800600"/>
                  <a:gd name="connsiteX7" fmla="*/ 0 w 7086600"/>
                  <a:gd name="connsiteY7" fmla="*/ 914400 h 4800600"/>
                  <a:gd name="connsiteX0" fmla="*/ 0 w 7086600"/>
                  <a:gd name="connsiteY0" fmla="*/ 914400 h 4800600"/>
                  <a:gd name="connsiteX1" fmla="*/ 1600200 w 7086600"/>
                  <a:gd name="connsiteY1" fmla="*/ 0 h 4800600"/>
                  <a:gd name="connsiteX2" fmla="*/ 7086600 w 7086600"/>
                  <a:gd name="connsiteY2" fmla="*/ 0 h 4800600"/>
                  <a:gd name="connsiteX3" fmla="*/ 7083552 w 7086600"/>
                  <a:gd name="connsiteY3" fmla="*/ 2170176 h 4800600"/>
                  <a:gd name="connsiteX4" fmla="*/ 5486400 w 7086600"/>
                  <a:gd name="connsiteY4" fmla="*/ 4114800 h 4800600"/>
                  <a:gd name="connsiteX5" fmla="*/ 2514600 w 7086600"/>
                  <a:gd name="connsiteY5" fmla="*/ 4800600 h 4800600"/>
                  <a:gd name="connsiteX6" fmla="*/ 0 w 7086600"/>
                  <a:gd name="connsiteY6" fmla="*/ 3352800 h 4800600"/>
                  <a:gd name="connsiteX7" fmla="*/ 0 w 7086600"/>
                  <a:gd name="connsiteY7" fmla="*/ 914400 h 4800600"/>
                  <a:gd name="connsiteX0" fmla="*/ 0 w 7086600"/>
                  <a:gd name="connsiteY0" fmla="*/ 914400 h 4800600"/>
                  <a:gd name="connsiteX1" fmla="*/ 1600200 w 7086600"/>
                  <a:gd name="connsiteY1" fmla="*/ 0 h 4800600"/>
                  <a:gd name="connsiteX2" fmla="*/ 7086600 w 7086600"/>
                  <a:gd name="connsiteY2" fmla="*/ 0 h 4800600"/>
                  <a:gd name="connsiteX3" fmla="*/ 6553200 w 7086600"/>
                  <a:gd name="connsiteY3" fmla="*/ 2819400 h 4800600"/>
                  <a:gd name="connsiteX4" fmla="*/ 5486400 w 7086600"/>
                  <a:gd name="connsiteY4" fmla="*/ 4114800 h 4800600"/>
                  <a:gd name="connsiteX5" fmla="*/ 2514600 w 7086600"/>
                  <a:gd name="connsiteY5" fmla="*/ 4800600 h 4800600"/>
                  <a:gd name="connsiteX6" fmla="*/ 0 w 7086600"/>
                  <a:gd name="connsiteY6" fmla="*/ 3352800 h 4800600"/>
                  <a:gd name="connsiteX7" fmla="*/ 0 w 7086600"/>
                  <a:gd name="connsiteY7" fmla="*/ 914400 h 4800600"/>
                  <a:gd name="connsiteX0" fmla="*/ 0 w 7086600"/>
                  <a:gd name="connsiteY0" fmla="*/ 914400 h 4800600"/>
                  <a:gd name="connsiteX1" fmla="*/ 1600200 w 7086600"/>
                  <a:gd name="connsiteY1" fmla="*/ 0 h 4800600"/>
                  <a:gd name="connsiteX2" fmla="*/ 7086600 w 7086600"/>
                  <a:gd name="connsiteY2" fmla="*/ 0 h 4800600"/>
                  <a:gd name="connsiteX3" fmla="*/ 7086600 w 7086600"/>
                  <a:gd name="connsiteY3" fmla="*/ 3200400 h 4800600"/>
                  <a:gd name="connsiteX4" fmla="*/ 5486400 w 7086600"/>
                  <a:gd name="connsiteY4" fmla="*/ 4114800 h 4800600"/>
                  <a:gd name="connsiteX5" fmla="*/ 2514600 w 7086600"/>
                  <a:gd name="connsiteY5" fmla="*/ 4800600 h 4800600"/>
                  <a:gd name="connsiteX6" fmla="*/ 0 w 7086600"/>
                  <a:gd name="connsiteY6" fmla="*/ 3352800 h 4800600"/>
                  <a:gd name="connsiteX7" fmla="*/ 0 w 7086600"/>
                  <a:gd name="connsiteY7" fmla="*/ 914400 h 4800600"/>
                  <a:gd name="connsiteX0" fmla="*/ 0 w 7086600"/>
                  <a:gd name="connsiteY0" fmla="*/ 914400 h 4800600"/>
                  <a:gd name="connsiteX1" fmla="*/ 1600200 w 7086600"/>
                  <a:gd name="connsiteY1" fmla="*/ 0 h 4800600"/>
                  <a:gd name="connsiteX2" fmla="*/ 7086600 w 7086600"/>
                  <a:gd name="connsiteY2" fmla="*/ 0 h 4800600"/>
                  <a:gd name="connsiteX3" fmla="*/ 7086600 w 7086600"/>
                  <a:gd name="connsiteY3" fmla="*/ 3200400 h 4800600"/>
                  <a:gd name="connsiteX4" fmla="*/ 5486400 w 7086600"/>
                  <a:gd name="connsiteY4" fmla="*/ 4114800 h 4800600"/>
                  <a:gd name="connsiteX5" fmla="*/ 2514600 w 7086600"/>
                  <a:gd name="connsiteY5" fmla="*/ 4800600 h 4800600"/>
                  <a:gd name="connsiteX6" fmla="*/ 0 w 7086600"/>
                  <a:gd name="connsiteY6" fmla="*/ 3352800 h 4800600"/>
                  <a:gd name="connsiteX7" fmla="*/ 0 w 7086600"/>
                  <a:gd name="connsiteY7" fmla="*/ 914400 h 4800600"/>
                  <a:gd name="connsiteX0" fmla="*/ 0 w 7117080"/>
                  <a:gd name="connsiteY0" fmla="*/ 914400 h 4800600"/>
                  <a:gd name="connsiteX1" fmla="*/ 1600200 w 7117080"/>
                  <a:gd name="connsiteY1" fmla="*/ 0 h 4800600"/>
                  <a:gd name="connsiteX2" fmla="*/ 7086600 w 7117080"/>
                  <a:gd name="connsiteY2" fmla="*/ 0 h 4800600"/>
                  <a:gd name="connsiteX3" fmla="*/ 7117080 w 7117080"/>
                  <a:gd name="connsiteY3" fmla="*/ 3185160 h 4800600"/>
                  <a:gd name="connsiteX4" fmla="*/ 5486400 w 7117080"/>
                  <a:gd name="connsiteY4" fmla="*/ 4114800 h 4800600"/>
                  <a:gd name="connsiteX5" fmla="*/ 2514600 w 7117080"/>
                  <a:gd name="connsiteY5" fmla="*/ 4800600 h 4800600"/>
                  <a:gd name="connsiteX6" fmla="*/ 0 w 7117080"/>
                  <a:gd name="connsiteY6" fmla="*/ 3352800 h 4800600"/>
                  <a:gd name="connsiteX7" fmla="*/ 0 w 7117080"/>
                  <a:gd name="connsiteY7" fmla="*/ 914400 h 4800600"/>
                  <a:gd name="connsiteX0" fmla="*/ 0 w 7095744"/>
                  <a:gd name="connsiteY0" fmla="*/ 914400 h 4800600"/>
                  <a:gd name="connsiteX1" fmla="*/ 1600200 w 7095744"/>
                  <a:gd name="connsiteY1" fmla="*/ 0 h 4800600"/>
                  <a:gd name="connsiteX2" fmla="*/ 7086600 w 7095744"/>
                  <a:gd name="connsiteY2" fmla="*/ 0 h 4800600"/>
                  <a:gd name="connsiteX3" fmla="*/ 7095744 w 7095744"/>
                  <a:gd name="connsiteY3" fmla="*/ 3166872 h 4800600"/>
                  <a:gd name="connsiteX4" fmla="*/ 5486400 w 7095744"/>
                  <a:gd name="connsiteY4" fmla="*/ 4114800 h 4800600"/>
                  <a:gd name="connsiteX5" fmla="*/ 2514600 w 7095744"/>
                  <a:gd name="connsiteY5" fmla="*/ 4800600 h 4800600"/>
                  <a:gd name="connsiteX6" fmla="*/ 0 w 7095744"/>
                  <a:gd name="connsiteY6" fmla="*/ 3352800 h 4800600"/>
                  <a:gd name="connsiteX7" fmla="*/ 0 w 7095744"/>
                  <a:gd name="connsiteY7" fmla="*/ 914400 h 4800600"/>
                  <a:gd name="connsiteX0" fmla="*/ 0 w 7086600"/>
                  <a:gd name="connsiteY0" fmla="*/ 914400 h 4800600"/>
                  <a:gd name="connsiteX1" fmla="*/ 1600200 w 7086600"/>
                  <a:gd name="connsiteY1" fmla="*/ 0 h 4800600"/>
                  <a:gd name="connsiteX2" fmla="*/ 7086600 w 7086600"/>
                  <a:gd name="connsiteY2" fmla="*/ 0 h 4800600"/>
                  <a:gd name="connsiteX3" fmla="*/ 7086600 w 7086600"/>
                  <a:gd name="connsiteY3" fmla="*/ 3200400 h 4800600"/>
                  <a:gd name="connsiteX4" fmla="*/ 5486400 w 7086600"/>
                  <a:gd name="connsiteY4" fmla="*/ 4114800 h 4800600"/>
                  <a:gd name="connsiteX5" fmla="*/ 2514600 w 7086600"/>
                  <a:gd name="connsiteY5" fmla="*/ 4800600 h 4800600"/>
                  <a:gd name="connsiteX6" fmla="*/ 0 w 7086600"/>
                  <a:gd name="connsiteY6" fmla="*/ 3352800 h 4800600"/>
                  <a:gd name="connsiteX7" fmla="*/ 0 w 7086600"/>
                  <a:gd name="connsiteY7" fmla="*/ 914400 h 4800600"/>
                  <a:gd name="connsiteX0" fmla="*/ 0 w 7086600"/>
                  <a:gd name="connsiteY0" fmla="*/ 914400 h 4800600"/>
                  <a:gd name="connsiteX1" fmla="*/ 1600200 w 7086600"/>
                  <a:gd name="connsiteY1" fmla="*/ 0 h 4800600"/>
                  <a:gd name="connsiteX2" fmla="*/ 7086600 w 7086600"/>
                  <a:gd name="connsiteY2" fmla="*/ 0 h 4800600"/>
                  <a:gd name="connsiteX3" fmla="*/ 7086600 w 7086600"/>
                  <a:gd name="connsiteY3" fmla="*/ 3200400 h 4800600"/>
                  <a:gd name="connsiteX4" fmla="*/ 5486400 w 7086600"/>
                  <a:gd name="connsiteY4" fmla="*/ 4114800 h 4800600"/>
                  <a:gd name="connsiteX5" fmla="*/ 2514600 w 7086600"/>
                  <a:gd name="connsiteY5" fmla="*/ 4800600 h 4800600"/>
                  <a:gd name="connsiteX6" fmla="*/ 0 w 7086600"/>
                  <a:gd name="connsiteY6" fmla="*/ 3352800 h 4800600"/>
                  <a:gd name="connsiteX7" fmla="*/ 0 w 7086600"/>
                  <a:gd name="connsiteY7" fmla="*/ 914400 h 4800600"/>
                  <a:gd name="connsiteX0" fmla="*/ 0 w 7086600"/>
                  <a:gd name="connsiteY0" fmla="*/ 920496 h 4806696"/>
                  <a:gd name="connsiteX1" fmla="*/ 1600200 w 7086600"/>
                  <a:gd name="connsiteY1" fmla="*/ 6096 h 4806696"/>
                  <a:gd name="connsiteX2" fmla="*/ 5864352 w 7086600"/>
                  <a:gd name="connsiteY2" fmla="*/ 0 h 4806696"/>
                  <a:gd name="connsiteX3" fmla="*/ 7086600 w 7086600"/>
                  <a:gd name="connsiteY3" fmla="*/ 6096 h 4806696"/>
                  <a:gd name="connsiteX4" fmla="*/ 7086600 w 7086600"/>
                  <a:gd name="connsiteY4" fmla="*/ 3206496 h 4806696"/>
                  <a:gd name="connsiteX5" fmla="*/ 5486400 w 7086600"/>
                  <a:gd name="connsiteY5" fmla="*/ 4120896 h 4806696"/>
                  <a:gd name="connsiteX6" fmla="*/ 2514600 w 7086600"/>
                  <a:gd name="connsiteY6" fmla="*/ 4806696 h 4806696"/>
                  <a:gd name="connsiteX7" fmla="*/ 0 w 7086600"/>
                  <a:gd name="connsiteY7" fmla="*/ 3358896 h 4806696"/>
                  <a:gd name="connsiteX8" fmla="*/ 0 w 7086600"/>
                  <a:gd name="connsiteY8" fmla="*/ 920496 h 4806696"/>
                  <a:gd name="connsiteX0" fmla="*/ 0 w 7089648"/>
                  <a:gd name="connsiteY0" fmla="*/ 920496 h 4806696"/>
                  <a:gd name="connsiteX1" fmla="*/ 1600200 w 7089648"/>
                  <a:gd name="connsiteY1" fmla="*/ 6096 h 4806696"/>
                  <a:gd name="connsiteX2" fmla="*/ 5864352 w 7089648"/>
                  <a:gd name="connsiteY2" fmla="*/ 0 h 4806696"/>
                  <a:gd name="connsiteX3" fmla="*/ 7086600 w 7089648"/>
                  <a:gd name="connsiteY3" fmla="*/ 6096 h 4806696"/>
                  <a:gd name="connsiteX4" fmla="*/ 7089648 w 7089648"/>
                  <a:gd name="connsiteY4" fmla="*/ 713232 h 4806696"/>
                  <a:gd name="connsiteX5" fmla="*/ 7086600 w 7089648"/>
                  <a:gd name="connsiteY5" fmla="*/ 3206496 h 4806696"/>
                  <a:gd name="connsiteX6" fmla="*/ 5486400 w 7089648"/>
                  <a:gd name="connsiteY6" fmla="*/ 4120896 h 4806696"/>
                  <a:gd name="connsiteX7" fmla="*/ 2514600 w 7089648"/>
                  <a:gd name="connsiteY7" fmla="*/ 4806696 h 4806696"/>
                  <a:gd name="connsiteX8" fmla="*/ 0 w 7089648"/>
                  <a:gd name="connsiteY8" fmla="*/ 3358896 h 4806696"/>
                  <a:gd name="connsiteX9" fmla="*/ 0 w 7089648"/>
                  <a:gd name="connsiteY9" fmla="*/ 920496 h 4806696"/>
                  <a:gd name="connsiteX0" fmla="*/ 0 w 7089648"/>
                  <a:gd name="connsiteY0" fmla="*/ 920496 h 4806696"/>
                  <a:gd name="connsiteX1" fmla="*/ 1600200 w 7089648"/>
                  <a:gd name="connsiteY1" fmla="*/ 6096 h 4806696"/>
                  <a:gd name="connsiteX2" fmla="*/ 5821680 w 7089648"/>
                  <a:gd name="connsiteY2" fmla="*/ 0 h 4806696"/>
                  <a:gd name="connsiteX3" fmla="*/ 7086600 w 7089648"/>
                  <a:gd name="connsiteY3" fmla="*/ 6096 h 4806696"/>
                  <a:gd name="connsiteX4" fmla="*/ 7089648 w 7089648"/>
                  <a:gd name="connsiteY4" fmla="*/ 713232 h 4806696"/>
                  <a:gd name="connsiteX5" fmla="*/ 7086600 w 7089648"/>
                  <a:gd name="connsiteY5" fmla="*/ 3206496 h 4806696"/>
                  <a:gd name="connsiteX6" fmla="*/ 5486400 w 7089648"/>
                  <a:gd name="connsiteY6" fmla="*/ 4120896 h 4806696"/>
                  <a:gd name="connsiteX7" fmla="*/ 2514600 w 7089648"/>
                  <a:gd name="connsiteY7" fmla="*/ 4806696 h 4806696"/>
                  <a:gd name="connsiteX8" fmla="*/ 0 w 7089648"/>
                  <a:gd name="connsiteY8" fmla="*/ 3358896 h 4806696"/>
                  <a:gd name="connsiteX9" fmla="*/ 0 w 7089648"/>
                  <a:gd name="connsiteY9" fmla="*/ 920496 h 4806696"/>
                  <a:gd name="connsiteX0" fmla="*/ 0 w 7089648"/>
                  <a:gd name="connsiteY0" fmla="*/ 920496 h 4806696"/>
                  <a:gd name="connsiteX1" fmla="*/ 1600200 w 7089648"/>
                  <a:gd name="connsiteY1" fmla="*/ 6096 h 4806696"/>
                  <a:gd name="connsiteX2" fmla="*/ 5852160 w 7089648"/>
                  <a:gd name="connsiteY2" fmla="*/ 0 h 4806696"/>
                  <a:gd name="connsiteX3" fmla="*/ 7086600 w 7089648"/>
                  <a:gd name="connsiteY3" fmla="*/ 6096 h 4806696"/>
                  <a:gd name="connsiteX4" fmla="*/ 7089648 w 7089648"/>
                  <a:gd name="connsiteY4" fmla="*/ 713232 h 4806696"/>
                  <a:gd name="connsiteX5" fmla="*/ 7086600 w 7089648"/>
                  <a:gd name="connsiteY5" fmla="*/ 3206496 h 4806696"/>
                  <a:gd name="connsiteX6" fmla="*/ 5486400 w 7089648"/>
                  <a:gd name="connsiteY6" fmla="*/ 4120896 h 4806696"/>
                  <a:gd name="connsiteX7" fmla="*/ 2514600 w 7089648"/>
                  <a:gd name="connsiteY7" fmla="*/ 4806696 h 4806696"/>
                  <a:gd name="connsiteX8" fmla="*/ 0 w 7089648"/>
                  <a:gd name="connsiteY8" fmla="*/ 3358896 h 4806696"/>
                  <a:gd name="connsiteX9" fmla="*/ 0 w 7089648"/>
                  <a:gd name="connsiteY9" fmla="*/ 920496 h 4806696"/>
                  <a:gd name="connsiteX0" fmla="*/ 0 w 7089648"/>
                  <a:gd name="connsiteY0" fmla="*/ 920496 h 4806696"/>
                  <a:gd name="connsiteX1" fmla="*/ 1600200 w 7089648"/>
                  <a:gd name="connsiteY1" fmla="*/ 6096 h 4806696"/>
                  <a:gd name="connsiteX2" fmla="*/ 5824728 w 7089648"/>
                  <a:gd name="connsiteY2" fmla="*/ 0 h 4806696"/>
                  <a:gd name="connsiteX3" fmla="*/ 7086600 w 7089648"/>
                  <a:gd name="connsiteY3" fmla="*/ 6096 h 4806696"/>
                  <a:gd name="connsiteX4" fmla="*/ 7089648 w 7089648"/>
                  <a:gd name="connsiteY4" fmla="*/ 713232 h 4806696"/>
                  <a:gd name="connsiteX5" fmla="*/ 7086600 w 7089648"/>
                  <a:gd name="connsiteY5" fmla="*/ 3206496 h 4806696"/>
                  <a:gd name="connsiteX6" fmla="*/ 5486400 w 7089648"/>
                  <a:gd name="connsiteY6" fmla="*/ 4120896 h 4806696"/>
                  <a:gd name="connsiteX7" fmla="*/ 2514600 w 7089648"/>
                  <a:gd name="connsiteY7" fmla="*/ 4806696 h 4806696"/>
                  <a:gd name="connsiteX8" fmla="*/ 0 w 7089648"/>
                  <a:gd name="connsiteY8" fmla="*/ 3358896 h 4806696"/>
                  <a:gd name="connsiteX9" fmla="*/ 0 w 7089648"/>
                  <a:gd name="connsiteY9" fmla="*/ 920496 h 4806696"/>
                  <a:gd name="connsiteX0" fmla="*/ 0 w 7089648"/>
                  <a:gd name="connsiteY0" fmla="*/ 920496 h 4806696"/>
                  <a:gd name="connsiteX1" fmla="*/ 1600200 w 7089648"/>
                  <a:gd name="connsiteY1" fmla="*/ 6096 h 4806696"/>
                  <a:gd name="connsiteX2" fmla="*/ 5824728 w 7089648"/>
                  <a:gd name="connsiteY2" fmla="*/ 0 h 4806696"/>
                  <a:gd name="connsiteX3" fmla="*/ 7089648 w 7089648"/>
                  <a:gd name="connsiteY3" fmla="*/ 713232 h 4806696"/>
                  <a:gd name="connsiteX4" fmla="*/ 7086600 w 7089648"/>
                  <a:gd name="connsiteY4" fmla="*/ 3206496 h 4806696"/>
                  <a:gd name="connsiteX5" fmla="*/ 5486400 w 7089648"/>
                  <a:gd name="connsiteY5" fmla="*/ 4120896 h 4806696"/>
                  <a:gd name="connsiteX6" fmla="*/ 2514600 w 7089648"/>
                  <a:gd name="connsiteY6" fmla="*/ 4806696 h 4806696"/>
                  <a:gd name="connsiteX7" fmla="*/ 0 w 7089648"/>
                  <a:gd name="connsiteY7" fmla="*/ 3358896 h 4806696"/>
                  <a:gd name="connsiteX8" fmla="*/ 0 w 7089648"/>
                  <a:gd name="connsiteY8" fmla="*/ 920496 h 4806696"/>
                  <a:gd name="connsiteX0" fmla="*/ 0 w 7089648"/>
                  <a:gd name="connsiteY0" fmla="*/ 914400 h 4800600"/>
                  <a:gd name="connsiteX1" fmla="*/ 1600200 w 7089648"/>
                  <a:gd name="connsiteY1" fmla="*/ 0 h 4800600"/>
                  <a:gd name="connsiteX2" fmla="*/ 5849112 w 7089648"/>
                  <a:gd name="connsiteY2" fmla="*/ 0 h 4800600"/>
                  <a:gd name="connsiteX3" fmla="*/ 7089648 w 7089648"/>
                  <a:gd name="connsiteY3" fmla="*/ 707136 h 4800600"/>
                  <a:gd name="connsiteX4" fmla="*/ 7086600 w 7089648"/>
                  <a:gd name="connsiteY4" fmla="*/ 3200400 h 4800600"/>
                  <a:gd name="connsiteX5" fmla="*/ 5486400 w 7089648"/>
                  <a:gd name="connsiteY5" fmla="*/ 4114800 h 4800600"/>
                  <a:gd name="connsiteX6" fmla="*/ 2514600 w 7089648"/>
                  <a:gd name="connsiteY6" fmla="*/ 4800600 h 4800600"/>
                  <a:gd name="connsiteX7" fmla="*/ 0 w 7089648"/>
                  <a:gd name="connsiteY7" fmla="*/ 3352800 h 4800600"/>
                  <a:gd name="connsiteX8" fmla="*/ 0 w 7089648"/>
                  <a:gd name="connsiteY8" fmla="*/ 914400 h 4800600"/>
                  <a:gd name="connsiteX0" fmla="*/ 0 w 7089648"/>
                  <a:gd name="connsiteY0" fmla="*/ 914400 h 4800600"/>
                  <a:gd name="connsiteX1" fmla="*/ 1600200 w 7089648"/>
                  <a:gd name="connsiteY1" fmla="*/ 0 h 4800600"/>
                  <a:gd name="connsiteX2" fmla="*/ 5849112 w 7089648"/>
                  <a:gd name="connsiteY2" fmla="*/ 0 h 4800600"/>
                  <a:gd name="connsiteX3" fmla="*/ 7089648 w 7089648"/>
                  <a:gd name="connsiteY3" fmla="*/ 707136 h 4800600"/>
                  <a:gd name="connsiteX4" fmla="*/ 7086600 w 7089648"/>
                  <a:gd name="connsiteY4" fmla="*/ 2148840 h 4800600"/>
                  <a:gd name="connsiteX5" fmla="*/ 7086600 w 7089648"/>
                  <a:gd name="connsiteY5" fmla="*/ 3200400 h 4800600"/>
                  <a:gd name="connsiteX6" fmla="*/ 5486400 w 7089648"/>
                  <a:gd name="connsiteY6" fmla="*/ 4114800 h 4800600"/>
                  <a:gd name="connsiteX7" fmla="*/ 2514600 w 7089648"/>
                  <a:gd name="connsiteY7" fmla="*/ 4800600 h 4800600"/>
                  <a:gd name="connsiteX8" fmla="*/ 0 w 7089648"/>
                  <a:gd name="connsiteY8" fmla="*/ 3352800 h 4800600"/>
                  <a:gd name="connsiteX9" fmla="*/ 0 w 7089648"/>
                  <a:gd name="connsiteY9" fmla="*/ 914400 h 4800600"/>
                  <a:gd name="connsiteX0" fmla="*/ 0 w 7089648"/>
                  <a:gd name="connsiteY0" fmla="*/ 914400 h 4800600"/>
                  <a:gd name="connsiteX1" fmla="*/ 1600200 w 7089648"/>
                  <a:gd name="connsiteY1" fmla="*/ 0 h 4800600"/>
                  <a:gd name="connsiteX2" fmla="*/ 5849112 w 7089648"/>
                  <a:gd name="connsiteY2" fmla="*/ 0 h 4800600"/>
                  <a:gd name="connsiteX3" fmla="*/ 7089648 w 7089648"/>
                  <a:gd name="connsiteY3" fmla="*/ 707136 h 4800600"/>
                  <a:gd name="connsiteX4" fmla="*/ 7086600 w 7089648"/>
                  <a:gd name="connsiteY4" fmla="*/ 2148840 h 4800600"/>
                  <a:gd name="connsiteX5" fmla="*/ 5486400 w 7089648"/>
                  <a:gd name="connsiteY5" fmla="*/ 4114800 h 4800600"/>
                  <a:gd name="connsiteX6" fmla="*/ 2514600 w 7089648"/>
                  <a:gd name="connsiteY6" fmla="*/ 4800600 h 4800600"/>
                  <a:gd name="connsiteX7" fmla="*/ 0 w 7089648"/>
                  <a:gd name="connsiteY7" fmla="*/ 3352800 h 4800600"/>
                  <a:gd name="connsiteX8" fmla="*/ 0 w 7089648"/>
                  <a:gd name="connsiteY8" fmla="*/ 914400 h 4800600"/>
                  <a:gd name="connsiteX0" fmla="*/ 0 w 7089648"/>
                  <a:gd name="connsiteY0" fmla="*/ 914400 h 4800600"/>
                  <a:gd name="connsiteX1" fmla="*/ 1600200 w 7089648"/>
                  <a:gd name="connsiteY1" fmla="*/ 0 h 4800600"/>
                  <a:gd name="connsiteX2" fmla="*/ 5849112 w 7089648"/>
                  <a:gd name="connsiteY2" fmla="*/ 0 h 4800600"/>
                  <a:gd name="connsiteX3" fmla="*/ 7089648 w 7089648"/>
                  <a:gd name="connsiteY3" fmla="*/ 707136 h 4800600"/>
                  <a:gd name="connsiteX4" fmla="*/ 7086600 w 7089648"/>
                  <a:gd name="connsiteY4" fmla="*/ 2148840 h 4800600"/>
                  <a:gd name="connsiteX5" fmla="*/ 2514600 w 7089648"/>
                  <a:gd name="connsiteY5" fmla="*/ 4800600 h 4800600"/>
                  <a:gd name="connsiteX6" fmla="*/ 0 w 7089648"/>
                  <a:gd name="connsiteY6" fmla="*/ 3352800 h 4800600"/>
                  <a:gd name="connsiteX7" fmla="*/ 0 w 7089648"/>
                  <a:gd name="connsiteY7" fmla="*/ 914400 h 4800600"/>
                  <a:gd name="connsiteX0" fmla="*/ 0 w 7089648"/>
                  <a:gd name="connsiteY0" fmla="*/ 914400 h 4800600"/>
                  <a:gd name="connsiteX1" fmla="*/ 792480 w 7089648"/>
                  <a:gd name="connsiteY1" fmla="*/ 467360 h 4800600"/>
                  <a:gd name="connsiteX2" fmla="*/ 1600200 w 7089648"/>
                  <a:gd name="connsiteY2" fmla="*/ 0 h 4800600"/>
                  <a:gd name="connsiteX3" fmla="*/ 5849112 w 7089648"/>
                  <a:gd name="connsiteY3" fmla="*/ 0 h 4800600"/>
                  <a:gd name="connsiteX4" fmla="*/ 7089648 w 7089648"/>
                  <a:gd name="connsiteY4" fmla="*/ 707136 h 4800600"/>
                  <a:gd name="connsiteX5" fmla="*/ 7086600 w 7089648"/>
                  <a:gd name="connsiteY5" fmla="*/ 2148840 h 4800600"/>
                  <a:gd name="connsiteX6" fmla="*/ 2514600 w 7089648"/>
                  <a:gd name="connsiteY6" fmla="*/ 4800600 h 4800600"/>
                  <a:gd name="connsiteX7" fmla="*/ 0 w 7089648"/>
                  <a:gd name="connsiteY7" fmla="*/ 3352800 h 4800600"/>
                  <a:gd name="connsiteX8" fmla="*/ 0 w 7089648"/>
                  <a:gd name="connsiteY8" fmla="*/ 914400 h 4800600"/>
                  <a:gd name="connsiteX0" fmla="*/ 0 w 7089648"/>
                  <a:gd name="connsiteY0" fmla="*/ 914400 h 4800600"/>
                  <a:gd name="connsiteX1" fmla="*/ 792480 w 7089648"/>
                  <a:gd name="connsiteY1" fmla="*/ 467360 h 4800600"/>
                  <a:gd name="connsiteX2" fmla="*/ 1600200 w 7089648"/>
                  <a:gd name="connsiteY2" fmla="*/ 0 h 4800600"/>
                  <a:gd name="connsiteX3" fmla="*/ 3352800 w 7089648"/>
                  <a:gd name="connsiteY3" fmla="*/ 0 h 4800600"/>
                  <a:gd name="connsiteX4" fmla="*/ 5849112 w 7089648"/>
                  <a:gd name="connsiteY4" fmla="*/ 0 h 4800600"/>
                  <a:gd name="connsiteX5" fmla="*/ 7089648 w 7089648"/>
                  <a:gd name="connsiteY5" fmla="*/ 707136 h 4800600"/>
                  <a:gd name="connsiteX6" fmla="*/ 7086600 w 7089648"/>
                  <a:gd name="connsiteY6" fmla="*/ 2148840 h 4800600"/>
                  <a:gd name="connsiteX7" fmla="*/ 2514600 w 7089648"/>
                  <a:gd name="connsiteY7" fmla="*/ 4800600 h 4800600"/>
                  <a:gd name="connsiteX8" fmla="*/ 0 w 7089648"/>
                  <a:gd name="connsiteY8" fmla="*/ 3352800 h 4800600"/>
                  <a:gd name="connsiteX9" fmla="*/ 0 w 7089648"/>
                  <a:gd name="connsiteY9" fmla="*/ 914400 h 4800600"/>
                  <a:gd name="connsiteX0" fmla="*/ 0 w 7089648"/>
                  <a:gd name="connsiteY0" fmla="*/ 914400 h 4800600"/>
                  <a:gd name="connsiteX1" fmla="*/ 792480 w 7089648"/>
                  <a:gd name="connsiteY1" fmla="*/ 467360 h 4800600"/>
                  <a:gd name="connsiteX2" fmla="*/ 1600200 w 7089648"/>
                  <a:gd name="connsiteY2" fmla="*/ 0 h 4800600"/>
                  <a:gd name="connsiteX3" fmla="*/ 3352800 w 7089648"/>
                  <a:gd name="connsiteY3" fmla="*/ 0 h 4800600"/>
                  <a:gd name="connsiteX4" fmla="*/ 5849112 w 7089648"/>
                  <a:gd name="connsiteY4" fmla="*/ 0 h 4800600"/>
                  <a:gd name="connsiteX5" fmla="*/ 7089648 w 7089648"/>
                  <a:gd name="connsiteY5" fmla="*/ 707136 h 4800600"/>
                  <a:gd name="connsiteX6" fmla="*/ 7086600 w 7089648"/>
                  <a:gd name="connsiteY6" fmla="*/ 2148840 h 4800600"/>
                  <a:gd name="connsiteX7" fmla="*/ 2514600 w 7089648"/>
                  <a:gd name="connsiteY7" fmla="*/ 4800600 h 4800600"/>
                  <a:gd name="connsiteX8" fmla="*/ 0 w 7089648"/>
                  <a:gd name="connsiteY8" fmla="*/ 3352800 h 4800600"/>
                  <a:gd name="connsiteX9" fmla="*/ 0 w 7089648"/>
                  <a:gd name="connsiteY9" fmla="*/ 914400 h 4800600"/>
                  <a:gd name="connsiteX0" fmla="*/ 0 w 7089648"/>
                  <a:gd name="connsiteY0" fmla="*/ 914400 h 4800600"/>
                  <a:gd name="connsiteX1" fmla="*/ 792480 w 7089648"/>
                  <a:gd name="connsiteY1" fmla="*/ 467360 h 4800600"/>
                  <a:gd name="connsiteX2" fmla="*/ 1600200 w 7089648"/>
                  <a:gd name="connsiteY2" fmla="*/ 0 h 4800600"/>
                  <a:gd name="connsiteX3" fmla="*/ 3360420 w 7089648"/>
                  <a:gd name="connsiteY3" fmla="*/ 0 h 4800600"/>
                  <a:gd name="connsiteX4" fmla="*/ 5849112 w 7089648"/>
                  <a:gd name="connsiteY4" fmla="*/ 0 h 4800600"/>
                  <a:gd name="connsiteX5" fmla="*/ 7089648 w 7089648"/>
                  <a:gd name="connsiteY5" fmla="*/ 707136 h 4800600"/>
                  <a:gd name="connsiteX6" fmla="*/ 7086600 w 7089648"/>
                  <a:gd name="connsiteY6" fmla="*/ 2148840 h 4800600"/>
                  <a:gd name="connsiteX7" fmla="*/ 2514600 w 7089648"/>
                  <a:gd name="connsiteY7" fmla="*/ 4800600 h 4800600"/>
                  <a:gd name="connsiteX8" fmla="*/ 0 w 7089648"/>
                  <a:gd name="connsiteY8" fmla="*/ 3352800 h 4800600"/>
                  <a:gd name="connsiteX9" fmla="*/ 0 w 7089648"/>
                  <a:gd name="connsiteY9" fmla="*/ 914400 h 4800600"/>
                  <a:gd name="connsiteX0" fmla="*/ 0 w 7089648"/>
                  <a:gd name="connsiteY0" fmla="*/ 914400 h 4800600"/>
                  <a:gd name="connsiteX1" fmla="*/ 792480 w 7089648"/>
                  <a:gd name="connsiteY1" fmla="*/ 467360 h 4800600"/>
                  <a:gd name="connsiteX2" fmla="*/ 1600200 w 7089648"/>
                  <a:gd name="connsiteY2" fmla="*/ 0 h 4800600"/>
                  <a:gd name="connsiteX3" fmla="*/ 2616200 w 7089648"/>
                  <a:gd name="connsiteY3" fmla="*/ 0 h 4800600"/>
                  <a:gd name="connsiteX4" fmla="*/ 3360420 w 7089648"/>
                  <a:gd name="connsiteY4" fmla="*/ 0 h 4800600"/>
                  <a:gd name="connsiteX5" fmla="*/ 5849112 w 7089648"/>
                  <a:gd name="connsiteY5" fmla="*/ 0 h 4800600"/>
                  <a:gd name="connsiteX6" fmla="*/ 7089648 w 7089648"/>
                  <a:gd name="connsiteY6" fmla="*/ 707136 h 4800600"/>
                  <a:gd name="connsiteX7" fmla="*/ 7086600 w 7089648"/>
                  <a:gd name="connsiteY7" fmla="*/ 2148840 h 4800600"/>
                  <a:gd name="connsiteX8" fmla="*/ 2514600 w 7089648"/>
                  <a:gd name="connsiteY8" fmla="*/ 4800600 h 4800600"/>
                  <a:gd name="connsiteX9" fmla="*/ 0 w 7089648"/>
                  <a:gd name="connsiteY9" fmla="*/ 3352800 h 4800600"/>
                  <a:gd name="connsiteX10" fmla="*/ 0 w 7089648"/>
                  <a:gd name="connsiteY10" fmla="*/ 914400 h 4800600"/>
                  <a:gd name="connsiteX0" fmla="*/ 0 w 7089648"/>
                  <a:gd name="connsiteY0" fmla="*/ 914400 h 4800600"/>
                  <a:gd name="connsiteX1" fmla="*/ 792480 w 7089648"/>
                  <a:gd name="connsiteY1" fmla="*/ 467360 h 4800600"/>
                  <a:gd name="connsiteX2" fmla="*/ 2590800 w 7089648"/>
                  <a:gd name="connsiteY2" fmla="*/ 0 h 4800600"/>
                  <a:gd name="connsiteX3" fmla="*/ 2616200 w 7089648"/>
                  <a:gd name="connsiteY3" fmla="*/ 0 h 4800600"/>
                  <a:gd name="connsiteX4" fmla="*/ 3360420 w 7089648"/>
                  <a:gd name="connsiteY4" fmla="*/ 0 h 4800600"/>
                  <a:gd name="connsiteX5" fmla="*/ 5849112 w 7089648"/>
                  <a:gd name="connsiteY5" fmla="*/ 0 h 4800600"/>
                  <a:gd name="connsiteX6" fmla="*/ 7089648 w 7089648"/>
                  <a:gd name="connsiteY6" fmla="*/ 707136 h 4800600"/>
                  <a:gd name="connsiteX7" fmla="*/ 7086600 w 7089648"/>
                  <a:gd name="connsiteY7" fmla="*/ 2148840 h 4800600"/>
                  <a:gd name="connsiteX8" fmla="*/ 2514600 w 7089648"/>
                  <a:gd name="connsiteY8" fmla="*/ 4800600 h 4800600"/>
                  <a:gd name="connsiteX9" fmla="*/ 0 w 7089648"/>
                  <a:gd name="connsiteY9" fmla="*/ 3352800 h 4800600"/>
                  <a:gd name="connsiteX10" fmla="*/ 0 w 7089648"/>
                  <a:gd name="connsiteY10" fmla="*/ 914400 h 4800600"/>
                  <a:gd name="connsiteX0" fmla="*/ 0 w 7089648"/>
                  <a:gd name="connsiteY0" fmla="*/ 914400 h 4800600"/>
                  <a:gd name="connsiteX1" fmla="*/ 792480 w 7089648"/>
                  <a:gd name="connsiteY1" fmla="*/ 467360 h 4800600"/>
                  <a:gd name="connsiteX2" fmla="*/ 2590800 w 7089648"/>
                  <a:gd name="connsiteY2" fmla="*/ 0 h 4800600"/>
                  <a:gd name="connsiteX3" fmla="*/ 2971800 w 7089648"/>
                  <a:gd name="connsiteY3" fmla="*/ 228600 h 4800600"/>
                  <a:gd name="connsiteX4" fmla="*/ 3360420 w 7089648"/>
                  <a:gd name="connsiteY4" fmla="*/ 0 h 4800600"/>
                  <a:gd name="connsiteX5" fmla="*/ 5849112 w 7089648"/>
                  <a:gd name="connsiteY5" fmla="*/ 0 h 4800600"/>
                  <a:gd name="connsiteX6" fmla="*/ 7089648 w 7089648"/>
                  <a:gd name="connsiteY6" fmla="*/ 707136 h 4800600"/>
                  <a:gd name="connsiteX7" fmla="*/ 7086600 w 7089648"/>
                  <a:gd name="connsiteY7" fmla="*/ 2148840 h 4800600"/>
                  <a:gd name="connsiteX8" fmla="*/ 2514600 w 7089648"/>
                  <a:gd name="connsiteY8" fmla="*/ 4800600 h 4800600"/>
                  <a:gd name="connsiteX9" fmla="*/ 0 w 7089648"/>
                  <a:gd name="connsiteY9" fmla="*/ 3352800 h 4800600"/>
                  <a:gd name="connsiteX10" fmla="*/ 0 w 7089648"/>
                  <a:gd name="connsiteY10" fmla="*/ 914400 h 4800600"/>
                  <a:gd name="connsiteX0" fmla="*/ 0 w 7089648"/>
                  <a:gd name="connsiteY0" fmla="*/ 1219200 h 5105400"/>
                  <a:gd name="connsiteX1" fmla="*/ 792480 w 7089648"/>
                  <a:gd name="connsiteY1" fmla="*/ 772160 h 5105400"/>
                  <a:gd name="connsiteX2" fmla="*/ 2057400 w 7089648"/>
                  <a:gd name="connsiteY2" fmla="*/ 0 h 5105400"/>
                  <a:gd name="connsiteX3" fmla="*/ 2971800 w 7089648"/>
                  <a:gd name="connsiteY3" fmla="*/ 533400 h 5105400"/>
                  <a:gd name="connsiteX4" fmla="*/ 3360420 w 7089648"/>
                  <a:gd name="connsiteY4" fmla="*/ 304800 h 5105400"/>
                  <a:gd name="connsiteX5" fmla="*/ 5849112 w 7089648"/>
                  <a:gd name="connsiteY5" fmla="*/ 304800 h 5105400"/>
                  <a:gd name="connsiteX6" fmla="*/ 7089648 w 7089648"/>
                  <a:gd name="connsiteY6" fmla="*/ 1011936 h 5105400"/>
                  <a:gd name="connsiteX7" fmla="*/ 7086600 w 7089648"/>
                  <a:gd name="connsiteY7" fmla="*/ 2453640 h 5105400"/>
                  <a:gd name="connsiteX8" fmla="*/ 2514600 w 7089648"/>
                  <a:gd name="connsiteY8" fmla="*/ 5105400 h 5105400"/>
                  <a:gd name="connsiteX9" fmla="*/ 0 w 7089648"/>
                  <a:gd name="connsiteY9" fmla="*/ 3657600 h 5105400"/>
                  <a:gd name="connsiteX10" fmla="*/ 0 w 7089648"/>
                  <a:gd name="connsiteY10" fmla="*/ 1219200 h 5105400"/>
                  <a:gd name="connsiteX0" fmla="*/ 0 w 7089648"/>
                  <a:gd name="connsiteY0" fmla="*/ 1219200 h 5105400"/>
                  <a:gd name="connsiteX1" fmla="*/ 792480 w 7089648"/>
                  <a:gd name="connsiteY1" fmla="*/ 772160 h 5105400"/>
                  <a:gd name="connsiteX2" fmla="*/ 1558290 w 7089648"/>
                  <a:gd name="connsiteY2" fmla="*/ 304800 h 5105400"/>
                  <a:gd name="connsiteX3" fmla="*/ 2057400 w 7089648"/>
                  <a:gd name="connsiteY3" fmla="*/ 0 h 5105400"/>
                  <a:gd name="connsiteX4" fmla="*/ 2971800 w 7089648"/>
                  <a:gd name="connsiteY4" fmla="*/ 533400 h 5105400"/>
                  <a:gd name="connsiteX5" fmla="*/ 3360420 w 7089648"/>
                  <a:gd name="connsiteY5" fmla="*/ 304800 h 5105400"/>
                  <a:gd name="connsiteX6" fmla="*/ 5849112 w 7089648"/>
                  <a:gd name="connsiteY6" fmla="*/ 304800 h 5105400"/>
                  <a:gd name="connsiteX7" fmla="*/ 7089648 w 7089648"/>
                  <a:gd name="connsiteY7" fmla="*/ 1011936 h 5105400"/>
                  <a:gd name="connsiteX8" fmla="*/ 7086600 w 7089648"/>
                  <a:gd name="connsiteY8" fmla="*/ 2453640 h 5105400"/>
                  <a:gd name="connsiteX9" fmla="*/ 2514600 w 7089648"/>
                  <a:gd name="connsiteY9" fmla="*/ 5105400 h 5105400"/>
                  <a:gd name="connsiteX10" fmla="*/ 0 w 7089648"/>
                  <a:gd name="connsiteY10" fmla="*/ 3657600 h 5105400"/>
                  <a:gd name="connsiteX11" fmla="*/ 0 w 7089648"/>
                  <a:gd name="connsiteY11" fmla="*/ 1219200 h 5105400"/>
                  <a:gd name="connsiteX0" fmla="*/ 0 w 7089648"/>
                  <a:gd name="connsiteY0" fmla="*/ 1219200 h 5105400"/>
                  <a:gd name="connsiteX1" fmla="*/ 792480 w 7089648"/>
                  <a:gd name="connsiteY1" fmla="*/ 772160 h 5105400"/>
                  <a:gd name="connsiteX2" fmla="*/ 1558290 w 7089648"/>
                  <a:gd name="connsiteY2" fmla="*/ 304800 h 5105400"/>
                  <a:gd name="connsiteX3" fmla="*/ 2057400 w 7089648"/>
                  <a:gd name="connsiteY3" fmla="*/ 0 h 5105400"/>
                  <a:gd name="connsiteX4" fmla="*/ 2575560 w 7089648"/>
                  <a:gd name="connsiteY4" fmla="*/ 300990 h 5105400"/>
                  <a:gd name="connsiteX5" fmla="*/ 2971800 w 7089648"/>
                  <a:gd name="connsiteY5" fmla="*/ 533400 h 5105400"/>
                  <a:gd name="connsiteX6" fmla="*/ 3360420 w 7089648"/>
                  <a:gd name="connsiteY6" fmla="*/ 304800 h 5105400"/>
                  <a:gd name="connsiteX7" fmla="*/ 5849112 w 7089648"/>
                  <a:gd name="connsiteY7" fmla="*/ 304800 h 5105400"/>
                  <a:gd name="connsiteX8" fmla="*/ 7089648 w 7089648"/>
                  <a:gd name="connsiteY8" fmla="*/ 1011936 h 5105400"/>
                  <a:gd name="connsiteX9" fmla="*/ 7086600 w 7089648"/>
                  <a:gd name="connsiteY9" fmla="*/ 2453640 h 5105400"/>
                  <a:gd name="connsiteX10" fmla="*/ 2514600 w 7089648"/>
                  <a:gd name="connsiteY10" fmla="*/ 5105400 h 5105400"/>
                  <a:gd name="connsiteX11" fmla="*/ 0 w 7089648"/>
                  <a:gd name="connsiteY11" fmla="*/ 3657600 h 5105400"/>
                  <a:gd name="connsiteX12" fmla="*/ 0 w 7089648"/>
                  <a:gd name="connsiteY12" fmla="*/ 1219200 h 5105400"/>
                  <a:gd name="connsiteX0" fmla="*/ 0 w 7089648"/>
                  <a:gd name="connsiteY0" fmla="*/ 918210 h 4804410"/>
                  <a:gd name="connsiteX1" fmla="*/ 792480 w 7089648"/>
                  <a:gd name="connsiteY1" fmla="*/ 471170 h 4804410"/>
                  <a:gd name="connsiteX2" fmla="*/ 1558290 w 7089648"/>
                  <a:gd name="connsiteY2" fmla="*/ 3810 h 4804410"/>
                  <a:gd name="connsiteX3" fmla="*/ 2575560 w 7089648"/>
                  <a:gd name="connsiteY3" fmla="*/ 0 h 4804410"/>
                  <a:gd name="connsiteX4" fmla="*/ 2971800 w 7089648"/>
                  <a:gd name="connsiteY4" fmla="*/ 232410 h 4804410"/>
                  <a:gd name="connsiteX5" fmla="*/ 3360420 w 7089648"/>
                  <a:gd name="connsiteY5" fmla="*/ 3810 h 4804410"/>
                  <a:gd name="connsiteX6" fmla="*/ 5849112 w 7089648"/>
                  <a:gd name="connsiteY6" fmla="*/ 3810 h 4804410"/>
                  <a:gd name="connsiteX7" fmla="*/ 7089648 w 7089648"/>
                  <a:gd name="connsiteY7" fmla="*/ 710946 h 4804410"/>
                  <a:gd name="connsiteX8" fmla="*/ 7086600 w 7089648"/>
                  <a:gd name="connsiteY8" fmla="*/ 2152650 h 4804410"/>
                  <a:gd name="connsiteX9" fmla="*/ 2514600 w 7089648"/>
                  <a:gd name="connsiteY9" fmla="*/ 4804410 h 4804410"/>
                  <a:gd name="connsiteX10" fmla="*/ 0 w 7089648"/>
                  <a:gd name="connsiteY10" fmla="*/ 3356610 h 4804410"/>
                  <a:gd name="connsiteX11" fmla="*/ 0 w 7089648"/>
                  <a:gd name="connsiteY11" fmla="*/ 918210 h 4804410"/>
                  <a:gd name="connsiteX0" fmla="*/ 0 w 7089648"/>
                  <a:gd name="connsiteY0" fmla="*/ 914400 h 4800600"/>
                  <a:gd name="connsiteX1" fmla="*/ 792480 w 7089648"/>
                  <a:gd name="connsiteY1" fmla="*/ 467360 h 4800600"/>
                  <a:gd name="connsiteX2" fmla="*/ 1558290 w 7089648"/>
                  <a:gd name="connsiteY2" fmla="*/ 0 h 4800600"/>
                  <a:gd name="connsiteX3" fmla="*/ 2590800 w 7089648"/>
                  <a:gd name="connsiteY3" fmla="*/ 0 h 4800600"/>
                  <a:gd name="connsiteX4" fmla="*/ 2971800 w 7089648"/>
                  <a:gd name="connsiteY4" fmla="*/ 228600 h 4800600"/>
                  <a:gd name="connsiteX5" fmla="*/ 3360420 w 7089648"/>
                  <a:gd name="connsiteY5" fmla="*/ 0 h 4800600"/>
                  <a:gd name="connsiteX6" fmla="*/ 5849112 w 7089648"/>
                  <a:gd name="connsiteY6" fmla="*/ 0 h 4800600"/>
                  <a:gd name="connsiteX7" fmla="*/ 7089648 w 7089648"/>
                  <a:gd name="connsiteY7" fmla="*/ 707136 h 4800600"/>
                  <a:gd name="connsiteX8" fmla="*/ 7086600 w 7089648"/>
                  <a:gd name="connsiteY8" fmla="*/ 2148840 h 4800600"/>
                  <a:gd name="connsiteX9" fmla="*/ 2514600 w 7089648"/>
                  <a:gd name="connsiteY9" fmla="*/ 4800600 h 4800600"/>
                  <a:gd name="connsiteX10" fmla="*/ 0 w 7089648"/>
                  <a:gd name="connsiteY10" fmla="*/ 3352800 h 4800600"/>
                  <a:gd name="connsiteX11" fmla="*/ 0 w 7089648"/>
                  <a:gd name="connsiteY11" fmla="*/ 914400 h 4800600"/>
                  <a:gd name="connsiteX0" fmla="*/ 0 w 7089648"/>
                  <a:gd name="connsiteY0" fmla="*/ 914400 h 4800600"/>
                  <a:gd name="connsiteX1" fmla="*/ 792480 w 7089648"/>
                  <a:gd name="connsiteY1" fmla="*/ 467360 h 4800600"/>
                  <a:gd name="connsiteX2" fmla="*/ 1565910 w 7089648"/>
                  <a:gd name="connsiteY2" fmla="*/ 3810 h 4800600"/>
                  <a:gd name="connsiteX3" fmla="*/ 2590800 w 7089648"/>
                  <a:gd name="connsiteY3" fmla="*/ 0 h 4800600"/>
                  <a:gd name="connsiteX4" fmla="*/ 2971800 w 7089648"/>
                  <a:gd name="connsiteY4" fmla="*/ 228600 h 4800600"/>
                  <a:gd name="connsiteX5" fmla="*/ 3360420 w 7089648"/>
                  <a:gd name="connsiteY5" fmla="*/ 0 h 4800600"/>
                  <a:gd name="connsiteX6" fmla="*/ 5849112 w 7089648"/>
                  <a:gd name="connsiteY6" fmla="*/ 0 h 4800600"/>
                  <a:gd name="connsiteX7" fmla="*/ 7089648 w 7089648"/>
                  <a:gd name="connsiteY7" fmla="*/ 707136 h 4800600"/>
                  <a:gd name="connsiteX8" fmla="*/ 7086600 w 7089648"/>
                  <a:gd name="connsiteY8" fmla="*/ 2148840 h 4800600"/>
                  <a:gd name="connsiteX9" fmla="*/ 2514600 w 7089648"/>
                  <a:gd name="connsiteY9" fmla="*/ 4800600 h 4800600"/>
                  <a:gd name="connsiteX10" fmla="*/ 0 w 7089648"/>
                  <a:gd name="connsiteY10" fmla="*/ 3352800 h 4800600"/>
                  <a:gd name="connsiteX11" fmla="*/ 0 w 7089648"/>
                  <a:gd name="connsiteY11" fmla="*/ 914400 h 4800600"/>
                  <a:gd name="connsiteX0" fmla="*/ 0 w 7089648"/>
                  <a:gd name="connsiteY0" fmla="*/ 914400 h 4800600"/>
                  <a:gd name="connsiteX1" fmla="*/ 792480 w 7089648"/>
                  <a:gd name="connsiteY1" fmla="*/ 467360 h 4800600"/>
                  <a:gd name="connsiteX2" fmla="*/ 1565910 w 7089648"/>
                  <a:gd name="connsiteY2" fmla="*/ 3810 h 4800600"/>
                  <a:gd name="connsiteX3" fmla="*/ 2609850 w 7089648"/>
                  <a:gd name="connsiteY3" fmla="*/ 0 h 4800600"/>
                  <a:gd name="connsiteX4" fmla="*/ 2971800 w 7089648"/>
                  <a:gd name="connsiteY4" fmla="*/ 228600 h 4800600"/>
                  <a:gd name="connsiteX5" fmla="*/ 3360420 w 7089648"/>
                  <a:gd name="connsiteY5" fmla="*/ 0 h 4800600"/>
                  <a:gd name="connsiteX6" fmla="*/ 5849112 w 7089648"/>
                  <a:gd name="connsiteY6" fmla="*/ 0 h 4800600"/>
                  <a:gd name="connsiteX7" fmla="*/ 7089648 w 7089648"/>
                  <a:gd name="connsiteY7" fmla="*/ 707136 h 4800600"/>
                  <a:gd name="connsiteX8" fmla="*/ 7086600 w 7089648"/>
                  <a:gd name="connsiteY8" fmla="*/ 2148840 h 4800600"/>
                  <a:gd name="connsiteX9" fmla="*/ 2514600 w 7089648"/>
                  <a:gd name="connsiteY9" fmla="*/ 4800600 h 4800600"/>
                  <a:gd name="connsiteX10" fmla="*/ 0 w 7089648"/>
                  <a:gd name="connsiteY10" fmla="*/ 3352800 h 4800600"/>
                  <a:gd name="connsiteX11" fmla="*/ 0 w 7089648"/>
                  <a:gd name="connsiteY11" fmla="*/ 914400 h 4800600"/>
                  <a:gd name="connsiteX0" fmla="*/ 0 w 7089648"/>
                  <a:gd name="connsiteY0" fmla="*/ 914400 h 4800600"/>
                  <a:gd name="connsiteX1" fmla="*/ 792480 w 7089648"/>
                  <a:gd name="connsiteY1" fmla="*/ 467360 h 4800600"/>
                  <a:gd name="connsiteX2" fmla="*/ 1565910 w 7089648"/>
                  <a:gd name="connsiteY2" fmla="*/ 3810 h 4800600"/>
                  <a:gd name="connsiteX3" fmla="*/ 2609850 w 7089648"/>
                  <a:gd name="connsiteY3" fmla="*/ 0 h 4800600"/>
                  <a:gd name="connsiteX4" fmla="*/ 2971800 w 7089648"/>
                  <a:gd name="connsiteY4" fmla="*/ 228600 h 4800600"/>
                  <a:gd name="connsiteX5" fmla="*/ 3360420 w 7089648"/>
                  <a:gd name="connsiteY5" fmla="*/ 0 h 4800600"/>
                  <a:gd name="connsiteX6" fmla="*/ 5849112 w 7089648"/>
                  <a:gd name="connsiteY6" fmla="*/ 0 h 4800600"/>
                  <a:gd name="connsiteX7" fmla="*/ 7089648 w 7089648"/>
                  <a:gd name="connsiteY7" fmla="*/ 707136 h 4800600"/>
                  <a:gd name="connsiteX8" fmla="*/ 7086600 w 7089648"/>
                  <a:gd name="connsiteY8" fmla="*/ 2148840 h 4800600"/>
                  <a:gd name="connsiteX9" fmla="*/ 2514600 w 7089648"/>
                  <a:gd name="connsiteY9" fmla="*/ 4800600 h 4800600"/>
                  <a:gd name="connsiteX10" fmla="*/ 0 w 7089648"/>
                  <a:gd name="connsiteY10" fmla="*/ 3352800 h 4800600"/>
                  <a:gd name="connsiteX11" fmla="*/ 0 w 7089648"/>
                  <a:gd name="connsiteY11" fmla="*/ 1417320 h 4800600"/>
                  <a:gd name="connsiteX12" fmla="*/ 0 w 7089648"/>
                  <a:gd name="connsiteY12" fmla="*/ 914400 h 4800600"/>
                  <a:gd name="connsiteX0" fmla="*/ 0 w 7089648"/>
                  <a:gd name="connsiteY0" fmla="*/ 914400 h 4800600"/>
                  <a:gd name="connsiteX1" fmla="*/ 792480 w 7089648"/>
                  <a:gd name="connsiteY1" fmla="*/ 467360 h 4800600"/>
                  <a:gd name="connsiteX2" fmla="*/ 1565910 w 7089648"/>
                  <a:gd name="connsiteY2" fmla="*/ 3810 h 4800600"/>
                  <a:gd name="connsiteX3" fmla="*/ 2609850 w 7089648"/>
                  <a:gd name="connsiteY3" fmla="*/ 0 h 4800600"/>
                  <a:gd name="connsiteX4" fmla="*/ 2971800 w 7089648"/>
                  <a:gd name="connsiteY4" fmla="*/ 228600 h 4800600"/>
                  <a:gd name="connsiteX5" fmla="*/ 3360420 w 7089648"/>
                  <a:gd name="connsiteY5" fmla="*/ 0 h 4800600"/>
                  <a:gd name="connsiteX6" fmla="*/ 5849112 w 7089648"/>
                  <a:gd name="connsiteY6" fmla="*/ 0 h 4800600"/>
                  <a:gd name="connsiteX7" fmla="*/ 7089648 w 7089648"/>
                  <a:gd name="connsiteY7" fmla="*/ 707136 h 4800600"/>
                  <a:gd name="connsiteX8" fmla="*/ 7086600 w 7089648"/>
                  <a:gd name="connsiteY8" fmla="*/ 2148840 h 4800600"/>
                  <a:gd name="connsiteX9" fmla="*/ 2514600 w 7089648"/>
                  <a:gd name="connsiteY9" fmla="*/ 4800600 h 4800600"/>
                  <a:gd name="connsiteX10" fmla="*/ 0 w 7089648"/>
                  <a:gd name="connsiteY10" fmla="*/ 3352800 h 4800600"/>
                  <a:gd name="connsiteX11" fmla="*/ 878840 w 7089648"/>
                  <a:gd name="connsiteY11" fmla="*/ 1432560 h 4800600"/>
                  <a:gd name="connsiteX12" fmla="*/ 0 w 7089648"/>
                  <a:gd name="connsiteY12" fmla="*/ 914400 h 4800600"/>
                  <a:gd name="connsiteX0" fmla="*/ 1219200 w 8308848"/>
                  <a:gd name="connsiteY0" fmla="*/ 914400 h 4800600"/>
                  <a:gd name="connsiteX1" fmla="*/ 2011680 w 8308848"/>
                  <a:gd name="connsiteY1" fmla="*/ 467360 h 4800600"/>
                  <a:gd name="connsiteX2" fmla="*/ 2785110 w 8308848"/>
                  <a:gd name="connsiteY2" fmla="*/ 3810 h 4800600"/>
                  <a:gd name="connsiteX3" fmla="*/ 3829050 w 8308848"/>
                  <a:gd name="connsiteY3" fmla="*/ 0 h 4800600"/>
                  <a:gd name="connsiteX4" fmla="*/ 4191000 w 8308848"/>
                  <a:gd name="connsiteY4" fmla="*/ 228600 h 4800600"/>
                  <a:gd name="connsiteX5" fmla="*/ 4579620 w 8308848"/>
                  <a:gd name="connsiteY5" fmla="*/ 0 h 4800600"/>
                  <a:gd name="connsiteX6" fmla="*/ 7068312 w 8308848"/>
                  <a:gd name="connsiteY6" fmla="*/ 0 h 4800600"/>
                  <a:gd name="connsiteX7" fmla="*/ 8308848 w 8308848"/>
                  <a:gd name="connsiteY7" fmla="*/ 707136 h 4800600"/>
                  <a:gd name="connsiteX8" fmla="*/ 8305800 w 8308848"/>
                  <a:gd name="connsiteY8" fmla="*/ 2148840 h 4800600"/>
                  <a:gd name="connsiteX9" fmla="*/ 3733800 w 8308848"/>
                  <a:gd name="connsiteY9" fmla="*/ 4800600 h 4800600"/>
                  <a:gd name="connsiteX10" fmla="*/ 0 w 8308848"/>
                  <a:gd name="connsiteY10" fmla="*/ 2646680 h 4800600"/>
                  <a:gd name="connsiteX11" fmla="*/ 2098040 w 8308848"/>
                  <a:gd name="connsiteY11" fmla="*/ 1432560 h 4800600"/>
                  <a:gd name="connsiteX12" fmla="*/ 1219200 w 8308848"/>
                  <a:gd name="connsiteY12" fmla="*/ 914400 h 4800600"/>
                  <a:gd name="connsiteX0" fmla="*/ 1209040 w 8308848"/>
                  <a:gd name="connsiteY0" fmla="*/ 919480 h 4800600"/>
                  <a:gd name="connsiteX1" fmla="*/ 2011680 w 8308848"/>
                  <a:gd name="connsiteY1" fmla="*/ 467360 h 4800600"/>
                  <a:gd name="connsiteX2" fmla="*/ 2785110 w 8308848"/>
                  <a:gd name="connsiteY2" fmla="*/ 3810 h 4800600"/>
                  <a:gd name="connsiteX3" fmla="*/ 3829050 w 8308848"/>
                  <a:gd name="connsiteY3" fmla="*/ 0 h 4800600"/>
                  <a:gd name="connsiteX4" fmla="*/ 4191000 w 8308848"/>
                  <a:gd name="connsiteY4" fmla="*/ 228600 h 4800600"/>
                  <a:gd name="connsiteX5" fmla="*/ 4579620 w 8308848"/>
                  <a:gd name="connsiteY5" fmla="*/ 0 h 4800600"/>
                  <a:gd name="connsiteX6" fmla="*/ 7068312 w 8308848"/>
                  <a:gd name="connsiteY6" fmla="*/ 0 h 4800600"/>
                  <a:gd name="connsiteX7" fmla="*/ 8308848 w 8308848"/>
                  <a:gd name="connsiteY7" fmla="*/ 707136 h 4800600"/>
                  <a:gd name="connsiteX8" fmla="*/ 8305800 w 8308848"/>
                  <a:gd name="connsiteY8" fmla="*/ 2148840 h 4800600"/>
                  <a:gd name="connsiteX9" fmla="*/ 3733800 w 8308848"/>
                  <a:gd name="connsiteY9" fmla="*/ 4800600 h 4800600"/>
                  <a:gd name="connsiteX10" fmla="*/ 0 w 8308848"/>
                  <a:gd name="connsiteY10" fmla="*/ 2646680 h 4800600"/>
                  <a:gd name="connsiteX11" fmla="*/ 2098040 w 8308848"/>
                  <a:gd name="connsiteY11" fmla="*/ 1432560 h 4800600"/>
                  <a:gd name="connsiteX12" fmla="*/ 1209040 w 8308848"/>
                  <a:gd name="connsiteY12" fmla="*/ 919480 h 4800600"/>
                  <a:gd name="connsiteX0" fmla="*/ 1209040 w 8308848"/>
                  <a:gd name="connsiteY0" fmla="*/ 925830 h 4806950"/>
                  <a:gd name="connsiteX1" fmla="*/ 2011680 w 8308848"/>
                  <a:gd name="connsiteY1" fmla="*/ 473710 h 4806950"/>
                  <a:gd name="connsiteX2" fmla="*/ 2785110 w 8308848"/>
                  <a:gd name="connsiteY2" fmla="*/ 0 h 4806950"/>
                  <a:gd name="connsiteX3" fmla="*/ 3829050 w 8308848"/>
                  <a:gd name="connsiteY3" fmla="*/ 6350 h 4806950"/>
                  <a:gd name="connsiteX4" fmla="*/ 4191000 w 8308848"/>
                  <a:gd name="connsiteY4" fmla="*/ 234950 h 4806950"/>
                  <a:gd name="connsiteX5" fmla="*/ 4579620 w 8308848"/>
                  <a:gd name="connsiteY5" fmla="*/ 6350 h 4806950"/>
                  <a:gd name="connsiteX6" fmla="*/ 7068312 w 8308848"/>
                  <a:gd name="connsiteY6" fmla="*/ 6350 h 4806950"/>
                  <a:gd name="connsiteX7" fmla="*/ 8308848 w 8308848"/>
                  <a:gd name="connsiteY7" fmla="*/ 713486 h 4806950"/>
                  <a:gd name="connsiteX8" fmla="*/ 8305800 w 8308848"/>
                  <a:gd name="connsiteY8" fmla="*/ 2155190 h 4806950"/>
                  <a:gd name="connsiteX9" fmla="*/ 3733800 w 8308848"/>
                  <a:gd name="connsiteY9" fmla="*/ 4806950 h 4806950"/>
                  <a:gd name="connsiteX10" fmla="*/ 0 w 8308848"/>
                  <a:gd name="connsiteY10" fmla="*/ 2653030 h 4806950"/>
                  <a:gd name="connsiteX11" fmla="*/ 2098040 w 8308848"/>
                  <a:gd name="connsiteY11" fmla="*/ 1438910 h 4806950"/>
                  <a:gd name="connsiteX12" fmla="*/ 1209040 w 8308848"/>
                  <a:gd name="connsiteY12" fmla="*/ 925830 h 4806950"/>
                  <a:gd name="connsiteX0" fmla="*/ 1209040 w 8308848"/>
                  <a:gd name="connsiteY0" fmla="*/ 925830 h 4806950"/>
                  <a:gd name="connsiteX1" fmla="*/ 2785110 w 8308848"/>
                  <a:gd name="connsiteY1" fmla="*/ 0 h 4806950"/>
                  <a:gd name="connsiteX2" fmla="*/ 3829050 w 8308848"/>
                  <a:gd name="connsiteY2" fmla="*/ 6350 h 4806950"/>
                  <a:gd name="connsiteX3" fmla="*/ 4191000 w 8308848"/>
                  <a:gd name="connsiteY3" fmla="*/ 234950 h 4806950"/>
                  <a:gd name="connsiteX4" fmla="*/ 4579620 w 8308848"/>
                  <a:gd name="connsiteY4" fmla="*/ 6350 h 4806950"/>
                  <a:gd name="connsiteX5" fmla="*/ 7068312 w 8308848"/>
                  <a:gd name="connsiteY5" fmla="*/ 6350 h 4806950"/>
                  <a:gd name="connsiteX6" fmla="*/ 8308848 w 8308848"/>
                  <a:gd name="connsiteY6" fmla="*/ 713486 h 4806950"/>
                  <a:gd name="connsiteX7" fmla="*/ 8305800 w 8308848"/>
                  <a:gd name="connsiteY7" fmla="*/ 2155190 h 4806950"/>
                  <a:gd name="connsiteX8" fmla="*/ 3733800 w 8308848"/>
                  <a:gd name="connsiteY8" fmla="*/ 4806950 h 4806950"/>
                  <a:gd name="connsiteX9" fmla="*/ 0 w 8308848"/>
                  <a:gd name="connsiteY9" fmla="*/ 2653030 h 4806950"/>
                  <a:gd name="connsiteX10" fmla="*/ 2098040 w 8308848"/>
                  <a:gd name="connsiteY10" fmla="*/ 1438910 h 4806950"/>
                  <a:gd name="connsiteX11" fmla="*/ 1209040 w 8308848"/>
                  <a:gd name="connsiteY11" fmla="*/ 925830 h 4806950"/>
                  <a:gd name="connsiteX0" fmla="*/ 1209040 w 8308848"/>
                  <a:gd name="connsiteY0" fmla="*/ 925830 h 4806950"/>
                  <a:gd name="connsiteX1" fmla="*/ 2795270 w 8308848"/>
                  <a:gd name="connsiteY1" fmla="*/ 0 h 4806950"/>
                  <a:gd name="connsiteX2" fmla="*/ 3829050 w 8308848"/>
                  <a:gd name="connsiteY2" fmla="*/ 6350 h 4806950"/>
                  <a:gd name="connsiteX3" fmla="*/ 4191000 w 8308848"/>
                  <a:gd name="connsiteY3" fmla="*/ 234950 h 4806950"/>
                  <a:gd name="connsiteX4" fmla="*/ 4579620 w 8308848"/>
                  <a:gd name="connsiteY4" fmla="*/ 6350 h 4806950"/>
                  <a:gd name="connsiteX5" fmla="*/ 7068312 w 8308848"/>
                  <a:gd name="connsiteY5" fmla="*/ 6350 h 4806950"/>
                  <a:gd name="connsiteX6" fmla="*/ 8308848 w 8308848"/>
                  <a:gd name="connsiteY6" fmla="*/ 713486 h 4806950"/>
                  <a:gd name="connsiteX7" fmla="*/ 8305800 w 8308848"/>
                  <a:gd name="connsiteY7" fmla="*/ 2155190 h 4806950"/>
                  <a:gd name="connsiteX8" fmla="*/ 3733800 w 8308848"/>
                  <a:gd name="connsiteY8" fmla="*/ 4806950 h 4806950"/>
                  <a:gd name="connsiteX9" fmla="*/ 0 w 8308848"/>
                  <a:gd name="connsiteY9" fmla="*/ 2653030 h 4806950"/>
                  <a:gd name="connsiteX10" fmla="*/ 2098040 w 8308848"/>
                  <a:gd name="connsiteY10" fmla="*/ 1438910 h 4806950"/>
                  <a:gd name="connsiteX11" fmla="*/ 1209040 w 8308848"/>
                  <a:gd name="connsiteY11" fmla="*/ 925830 h 4806950"/>
                  <a:gd name="connsiteX0" fmla="*/ 1209040 w 8308848"/>
                  <a:gd name="connsiteY0" fmla="*/ 925830 h 4806950"/>
                  <a:gd name="connsiteX1" fmla="*/ 2820670 w 8308848"/>
                  <a:gd name="connsiteY1" fmla="*/ 0 h 4806950"/>
                  <a:gd name="connsiteX2" fmla="*/ 3829050 w 8308848"/>
                  <a:gd name="connsiteY2" fmla="*/ 6350 h 4806950"/>
                  <a:gd name="connsiteX3" fmla="*/ 4191000 w 8308848"/>
                  <a:gd name="connsiteY3" fmla="*/ 234950 h 4806950"/>
                  <a:gd name="connsiteX4" fmla="*/ 4579620 w 8308848"/>
                  <a:gd name="connsiteY4" fmla="*/ 6350 h 4806950"/>
                  <a:gd name="connsiteX5" fmla="*/ 7068312 w 8308848"/>
                  <a:gd name="connsiteY5" fmla="*/ 6350 h 4806950"/>
                  <a:gd name="connsiteX6" fmla="*/ 8308848 w 8308848"/>
                  <a:gd name="connsiteY6" fmla="*/ 713486 h 4806950"/>
                  <a:gd name="connsiteX7" fmla="*/ 8305800 w 8308848"/>
                  <a:gd name="connsiteY7" fmla="*/ 2155190 h 4806950"/>
                  <a:gd name="connsiteX8" fmla="*/ 3733800 w 8308848"/>
                  <a:gd name="connsiteY8" fmla="*/ 4806950 h 4806950"/>
                  <a:gd name="connsiteX9" fmla="*/ 0 w 8308848"/>
                  <a:gd name="connsiteY9" fmla="*/ 2653030 h 4806950"/>
                  <a:gd name="connsiteX10" fmla="*/ 2098040 w 8308848"/>
                  <a:gd name="connsiteY10" fmla="*/ 1438910 h 4806950"/>
                  <a:gd name="connsiteX11" fmla="*/ 1209040 w 8308848"/>
                  <a:gd name="connsiteY11" fmla="*/ 925830 h 4806950"/>
                  <a:gd name="connsiteX0" fmla="*/ 1209040 w 8308848"/>
                  <a:gd name="connsiteY0" fmla="*/ 919480 h 4800600"/>
                  <a:gd name="connsiteX1" fmla="*/ 2790190 w 8308848"/>
                  <a:gd name="connsiteY1" fmla="*/ 8890 h 4800600"/>
                  <a:gd name="connsiteX2" fmla="*/ 3829050 w 8308848"/>
                  <a:gd name="connsiteY2" fmla="*/ 0 h 4800600"/>
                  <a:gd name="connsiteX3" fmla="*/ 4191000 w 8308848"/>
                  <a:gd name="connsiteY3" fmla="*/ 228600 h 4800600"/>
                  <a:gd name="connsiteX4" fmla="*/ 4579620 w 8308848"/>
                  <a:gd name="connsiteY4" fmla="*/ 0 h 4800600"/>
                  <a:gd name="connsiteX5" fmla="*/ 7068312 w 8308848"/>
                  <a:gd name="connsiteY5" fmla="*/ 0 h 4800600"/>
                  <a:gd name="connsiteX6" fmla="*/ 8308848 w 8308848"/>
                  <a:gd name="connsiteY6" fmla="*/ 707136 h 4800600"/>
                  <a:gd name="connsiteX7" fmla="*/ 8305800 w 8308848"/>
                  <a:gd name="connsiteY7" fmla="*/ 2148840 h 4800600"/>
                  <a:gd name="connsiteX8" fmla="*/ 3733800 w 8308848"/>
                  <a:gd name="connsiteY8" fmla="*/ 4800600 h 4800600"/>
                  <a:gd name="connsiteX9" fmla="*/ 0 w 8308848"/>
                  <a:gd name="connsiteY9" fmla="*/ 2646680 h 4800600"/>
                  <a:gd name="connsiteX10" fmla="*/ 2098040 w 8308848"/>
                  <a:gd name="connsiteY10" fmla="*/ 1432560 h 4800600"/>
                  <a:gd name="connsiteX11" fmla="*/ 1209040 w 8308848"/>
                  <a:gd name="connsiteY11" fmla="*/ 919480 h 4800600"/>
                  <a:gd name="connsiteX0" fmla="*/ 1209040 w 8308848"/>
                  <a:gd name="connsiteY0" fmla="*/ 919480 h 4800600"/>
                  <a:gd name="connsiteX1" fmla="*/ 2810510 w 8308848"/>
                  <a:gd name="connsiteY1" fmla="*/ 3810 h 4800600"/>
                  <a:gd name="connsiteX2" fmla="*/ 3829050 w 8308848"/>
                  <a:gd name="connsiteY2" fmla="*/ 0 h 4800600"/>
                  <a:gd name="connsiteX3" fmla="*/ 4191000 w 8308848"/>
                  <a:gd name="connsiteY3" fmla="*/ 228600 h 4800600"/>
                  <a:gd name="connsiteX4" fmla="*/ 4579620 w 8308848"/>
                  <a:gd name="connsiteY4" fmla="*/ 0 h 4800600"/>
                  <a:gd name="connsiteX5" fmla="*/ 7068312 w 8308848"/>
                  <a:gd name="connsiteY5" fmla="*/ 0 h 4800600"/>
                  <a:gd name="connsiteX6" fmla="*/ 8308848 w 8308848"/>
                  <a:gd name="connsiteY6" fmla="*/ 707136 h 4800600"/>
                  <a:gd name="connsiteX7" fmla="*/ 8305800 w 8308848"/>
                  <a:gd name="connsiteY7" fmla="*/ 2148840 h 4800600"/>
                  <a:gd name="connsiteX8" fmla="*/ 3733800 w 8308848"/>
                  <a:gd name="connsiteY8" fmla="*/ 4800600 h 4800600"/>
                  <a:gd name="connsiteX9" fmla="*/ 0 w 8308848"/>
                  <a:gd name="connsiteY9" fmla="*/ 2646680 h 4800600"/>
                  <a:gd name="connsiteX10" fmla="*/ 2098040 w 8308848"/>
                  <a:gd name="connsiteY10" fmla="*/ 1432560 h 4800600"/>
                  <a:gd name="connsiteX11" fmla="*/ 1209040 w 8308848"/>
                  <a:gd name="connsiteY11" fmla="*/ 919480 h 4800600"/>
                  <a:gd name="connsiteX0" fmla="*/ 1198880 w 8308848"/>
                  <a:gd name="connsiteY0" fmla="*/ 919480 h 4800600"/>
                  <a:gd name="connsiteX1" fmla="*/ 2810510 w 8308848"/>
                  <a:gd name="connsiteY1" fmla="*/ 3810 h 4800600"/>
                  <a:gd name="connsiteX2" fmla="*/ 3829050 w 8308848"/>
                  <a:gd name="connsiteY2" fmla="*/ 0 h 4800600"/>
                  <a:gd name="connsiteX3" fmla="*/ 4191000 w 8308848"/>
                  <a:gd name="connsiteY3" fmla="*/ 228600 h 4800600"/>
                  <a:gd name="connsiteX4" fmla="*/ 4579620 w 8308848"/>
                  <a:gd name="connsiteY4" fmla="*/ 0 h 4800600"/>
                  <a:gd name="connsiteX5" fmla="*/ 7068312 w 8308848"/>
                  <a:gd name="connsiteY5" fmla="*/ 0 h 4800600"/>
                  <a:gd name="connsiteX6" fmla="*/ 8308848 w 8308848"/>
                  <a:gd name="connsiteY6" fmla="*/ 707136 h 4800600"/>
                  <a:gd name="connsiteX7" fmla="*/ 8305800 w 8308848"/>
                  <a:gd name="connsiteY7" fmla="*/ 2148840 h 4800600"/>
                  <a:gd name="connsiteX8" fmla="*/ 3733800 w 8308848"/>
                  <a:gd name="connsiteY8" fmla="*/ 4800600 h 4800600"/>
                  <a:gd name="connsiteX9" fmla="*/ 0 w 8308848"/>
                  <a:gd name="connsiteY9" fmla="*/ 2646680 h 4800600"/>
                  <a:gd name="connsiteX10" fmla="*/ 2098040 w 8308848"/>
                  <a:gd name="connsiteY10" fmla="*/ 1432560 h 4800600"/>
                  <a:gd name="connsiteX11" fmla="*/ 1198880 w 8308848"/>
                  <a:gd name="connsiteY11" fmla="*/ 919480 h 4800600"/>
                  <a:gd name="connsiteX0" fmla="*/ 1198880 w 8308848"/>
                  <a:gd name="connsiteY0" fmla="*/ 919480 h 4800600"/>
                  <a:gd name="connsiteX1" fmla="*/ 2810510 w 8308848"/>
                  <a:gd name="connsiteY1" fmla="*/ 3810 h 4800600"/>
                  <a:gd name="connsiteX2" fmla="*/ 3829050 w 8308848"/>
                  <a:gd name="connsiteY2" fmla="*/ 0 h 4800600"/>
                  <a:gd name="connsiteX3" fmla="*/ 4191000 w 8308848"/>
                  <a:gd name="connsiteY3" fmla="*/ 228600 h 4800600"/>
                  <a:gd name="connsiteX4" fmla="*/ 4579620 w 8308848"/>
                  <a:gd name="connsiteY4" fmla="*/ 0 h 4800600"/>
                  <a:gd name="connsiteX5" fmla="*/ 5349240 w 8308848"/>
                  <a:gd name="connsiteY5" fmla="*/ 0 h 4800600"/>
                  <a:gd name="connsiteX6" fmla="*/ 7068312 w 8308848"/>
                  <a:gd name="connsiteY6" fmla="*/ 0 h 4800600"/>
                  <a:gd name="connsiteX7" fmla="*/ 8308848 w 8308848"/>
                  <a:gd name="connsiteY7" fmla="*/ 707136 h 4800600"/>
                  <a:gd name="connsiteX8" fmla="*/ 8305800 w 8308848"/>
                  <a:gd name="connsiteY8" fmla="*/ 2148840 h 4800600"/>
                  <a:gd name="connsiteX9" fmla="*/ 3733800 w 8308848"/>
                  <a:gd name="connsiteY9" fmla="*/ 4800600 h 4800600"/>
                  <a:gd name="connsiteX10" fmla="*/ 0 w 8308848"/>
                  <a:gd name="connsiteY10" fmla="*/ 2646680 h 4800600"/>
                  <a:gd name="connsiteX11" fmla="*/ 2098040 w 8308848"/>
                  <a:gd name="connsiteY11" fmla="*/ 1432560 h 4800600"/>
                  <a:gd name="connsiteX12" fmla="*/ 1198880 w 8308848"/>
                  <a:gd name="connsiteY12" fmla="*/ 919480 h 4800600"/>
                  <a:gd name="connsiteX0" fmla="*/ 1198880 w 8308848"/>
                  <a:gd name="connsiteY0" fmla="*/ 919480 h 4800600"/>
                  <a:gd name="connsiteX1" fmla="*/ 2810510 w 8308848"/>
                  <a:gd name="connsiteY1" fmla="*/ 3810 h 4800600"/>
                  <a:gd name="connsiteX2" fmla="*/ 3829050 w 8308848"/>
                  <a:gd name="connsiteY2" fmla="*/ 0 h 4800600"/>
                  <a:gd name="connsiteX3" fmla="*/ 4191000 w 8308848"/>
                  <a:gd name="connsiteY3" fmla="*/ 228600 h 4800600"/>
                  <a:gd name="connsiteX4" fmla="*/ 4579620 w 8308848"/>
                  <a:gd name="connsiteY4" fmla="*/ 0 h 4800600"/>
                  <a:gd name="connsiteX5" fmla="*/ 5339080 w 8308848"/>
                  <a:gd name="connsiteY5" fmla="*/ 452120 h 4800600"/>
                  <a:gd name="connsiteX6" fmla="*/ 7068312 w 8308848"/>
                  <a:gd name="connsiteY6" fmla="*/ 0 h 4800600"/>
                  <a:gd name="connsiteX7" fmla="*/ 8308848 w 8308848"/>
                  <a:gd name="connsiteY7" fmla="*/ 707136 h 4800600"/>
                  <a:gd name="connsiteX8" fmla="*/ 8305800 w 8308848"/>
                  <a:gd name="connsiteY8" fmla="*/ 2148840 h 4800600"/>
                  <a:gd name="connsiteX9" fmla="*/ 3733800 w 8308848"/>
                  <a:gd name="connsiteY9" fmla="*/ 4800600 h 4800600"/>
                  <a:gd name="connsiteX10" fmla="*/ 0 w 8308848"/>
                  <a:gd name="connsiteY10" fmla="*/ 2646680 h 4800600"/>
                  <a:gd name="connsiteX11" fmla="*/ 2098040 w 8308848"/>
                  <a:gd name="connsiteY11" fmla="*/ 1432560 h 4800600"/>
                  <a:gd name="connsiteX12" fmla="*/ 1198880 w 8308848"/>
                  <a:gd name="connsiteY12" fmla="*/ 919480 h 4800600"/>
                  <a:gd name="connsiteX0" fmla="*/ 1198880 w 8308848"/>
                  <a:gd name="connsiteY0" fmla="*/ 919480 h 4800600"/>
                  <a:gd name="connsiteX1" fmla="*/ 2810510 w 8308848"/>
                  <a:gd name="connsiteY1" fmla="*/ 3810 h 4800600"/>
                  <a:gd name="connsiteX2" fmla="*/ 3829050 w 8308848"/>
                  <a:gd name="connsiteY2" fmla="*/ 0 h 4800600"/>
                  <a:gd name="connsiteX3" fmla="*/ 4191000 w 8308848"/>
                  <a:gd name="connsiteY3" fmla="*/ 228600 h 4800600"/>
                  <a:gd name="connsiteX4" fmla="*/ 4579620 w 8308848"/>
                  <a:gd name="connsiteY4" fmla="*/ 0 h 4800600"/>
                  <a:gd name="connsiteX5" fmla="*/ 5339080 w 8308848"/>
                  <a:gd name="connsiteY5" fmla="*/ 452120 h 4800600"/>
                  <a:gd name="connsiteX6" fmla="*/ 6299200 w 8308848"/>
                  <a:gd name="connsiteY6" fmla="*/ 208280 h 4800600"/>
                  <a:gd name="connsiteX7" fmla="*/ 7068312 w 8308848"/>
                  <a:gd name="connsiteY7" fmla="*/ 0 h 4800600"/>
                  <a:gd name="connsiteX8" fmla="*/ 8308848 w 8308848"/>
                  <a:gd name="connsiteY8" fmla="*/ 707136 h 4800600"/>
                  <a:gd name="connsiteX9" fmla="*/ 8305800 w 8308848"/>
                  <a:gd name="connsiteY9" fmla="*/ 2148840 h 4800600"/>
                  <a:gd name="connsiteX10" fmla="*/ 3733800 w 8308848"/>
                  <a:gd name="connsiteY10" fmla="*/ 4800600 h 4800600"/>
                  <a:gd name="connsiteX11" fmla="*/ 0 w 8308848"/>
                  <a:gd name="connsiteY11" fmla="*/ 2646680 h 4800600"/>
                  <a:gd name="connsiteX12" fmla="*/ 2098040 w 8308848"/>
                  <a:gd name="connsiteY12" fmla="*/ 1432560 h 4800600"/>
                  <a:gd name="connsiteX13" fmla="*/ 1198880 w 8308848"/>
                  <a:gd name="connsiteY13" fmla="*/ 919480 h 4800600"/>
                  <a:gd name="connsiteX0" fmla="*/ 1198880 w 8308848"/>
                  <a:gd name="connsiteY0" fmla="*/ 919480 h 4800600"/>
                  <a:gd name="connsiteX1" fmla="*/ 2810510 w 8308848"/>
                  <a:gd name="connsiteY1" fmla="*/ 3810 h 4800600"/>
                  <a:gd name="connsiteX2" fmla="*/ 3829050 w 8308848"/>
                  <a:gd name="connsiteY2" fmla="*/ 0 h 4800600"/>
                  <a:gd name="connsiteX3" fmla="*/ 4191000 w 8308848"/>
                  <a:gd name="connsiteY3" fmla="*/ 228600 h 4800600"/>
                  <a:gd name="connsiteX4" fmla="*/ 4579620 w 8308848"/>
                  <a:gd name="connsiteY4" fmla="*/ 0 h 4800600"/>
                  <a:gd name="connsiteX5" fmla="*/ 5339080 w 8308848"/>
                  <a:gd name="connsiteY5" fmla="*/ 452120 h 4800600"/>
                  <a:gd name="connsiteX6" fmla="*/ 6096000 w 8308848"/>
                  <a:gd name="connsiteY6" fmla="*/ 0 h 4800600"/>
                  <a:gd name="connsiteX7" fmla="*/ 7068312 w 8308848"/>
                  <a:gd name="connsiteY7" fmla="*/ 0 h 4800600"/>
                  <a:gd name="connsiteX8" fmla="*/ 8308848 w 8308848"/>
                  <a:gd name="connsiteY8" fmla="*/ 707136 h 4800600"/>
                  <a:gd name="connsiteX9" fmla="*/ 8305800 w 8308848"/>
                  <a:gd name="connsiteY9" fmla="*/ 2148840 h 4800600"/>
                  <a:gd name="connsiteX10" fmla="*/ 3733800 w 8308848"/>
                  <a:gd name="connsiteY10" fmla="*/ 4800600 h 4800600"/>
                  <a:gd name="connsiteX11" fmla="*/ 0 w 8308848"/>
                  <a:gd name="connsiteY11" fmla="*/ 2646680 h 4800600"/>
                  <a:gd name="connsiteX12" fmla="*/ 2098040 w 8308848"/>
                  <a:gd name="connsiteY12" fmla="*/ 1432560 h 4800600"/>
                  <a:gd name="connsiteX13" fmla="*/ 1198880 w 8308848"/>
                  <a:gd name="connsiteY13" fmla="*/ 919480 h 4800600"/>
                  <a:gd name="connsiteX0" fmla="*/ 1198880 w 8308848"/>
                  <a:gd name="connsiteY0" fmla="*/ 919480 h 4800600"/>
                  <a:gd name="connsiteX1" fmla="*/ 2810510 w 8308848"/>
                  <a:gd name="connsiteY1" fmla="*/ 3810 h 4800600"/>
                  <a:gd name="connsiteX2" fmla="*/ 3829050 w 8308848"/>
                  <a:gd name="connsiteY2" fmla="*/ 0 h 4800600"/>
                  <a:gd name="connsiteX3" fmla="*/ 4953000 w 8308848"/>
                  <a:gd name="connsiteY3" fmla="*/ 685800 h 4800600"/>
                  <a:gd name="connsiteX4" fmla="*/ 4579620 w 8308848"/>
                  <a:gd name="connsiteY4" fmla="*/ 0 h 4800600"/>
                  <a:gd name="connsiteX5" fmla="*/ 5339080 w 8308848"/>
                  <a:gd name="connsiteY5" fmla="*/ 452120 h 4800600"/>
                  <a:gd name="connsiteX6" fmla="*/ 6096000 w 8308848"/>
                  <a:gd name="connsiteY6" fmla="*/ 0 h 4800600"/>
                  <a:gd name="connsiteX7" fmla="*/ 7068312 w 8308848"/>
                  <a:gd name="connsiteY7" fmla="*/ 0 h 4800600"/>
                  <a:gd name="connsiteX8" fmla="*/ 8308848 w 8308848"/>
                  <a:gd name="connsiteY8" fmla="*/ 707136 h 4800600"/>
                  <a:gd name="connsiteX9" fmla="*/ 8305800 w 8308848"/>
                  <a:gd name="connsiteY9" fmla="*/ 2148840 h 4800600"/>
                  <a:gd name="connsiteX10" fmla="*/ 3733800 w 8308848"/>
                  <a:gd name="connsiteY10" fmla="*/ 4800600 h 4800600"/>
                  <a:gd name="connsiteX11" fmla="*/ 0 w 8308848"/>
                  <a:gd name="connsiteY11" fmla="*/ 2646680 h 4800600"/>
                  <a:gd name="connsiteX12" fmla="*/ 2098040 w 8308848"/>
                  <a:gd name="connsiteY12" fmla="*/ 1432560 h 4800600"/>
                  <a:gd name="connsiteX13" fmla="*/ 1198880 w 8308848"/>
                  <a:gd name="connsiteY13" fmla="*/ 919480 h 4800600"/>
                  <a:gd name="connsiteX0" fmla="*/ 1198880 w 8308848"/>
                  <a:gd name="connsiteY0" fmla="*/ 919480 h 4800600"/>
                  <a:gd name="connsiteX1" fmla="*/ 2810510 w 8308848"/>
                  <a:gd name="connsiteY1" fmla="*/ 3810 h 4800600"/>
                  <a:gd name="connsiteX2" fmla="*/ 3829050 w 8308848"/>
                  <a:gd name="connsiteY2" fmla="*/ 0 h 4800600"/>
                  <a:gd name="connsiteX3" fmla="*/ 4953000 w 8308848"/>
                  <a:gd name="connsiteY3" fmla="*/ 685800 h 4800600"/>
                  <a:gd name="connsiteX4" fmla="*/ 5339080 w 8308848"/>
                  <a:gd name="connsiteY4" fmla="*/ 452120 h 4800600"/>
                  <a:gd name="connsiteX5" fmla="*/ 6096000 w 8308848"/>
                  <a:gd name="connsiteY5" fmla="*/ 0 h 4800600"/>
                  <a:gd name="connsiteX6" fmla="*/ 7068312 w 8308848"/>
                  <a:gd name="connsiteY6" fmla="*/ 0 h 4800600"/>
                  <a:gd name="connsiteX7" fmla="*/ 8308848 w 8308848"/>
                  <a:gd name="connsiteY7" fmla="*/ 707136 h 4800600"/>
                  <a:gd name="connsiteX8" fmla="*/ 8305800 w 8308848"/>
                  <a:gd name="connsiteY8" fmla="*/ 2148840 h 4800600"/>
                  <a:gd name="connsiteX9" fmla="*/ 3733800 w 8308848"/>
                  <a:gd name="connsiteY9" fmla="*/ 4800600 h 4800600"/>
                  <a:gd name="connsiteX10" fmla="*/ 0 w 8308848"/>
                  <a:gd name="connsiteY10" fmla="*/ 2646680 h 4800600"/>
                  <a:gd name="connsiteX11" fmla="*/ 2098040 w 8308848"/>
                  <a:gd name="connsiteY11" fmla="*/ 1432560 h 4800600"/>
                  <a:gd name="connsiteX12" fmla="*/ 1198880 w 8308848"/>
                  <a:gd name="connsiteY12" fmla="*/ 919480 h 4800600"/>
                  <a:gd name="connsiteX0" fmla="*/ 1198880 w 8308848"/>
                  <a:gd name="connsiteY0" fmla="*/ 919480 h 4800600"/>
                  <a:gd name="connsiteX1" fmla="*/ 2810510 w 8308848"/>
                  <a:gd name="connsiteY1" fmla="*/ 3810 h 4800600"/>
                  <a:gd name="connsiteX2" fmla="*/ 3829050 w 8308848"/>
                  <a:gd name="connsiteY2" fmla="*/ 0 h 4800600"/>
                  <a:gd name="connsiteX3" fmla="*/ 4953000 w 8308848"/>
                  <a:gd name="connsiteY3" fmla="*/ 685800 h 4800600"/>
                  <a:gd name="connsiteX4" fmla="*/ 5339080 w 8308848"/>
                  <a:gd name="connsiteY4" fmla="*/ 452120 h 4800600"/>
                  <a:gd name="connsiteX5" fmla="*/ 6096000 w 8308848"/>
                  <a:gd name="connsiteY5" fmla="*/ 0 h 4800600"/>
                  <a:gd name="connsiteX6" fmla="*/ 7068312 w 8308848"/>
                  <a:gd name="connsiteY6" fmla="*/ 0 h 4800600"/>
                  <a:gd name="connsiteX7" fmla="*/ 8308848 w 8308848"/>
                  <a:gd name="connsiteY7" fmla="*/ 707136 h 4800600"/>
                  <a:gd name="connsiteX8" fmla="*/ 8305800 w 8308848"/>
                  <a:gd name="connsiteY8" fmla="*/ 2148840 h 4800600"/>
                  <a:gd name="connsiteX9" fmla="*/ 3733800 w 8308848"/>
                  <a:gd name="connsiteY9" fmla="*/ 4800600 h 4800600"/>
                  <a:gd name="connsiteX10" fmla="*/ 0 w 8308848"/>
                  <a:gd name="connsiteY10" fmla="*/ 2646680 h 4800600"/>
                  <a:gd name="connsiteX11" fmla="*/ 2098040 w 8308848"/>
                  <a:gd name="connsiteY11" fmla="*/ 1432560 h 4800600"/>
                  <a:gd name="connsiteX12" fmla="*/ 1198880 w 8308848"/>
                  <a:gd name="connsiteY12" fmla="*/ 919480 h 4800600"/>
                  <a:gd name="connsiteX0" fmla="*/ 1198880 w 8308848"/>
                  <a:gd name="connsiteY0" fmla="*/ 919480 h 4800600"/>
                  <a:gd name="connsiteX1" fmla="*/ 2810510 w 8308848"/>
                  <a:gd name="connsiteY1" fmla="*/ 3810 h 4800600"/>
                  <a:gd name="connsiteX2" fmla="*/ 3829050 w 8308848"/>
                  <a:gd name="connsiteY2" fmla="*/ 0 h 4800600"/>
                  <a:gd name="connsiteX3" fmla="*/ 4953000 w 8308848"/>
                  <a:gd name="connsiteY3" fmla="*/ 685800 h 4800600"/>
                  <a:gd name="connsiteX4" fmla="*/ 6096000 w 8308848"/>
                  <a:gd name="connsiteY4" fmla="*/ 0 h 4800600"/>
                  <a:gd name="connsiteX5" fmla="*/ 7068312 w 8308848"/>
                  <a:gd name="connsiteY5" fmla="*/ 0 h 4800600"/>
                  <a:gd name="connsiteX6" fmla="*/ 8308848 w 8308848"/>
                  <a:gd name="connsiteY6" fmla="*/ 707136 h 4800600"/>
                  <a:gd name="connsiteX7" fmla="*/ 8305800 w 8308848"/>
                  <a:gd name="connsiteY7" fmla="*/ 2148840 h 4800600"/>
                  <a:gd name="connsiteX8" fmla="*/ 3733800 w 8308848"/>
                  <a:gd name="connsiteY8" fmla="*/ 4800600 h 4800600"/>
                  <a:gd name="connsiteX9" fmla="*/ 0 w 8308848"/>
                  <a:gd name="connsiteY9" fmla="*/ 2646680 h 4800600"/>
                  <a:gd name="connsiteX10" fmla="*/ 2098040 w 8308848"/>
                  <a:gd name="connsiteY10" fmla="*/ 1432560 h 4800600"/>
                  <a:gd name="connsiteX11" fmla="*/ 1198880 w 8308848"/>
                  <a:gd name="connsiteY11" fmla="*/ 919480 h 4800600"/>
                  <a:gd name="connsiteX0" fmla="*/ 1198880 w 8308848"/>
                  <a:gd name="connsiteY0" fmla="*/ 919480 h 4800600"/>
                  <a:gd name="connsiteX1" fmla="*/ 2810510 w 8308848"/>
                  <a:gd name="connsiteY1" fmla="*/ 3810 h 4800600"/>
                  <a:gd name="connsiteX2" fmla="*/ 3829050 w 8308848"/>
                  <a:gd name="connsiteY2" fmla="*/ 0 h 4800600"/>
                  <a:gd name="connsiteX3" fmla="*/ 4932680 w 8308848"/>
                  <a:gd name="connsiteY3" fmla="*/ 670560 h 4800600"/>
                  <a:gd name="connsiteX4" fmla="*/ 6096000 w 8308848"/>
                  <a:gd name="connsiteY4" fmla="*/ 0 h 4800600"/>
                  <a:gd name="connsiteX5" fmla="*/ 7068312 w 8308848"/>
                  <a:gd name="connsiteY5" fmla="*/ 0 h 4800600"/>
                  <a:gd name="connsiteX6" fmla="*/ 8308848 w 8308848"/>
                  <a:gd name="connsiteY6" fmla="*/ 707136 h 4800600"/>
                  <a:gd name="connsiteX7" fmla="*/ 8305800 w 8308848"/>
                  <a:gd name="connsiteY7" fmla="*/ 2148840 h 4800600"/>
                  <a:gd name="connsiteX8" fmla="*/ 3733800 w 8308848"/>
                  <a:gd name="connsiteY8" fmla="*/ 4800600 h 4800600"/>
                  <a:gd name="connsiteX9" fmla="*/ 0 w 8308848"/>
                  <a:gd name="connsiteY9" fmla="*/ 2646680 h 4800600"/>
                  <a:gd name="connsiteX10" fmla="*/ 2098040 w 8308848"/>
                  <a:gd name="connsiteY10" fmla="*/ 1432560 h 4800600"/>
                  <a:gd name="connsiteX11" fmla="*/ 1198880 w 8308848"/>
                  <a:gd name="connsiteY11" fmla="*/ 919480 h 4800600"/>
                  <a:gd name="connsiteX0" fmla="*/ 1198880 w 8308848"/>
                  <a:gd name="connsiteY0" fmla="*/ 919480 h 4800600"/>
                  <a:gd name="connsiteX1" fmla="*/ 2810510 w 8308848"/>
                  <a:gd name="connsiteY1" fmla="*/ 3810 h 4800600"/>
                  <a:gd name="connsiteX2" fmla="*/ 3829050 w 8308848"/>
                  <a:gd name="connsiteY2" fmla="*/ 0 h 4800600"/>
                  <a:gd name="connsiteX3" fmla="*/ 4973320 w 8308848"/>
                  <a:gd name="connsiteY3" fmla="*/ 650240 h 4800600"/>
                  <a:gd name="connsiteX4" fmla="*/ 6096000 w 8308848"/>
                  <a:gd name="connsiteY4" fmla="*/ 0 h 4800600"/>
                  <a:gd name="connsiteX5" fmla="*/ 7068312 w 8308848"/>
                  <a:gd name="connsiteY5" fmla="*/ 0 h 4800600"/>
                  <a:gd name="connsiteX6" fmla="*/ 8308848 w 8308848"/>
                  <a:gd name="connsiteY6" fmla="*/ 707136 h 4800600"/>
                  <a:gd name="connsiteX7" fmla="*/ 8305800 w 8308848"/>
                  <a:gd name="connsiteY7" fmla="*/ 2148840 h 4800600"/>
                  <a:gd name="connsiteX8" fmla="*/ 3733800 w 8308848"/>
                  <a:gd name="connsiteY8" fmla="*/ 4800600 h 4800600"/>
                  <a:gd name="connsiteX9" fmla="*/ 0 w 8308848"/>
                  <a:gd name="connsiteY9" fmla="*/ 2646680 h 4800600"/>
                  <a:gd name="connsiteX10" fmla="*/ 2098040 w 8308848"/>
                  <a:gd name="connsiteY10" fmla="*/ 1432560 h 4800600"/>
                  <a:gd name="connsiteX11" fmla="*/ 1198880 w 8308848"/>
                  <a:gd name="connsiteY11" fmla="*/ 919480 h 4800600"/>
                  <a:gd name="connsiteX0" fmla="*/ 1198880 w 8308848"/>
                  <a:gd name="connsiteY0" fmla="*/ 919480 h 4800600"/>
                  <a:gd name="connsiteX1" fmla="*/ 2810510 w 8308848"/>
                  <a:gd name="connsiteY1" fmla="*/ 3810 h 4800600"/>
                  <a:gd name="connsiteX2" fmla="*/ 3829050 w 8308848"/>
                  <a:gd name="connsiteY2" fmla="*/ 0 h 4800600"/>
                  <a:gd name="connsiteX3" fmla="*/ 4973320 w 8308848"/>
                  <a:gd name="connsiteY3" fmla="*/ 655320 h 4800600"/>
                  <a:gd name="connsiteX4" fmla="*/ 6096000 w 8308848"/>
                  <a:gd name="connsiteY4" fmla="*/ 0 h 4800600"/>
                  <a:gd name="connsiteX5" fmla="*/ 7068312 w 8308848"/>
                  <a:gd name="connsiteY5" fmla="*/ 0 h 4800600"/>
                  <a:gd name="connsiteX6" fmla="*/ 8308848 w 8308848"/>
                  <a:gd name="connsiteY6" fmla="*/ 707136 h 4800600"/>
                  <a:gd name="connsiteX7" fmla="*/ 8305800 w 8308848"/>
                  <a:gd name="connsiteY7" fmla="*/ 2148840 h 4800600"/>
                  <a:gd name="connsiteX8" fmla="*/ 3733800 w 8308848"/>
                  <a:gd name="connsiteY8" fmla="*/ 4800600 h 4800600"/>
                  <a:gd name="connsiteX9" fmla="*/ 0 w 8308848"/>
                  <a:gd name="connsiteY9" fmla="*/ 2646680 h 4800600"/>
                  <a:gd name="connsiteX10" fmla="*/ 2098040 w 8308848"/>
                  <a:gd name="connsiteY10" fmla="*/ 1432560 h 4800600"/>
                  <a:gd name="connsiteX11" fmla="*/ 1198880 w 8308848"/>
                  <a:gd name="connsiteY11" fmla="*/ 919480 h 4800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308848" h="4800600">
                    <a:moveTo>
                      <a:pt x="1198880" y="919480"/>
                    </a:moveTo>
                    <a:lnTo>
                      <a:pt x="2810510" y="3810"/>
                    </a:lnTo>
                    <a:lnTo>
                      <a:pt x="3829050" y="0"/>
                    </a:lnTo>
                    <a:lnTo>
                      <a:pt x="4973320" y="655320"/>
                    </a:lnTo>
                    <a:lnTo>
                      <a:pt x="6096000" y="0"/>
                    </a:lnTo>
                    <a:lnTo>
                      <a:pt x="7068312" y="0"/>
                    </a:lnTo>
                    <a:lnTo>
                      <a:pt x="8308848" y="707136"/>
                    </a:lnTo>
                    <a:lnTo>
                      <a:pt x="8305800" y="2148840"/>
                    </a:lnTo>
                    <a:lnTo>
                      <a:pt x="3733800" y="4800600"/>
                    </a:lnTo>
                    <a:lnTo>
                      <a:pt x="0" y="2646680"/>
                    </a:lnTo>
                    <a:lnTo>
                      <a:pt x="2098040" y="1432560"/>
                    </a:lnTo>
                    <a:lnTo>
                      <a:pt x="1198880" y="919480"/>
                    </a:lnTo>
                    <a:close/>
                  </a:path>
                </a:pathLst>
              </a:custGeom>
              <a:gradFill flip="none" rotWithShape="1">
                <a:gsLst>
                  <a:gs pos="11000">
                    <a:schemeClr val="bg1">
                      <a:lumMod val="50000"/>
                    </a:schemeClr>
                  </a:gs>
                  <a:gs pos="86000">
                    <a:schemeClr val="bg1">
                      <a:lumMod val="65000"/>
                    </a:schemeClr>
                  </a:gs>
                </a:gsLst>
                <a:lin ang="4800000" scaled="0"/>
                <a:tileRect/>
              </a:gradFill>
              <a:ln w="15875" cap="flat" cmpd="sng" algn="ctr">
                <a:solidFill>
                  <a:schemeClr val="tx1"/>
                </a:solidFill>
                <a:prstDash val="solid"/>
                <a:round/>
                <a:headEnd type="none" w="med" len="med"/>
                <a:tailEnd type="none" w="med" len="med"/>
              </a:ln>
              <a:effectLst>
                <a:outerShdw blurRad="38100" dist="38100" dir="2700000" algn="tl" rotWithShape="0">
                  <a:prstClr val="black">
                    <a:alpha val="40000"/>
                  </a:prstClr>
                </a:outerShdw>
              </a:effectLst>
            </p:spPr>
            <p:txBody>
              <a:bodyPr lIns="96661" tIns="48331" rIns="96661" bIns="48331"/>
              <a:lstStyle/>
              <a:p>
                <a:pPr defTabSz="862975">
                  <a:defRPr/>
                </a:pPr>
                <a:endParaRPr lang="en-US" sz="1400" dirty="0"/>
              </a:p>
            </p:txBody>
          </p:sp>
          <p:sp>
            <p:nvSpPr>
              <p:cNvPr id="596" name="Freeform 595"/>
              <p:cNvSpPr/>
              <p:nvPr/>
            </p:nvSpPr>
            <p:spPr bwMode="auto">
              <a:xfrm>
                <a:off x="640080" y="975360"/>
                <a:ext cx="8724290" cy="5120640"/>
              </a:xfrm>
              <a:custGeom>
                <a:avLst/>
                <a:gdLst>
                  <a:gd name="connsiteX0" fmla="*/ 0 w 7239000"/>
                  <a:gd name="connsiteY0" fmla="*/ 0 h 4953000"/>
                  <a:gd name="connsiteX1" fmla="*/ 7239000 w 7239000"/>
                  <a:gd name="connsiteY1" fmla="*/ 0 h 4953000"/>
                  <a:gd name="connsiteX2" fmla="*/ 7239000 w 7239000"/>
                  <a:gd name="connsiteY2" fmla="*/ 4953000 h 4953000"/>
                  <a:gd name="connsiteX3" fmla="*/ 0 w 7239000"/>
                  <a:gd name="connsiteY3" fmla="*/ 4953000 h 4953000"/>
                  <a:gd name="connsiteX4" fmla="*/ 0 w 7239000"/>
                  <a:gd name="connsiteY4" fmla="*/ 0 h 4953000"/>
                  <a:gd name="connsiteX0" fmla="*/ 76200 w 7239000"/>
                  <a:gd name="connsiteY0" fmla="*/ 990600 h 4953000"/>
                  <a:gd name="connsiteX1" fmla="*/ 7239000 w 7239000"/>
                  <a:gd name="connsiteY1" fmla="*/ 0 h 4953000"/>
                  <a:gd name="connsiteX2" fmla="*/ 7239000 w 7239000"/>
                  <a:gd name="connsiteY2" fmla="*/ 4953000 h 4953000"/>
                  <a:gd name="connsiteX3" fmla="*/ 0 w 7239000"/>
                  <a:gd name="connsiteY3" fmla="*/ 4953000 h 4953000"/>
                  <a:gd name="connsiteX4" fmla="*/ 76200 w 7239000"/>
                  <a:gd name="connsiteY4" fmla="*/ 990600 h 4953000"/>
                  <a:gd name="connsiteX0" fmla="*/ 0 w 7162800"/>
                  <a:gd name="connsiteY0" fmla="*/ 990600 h 4953000"/>
                  <a:gd name="connsiteX1" fmla="*/ 7162800 w 7162800"/>
                  <a:gd name="connsiteY1" fmla="*/ 0 h 4953000"/>
                  <a:gd name="connsiteX2" fmla="*/ 7162800 w 7162800"/>
                  <a:gd name="connsiteY2" fmla="*/ 4953000 h 4953000"/>
                  <a:gd name="connsiteX3" fmla="*/ 0 w 7162800"/>
                  <a:gd name="connsiteY3" fmla="*/ 4038600 h 4953000"/>
                  <a:gd name="connsiteX4" fmla="*/ 0 w 7162800"/>
                  <a:gd name="connsiteY4" fmla="*/ 990600 h 4953000"/>
                  <a:gd name="connsiteX0" fmla="*/ 0 w 7162800"/>
                  <a:gd name="connsiteY0" fmla="*/ 990600 h 4953000"/>
                  <a:gd name="connsiteX1" fmla="*/ 7162800 w 7162800"/>
                  <a:gd name="connsiteY1" fmla="*/ 0 h 4953000"/>
                  <a:gd name="connsiteX2" fmla="*/ 7162800 w 7162800"/>
                  <a:gd name="connsiteY2" fmla="*/ 4953000 h 4953000"/>
                  <a:gd name="connsiteX3" fmla="*/ 3063240 w 7162800"/>
                  <a:gd name="connsiteY3" fmla="*/ 4434840 h 4953000"/>
                  <a:gd name="connsiteX4" fmla="*/ 0 w 7162800"/>
                  <a:gd name="connsiteY4" fmla="*/ 4038600 h 4953000"/>
                  <a:gd name="connsiteX5" fmla="*/ 0 w 7162800"/>
                  <a:gd name="connsiteY5" fmla="*/ 990600 h 4953000"/>
                  <a:gd name="connsiteX0" fmla="*/ 0 w 7162800"/>
                  <a:gd name="connsiteY0" fmla="*/ 990600 h 4953000"/>
                  <a:gd name="connsiteX1" fmla="*/ 7162800 w 7162800"/>
                  <a:gd name="connsiteY1" fmla="*/ 0 h 4953000"/>
                  <a:gd name="connsiteX2" fmla="*/ 7162800 w 7162800"/>
                  <a:gd name="connsiteY2" fmla="*/ 4953000 h 4953000"/>
                  <a:gd name="connsiteX3" fmla="*/ 1600200 w 7162800"/>
                  <a:gd name="connsiteY3" fmla="*/ 4876800 h 4953000"/>
                  <a:gd name="connsiteX4" fmla="*/ 0 w 7162800"/>
                  <a:gd name="connsiteY4" fmla="*/ 4038600 h 4953000"/>
                  <a:gd name="connsiteX5" fmla="*/ 0 w 7162800"/>
                  <a:gd name="connsiteY5" fmla="*/ 990600 h 4953000"/>
                  <a:gd name="connsiteX0" fmla="*/ 0 w 7162800"/>
                  <a:gd name="connsiteY0" fmla="*/ 990600 h 4953000"/>
                  <a:gd name="connsiteX1" fmla="*/ 7162800 w 7162800"/>
                  <a:gd name="connsiteY1" fmla="*/ 0 h 4953000"/>
                  <a:gd name="connsiteX2" fmla="*/ 7162800 w 7162800"/>
                  <a:gd name="connsiteY2" fmla="*/ 4953000 h 4953000"/>
                  <a:gd name="connsiteX3" fmla="*/ 1600200 w 7162800"/>
                  <a:gd name="connsiteY3" fmla="*/ 4876800 h 4953000"/>
                  <a:gd name="connsiteX4" fmla="*/ 0 w 7162800"/>
                  <a:gd name="connsiteY4" fmla="*/ 4038600 h 4953000"/>
                  <a:gd name="connsiteX5" fmla="*/ 0 w 7162800"/>
                  <a:gd name="connsiteY5" fmla="*/ 990600 h 4953000"/>
                  <a:gd name="connsiteX0" fmla="*/ 0 w 7162800"/>
                  <a:gd name="connsiteY0" fmla="*/ 990600 h 4953000"/>
                  <a:gd name="connsiteX1" fmla="*/ 7162800 w 7162800"/>
                  <a:gd name="connsiteY1" fmla="*/ 0 h 4953000"/>
                  <a:gd name="connsiteX2" fmla="*/ 7162800 w 7162800"/>
                  <a:gd name="connsiteY2" fmla="*/ 4953000 h 4953000"/>
                  <a:gd name="connsiteX3" fmla="*/ 2750820 w 7162800"/>
                  <a:gd name="connsiteY3" fmla="*/ 4907280 h 4953000"/>
                  <a:gd name="connsiteX4" fmla="*/ 1600200 w 7162800"/>
                  <a:gd name="connsiteY4" fmla="*/ 4876800 h 4953000"/>
                  <a:gd name="connsiteX5" fmla="*/ 0 w 7162800"/>
                  <a:gd name="connsiteY5" fmla="*/ 4038600 h 4953000"/>
                  <a:gd name="connsiteX6" fmla="*/ 0 w 7162800"/>
                  <a:gd name="connsiteY6" fmla="*/ 990600 h 4953000"/>
                  <a:gd name="connsiteX0" fmla="*/ 0 w 7162800"/>
                  <a:gd name="connsiteY0" fmla="*/ 990600 h 4953000"/>
                  <a:gd name="connsiteX1" fmla="*/ 7162800 w 7162800"/>
                  <a:gd name="connsiteY1" fmla="*/ 0 h 4953000"/>
                  <a:gd name="connsiteX2" fmla="*/ 7162800 w 7162800"/>
                  <a:gd name="connsiteY2" fmla="*/ 4953000 h 4953000"/>
                  <a:gd name="connsiteX3" fmla="*/ 2514600 w 7162800"/>
                  <a:gd name="connsiteY3" fmla="*/ 4876800 h 4953000"/>
                  <a:gd name="connsiteX4" fmla="*/ 1600200 w 7162800"/>
                  <a:gd name="connsiteY4" fmla="*/ 4876800 h 4953000"/>
                  <a:gd name="connsiteX5" fmla="*/ 0 w 7162800"/>
                  <a:gd name="connsiteY5" fmla="*/ 4038600 h 4953000"/>
                  <a:gd name="connsiteX6" fmla="*/ 0 w 7162800"/>
                  <a:gd name="connsiteY6" fmla="*/ 990600 h 4953000"/>
                  <a:gd name="connsiteX0" fmla="*/ 0 w 7162800"/>
                  <a:gd name="connsiteY0" fmla="*/ 990600 h 4876800"/>
                  <a:gd name="connsiteX1" fmla="*/ 7162800 w 7162800"/>
                  <a:gd name="connsiteY1" fmla="*/ 0 h 4876800"/>
                  <a:gd name="connsiteX2" fmla="*/ 7086600 w 7162800"/>
                  <a:gd name="connsiteY2" fmla="*/ 2209800 h 4876800"/>
                  <a:gd name="connsiteX3" fmla="*/ 2514600 w 7162800"/>
                  <a:gd name="connsiteY3" fmla="*/ 4876800 h 4876800"/>
                  <a:gd name="connsiteX4" fmla="*/ 1600200 w 7162800"/>
                  <a:gd name="connsiteY4" fmla="*/ 4876800 h 4876800"/>
                  <a:gd name="connsiteX5" fmla="*/ 0 w 7162800"/>
                  <a:gd name="connsiteY5" fmla="*/ 4038600 h 4876800"/>
                  <a:gd name="connsiteX6" fmla="*/ 0 w 7162800"/>
                  <a:gd name="connsiteY6" fmla="*/ 990600 h 4876800"/>
                  <a:gd name="connsiteX0" fmla="*/ 0 w 7086600"/>
                  <a:gd name="connsiteY0" fmla="*/ 914400 h 4800600"/>
                  <a:gd name="connsiteX1" fmla="*/ 7086600 w 7086600"/>
                  <a:gd name="connsiteY1" fmla="*/ 0 h 4800600"/>
                  <a:gd name="connsiteX2" fmla="*/ 7086600 w 7086600"/>
                  <a:gd name="connsiteY2" fmla="*/ 2133600 h 4800600"/>
                  <a:gd name="connsiteX3" fmla="*/ 2514600 w 7086600"/>
                  <a:gd name="connsiteY3" fmla="*/ 4800600 h 4800600"/>
                  <a:gd name="connsiteX4" fmla="*/ 1600200 w 7086600"/>
                  <a:gd name="connsiteY4" fmla="*/ 4800600 h 4800600"/>
                  <a:gd name="connsiteX5" fmla="*/ 0 w 7086600"/>
                  <a:gd name="connsiteY5" fmla="*/ 3962400 h 4800600"/>
                  <a:gd name="connsiteX6" fmla="*/ 0 w 7086600"/>
                  <a:gd name="connsiteY6" fmla="*/ 914400 h 4800600"/>
                  <a:gd name="connsiteX0" fmla="*/ 0 w 7086600"/>
                  <a:gd name="connsiteY0" fmla="*/ 914400 h 4800600"/>
                  <a:gd name="connsiteX1" fmla="*/ 2895600 w 7086600"/>
                  <a:gd name="connsiteY1" fmla="*/ 609600 h 4800600"/>
                  <a:gd name="connsiteX2" fmla="*/ 7086600 w 7086600"/>
                  <a:gd name="connsiteY2" fmla="*/ 0 h 4800600"/>
                  <a:gd name="connsiteX3" fmla="*/ 7086600 w 7086600"/>
                  <a:gd name="connsiteY3" fmla="*/ 2133600 h 4800600"/>
                  <a:gd name="connsiteX4" fmla="*/ 2514600 w 7086600"/>
                  <a:gd name="connsiteY4" fmla="*/ 4800600 h 4800600"/>
                  <a:gd name="connsiteX5" fmla="*/ 1600200 w 7086600"/>
                  <a:gd name="connsiteY5" fmla="*/ 4800600 h 4800600"/>
                  <a:gd name="connsiteX6" fmla="*/ 0 w 7086600"/>
                  <a:gd name="connsiteY6" fmla="*/ 3962400 h 4800600"/>
                  <a:gd name="connsiteX7" fmla="*/ 0 w 7086600"/>
                  <a:gd name="connsiteY7" fmla="*/ 914400 h 4800600"/>
                  <a:gd name="connsiteX0" fmla="*/ 0 w 7086600"/>
                  <a:gd name="connsiteY0" fmla="*/ 914400 h 4800600"/>
                  <a:gd name="connsiteX1" fmla="*/ 1600200 w 7086600"/>
                  <a:gd name="connsiteY1" fmla="*/ 0 h 4800600"/>
                  <a:gd name="connsiteX2" fmla="*/ 7086600 w 7086600"/>
                  <a:gd name="connsiteY2" fmla="*/ 0 h 4800600"/>
                  <a:gd name="connsiteX3" fmla="*/ 7086600 w 7086600"/>
                  <a:gd name="connsiteY3" fmla="*/ 2133600 h 4800600"/>
                  <a:gd name="connsiteX4" fmla="*/ 2514600 w 7086600"/>
                  <a:gd name="connsiteY4" fmla="*/ 4800600 h 4800600"/>
                  <a:gd name="connsiteX5" fmla="*/ 1600200 w 7086600"/>
                  <a:gd name="connsiteY5" fmla="*/ 4800600 h 4800600"/>
                  <a:gd name="connsiteX6" fmla="*/ 0 w 7086600"/>
                  <a:gd name="connsiteY6" fmla="*/ 3962400 h 4800600"/>
                  <a:gd name="connsiteX7" fmla="*/ 0 w 7086600"/>
                  <a:gd name="connsiteY7" fmla="*/ 914400 h 4800600"/>
                  <a:gd name="connsiteX0" fmla="*/ 0 w 7086600"/>
                  <a:gd name="connsiteY0" fmla="*/ 914400 h 4800600"/>
                  <a:gd name="connsiteX1" fmla="*/ 1600200 w 7086600"/>
                  <a:gd name="connsiteY1" fmla="*/ 0 h 4800600"/>
                  <a:gd name="connsiteX2" fmla="*/ 7086600 w 7086600"/>
                  <a:gd name="connsiteY2" fmla="*/ 0 h 4800600"/>
                  <a:gd name="connsiteX3" fmla="*/ 7083552 w 7086600"/>
                  <a:gd name="connsiteY3" fmla="*/ 2170176 h 4800600"/>
                  <a:gd name="connsiteX4" fmla="*/ 2514600 w 7086600"/>
                  <a:gd name="connsiteY4" fmla="*/ 4800600 h 4800600"/>
                  <a:gd name="connsiteX5" fmla="*/ 1600200 w 7086600"/>
                  <a:gd name="connsiteY5" fmla="*/ 4800600 h 4800600"/>
                  <a:gd name="connsiteX6" fmla="*/ 0 w 7086600"/>
                  <a:gd name="connsiteY6" fmla="*/ 3962400 h 4800600"/>
                  <a:gd name="connsiteX7" fmla="*/ 0 w 7086600"/>
                  <a:gd name="connsiteY7" fmla="*/ 914400 h 4800600"/>
                  <a:gd name="connsiteX0" fmla="*/ 0 w 7086600"/>
                  <a:gd name="connsiteY0" fmla="*/ 914400 h 4800600"/>
                  <a:gd name="connsiteX1" fmla="*/ 1600200 w 7086600"/>
                  <a:gd name="connsiteY1" fmla="*/ 0 h 4800600"/>
                  <a:gd name="connsiteX2" fmla="*/ 7086600 w 7086600"/>
                  <a:gd name="connsiteY2" fmla="*/ 0 h 4800600"/>
                  <a:gd name="connsiteX3" fmla="*/ 7083552 w 7086600"/>
                  <a:gd name="connsiteY3" fmla="*/ 2170176 h 4800600"/>
                  <a:gd name="connsiteX4" fmla="*/ 2514600 w 7086600"/>
                  <a:gd name="connsiteY4" fmla="*/ 4800600 h 4800600"/>
                  <a:gd name="connsiteX5" fmla="*/ 1600200 w 7086600"/>
                  <a:gd name="connsiteY5" fmla="*/ 4800600 h 4800600"/>
                  <a:gd name="connsiteX6" fmla="*/ 0 w 7086600"/>
                  <a:gd name="connsiteY6" fmla="*/ 3889248 h 4800600"/>
                  <a:gd name="connsiteX7" fmla="*/ 0 w 7086600"/>
                  <a:gd name="connsiteY7" fmla="*/ 914400 h 4800600"/>
                  <a:gd name="connsiteX0" fmla="*/ 0 w 7086600"/>
                  <a:gd name="connsiteY0" fmla="*/ 914400 h 4800600"/>
                  <a:gd name="connsiteX1" fmla="*/ 1600200 w 7086600"/>
                  <a:gd name="connsiteY1" fmla="*/ 0 h 4800600"/>
                  <a:gd name="connsiteX2" fmla="*/ 7086600 w 7086600"/>
                  <a:gd name="connsiteY2" fmla="*/ 0 h 4800600"/>
                  <a:gd name="connsiteX3" fmla="*/ 7083552 w 7086600"/>
                  <a:gd name="connsiteY3" fmla="*/ 2170176 h 4800600"/>
                  <a:gd name="connsiteX4" fmla="*/ 2514600 w 7086600"/>
                  <a:gd name="connsiteY4" fmla="*/ 4800600 h 4800600"/>
                  <a:gd name="connsiteX5" fmla="*/ 1600200 w 7086600"/>
                  <a:gd name="connsiteY5" fmla="*/ 4800600 h 4800600"/>
                  <a:gd name="connsiteX6" fmla="*/ 0 w 7086600"/>
                  <a:gd name="connsiteY6" fmla="*/ 3352800 h 4800600"/>
                  <a:gd name="connsiteX7" fmla="*/ 0 w 7086600"/>
                  <a:gd name="connsiteY7" fmla="*/ 914400 h 4800600"/>
                  <a:gd name="connsiteX0" fmla="*/ 0 w 7086600"/>
                  <a:gd name="connsiteY0" fmla="*/ 914400 h 4800600"/>
                  <a:gd name="connsiteX1" fmla="*/ 1600200 w 7086600"/>
                  <a:gd name="connsiteY1" fmla="*/ 0 h 4800600"/>
                  <a:gd name="connsiteX2" fmla="*/ 7086600 w 7086600"/>
                  <a:gd name="connsiteY2" fmla="*/ 0 h 4800600"/>
                  <a:gd name="connsiteX3" fmla="*/ 7083552 w 7086600"/>
                  <a:gd name="connsiteY3" fmla="*/ 2170176 h 4800600"/>
                  <a:gd name="connsiteX4" fmla="*/ 2514600 w 7086600"/>
                  <a:gd name="connsiteY4" fmla="*/ 4800600 h 4800600"/>
                  <a:gd name="connsiteX5" fmla="*/ 0 w 7086600"/>
                  <a:gd name="connsiteY5" fmla="*/ 3352800 h 4800600"/>
                  <a:gd name="connsiteX6" fmla="*/ 0 w 7086600"/>
                  <a:gd name="connsiteY6" fmla="*/ 914400 h 4800600"/>
                  <a:gd name="connsiteX0" fmla="*/ 0 w 7086600"/>
                  <a:gd name="connsiteY0" fmla="*/ 914400 h 4800600"/>
                  <a:gd name="connsiteX1" fmla="*/ 1600200 w 7086600"/>
                  <a:gd name="connsiteY1" fmla="*/ 0 h 4800600"/>
                  <a:gd name="connsiteX2" fmla="*/ 7086600 w 7086600"/>
                  <a:gd name="connsiteY2" fmla="*/ 0 h 4800600"/>
                  <a:gd name="connsiteX3" fmla="*/ 7083552 w 7086600"/>
                  <a:gd name="connsiteY3" fmla="*/ 2170176 h 4800600"/>
                  <a:gd name="connsiteX4" fmla="*/ 4181475 w 7086600"/>
                  <a:gd name="connsiteY4" fmla="*/ 3838575 h 4800600"/>
                  <a:gd name="connsiteX5" fmla="*/ 2514600 w 7086600"/>
                  <a:gd name="connsiteY5" fmla="*/ 4800600 h 4800600"/>
                  <a:gd name="connsiteX6" fmla="*/ 0 w 7086600"/>
                  <a:gd name="connsiteY6" fmla="*/ 3352800 h 4800600"/>
                  <a:gd name="connsiteX7" fmla="*/ 0 w 7086600"/>
                  <a:gd name="connsiteY7" fmla="*/ 914400 h 4800600"/>
                  <a:gd name="connsiteX0" fmla="*/ 0 w 7086600"/>
                  <a:gd name="connsiteY0" fmla="*/ 914400 h 4800600"/>
                  <a:gd name="connsiteX1" fmla="*/ 1600200 w 7086600"/>
                  <a:gd name="connsiteY1" fmla="*/ 0 h 4800600"/>
                  <a:gd name="connsiteX2" fmla="*/ 7086600 w 7086600"/>
                  <a:gd name="connsiteY2" fmla="*/ 0 h 4800600"/>
                  <a:gd name="connsiteX3" fmla="*/ 7083552 w 7086600"/>
                  <a:gd name="connsiteY3" fmla="*/ 2170176 h 4800600"/>
                  <a:gd name="connsiteX4" fmla="*/ 5486400 w 7086600"/>
                  <a:gd name="connsiteY4" fmla="*/ 4114800 h 4800600"/>
                  <a:gd name="connsiteX5" fmla="*/ 2514600 w 7086600"/>
                  <a:gd name="connsiteY5" fmla="*/ 4800600 h 4800600"/>
                  <a:gd name="connsiteX6" fmla="*/ 0 w 7086600"/>
                  <a:gd name="connsiteY6" fmla="*/ 3352800 h 4800600"/>
                  <a:gd name="connsiteX7" fmla="*/ 0 w 7086600"/>
                  <a:gd name="connsiteY7" fmla="*/ 914400 h 4800600"/>
                  <a:gd name="connsiteX0" fmla="*/ 0 w 7086600"/>
                  <a:gd name="connsiteY0" fmla="*/ 914400 h 4800600"/>
                  <a:gd name="connsiteX1" fmla="*/ 1600200 w 7086600"/>
                  <a:gd name="connsiteY1" fmla="*/ 0 h 4800600"/>
                  <a:gd name="connsiteX2" fmla="*/ 7086600 w 7086600"/>
                  <a:gd name="connsiteY2" fmla="*/ 0 h 4800600"/>
                  <a:gd name="connsiteX3" fmla="*/ 6553200 w 7086600"/>
                  <a:gd name="connsiteY3" fmla="*/ 2819400 h 4800600"/>
                  <a:gd name="connsiteX4" fmla="*/ 5486400 w 7086600"/>
                  <a:gd name="connsiteY4" fmla="*/ 4114800 h 4800600"/>
                  <a:gd name="connsiteX5" fmla="*/ 2514600 w 7086600"/>
                  <a:gd name="connsiteY5" fmla="*/ 4800600 h 4800600"/>
                  <a:gd name="connsiteX6" fmla="*/ 0 w 7086600"/>
                  <a:gd name="connsiteY6" fmla="*/ 3352800 h 4800600"/>
                  <a:gd name="connsiteX7" fmla="*/ 0 w 7086600"/>
                  <a:gd name="connsiteY7" fmla="*/ 914400 h 4800600"/>
                  <a:gd name="connsiteX0" fmla="*/ 0 w 7086600"/>
                  <a:gd name="connsiteY0" fmla="*/ 914400 h 4800600"/>
                  <a:gd name="connsiteX1" fmla="*/ 1600200 w 7086600"/>
                  <a:gd name="connsiteY1" fmla="*/ 0 h 4800600"/>
                  <a:gd name="connsiteX2" fmla="*/ 7086600 w 7086600"/>
                  <a:gd name="connsiteY2" fmla="*/ 0 h 4800600"/>
                  <a:gd name="connsiteX3" fmla="*/ 7086600 w 7086600"/>
                  <a:gd name="connsiteY3" fmla="*/ 3200400 h 4800600"/>
                  <a:gd name="connsiteX4" fmla="*/ 5486400 w 7086600"/>
                  <a:gd name="connsiteY4" fmla="*/ 4114800 h 4800600"/>
                  <a:gd name="connsiteX5" fmla="*/ 2514600 w 7086600"/>
                  <a:gd name="connsiteY5" fmla="*/ 4800600 h 4800600"/>
                  <a:gd name="connsiteX6" fmla="*/ 0 w 7086600"/>
                  <a:gd name="connsiteY6" fmla="*/ 3352800 h 4800600"/>
                  <a:gd name="connsiteX7" fmla="*/ 0 w 7086600"/>
                  <a:gd name="connsiteY7" fmla="*/ 914400 h 4800600"/>
                  <a:gd name="connsiteX0" fmla="*/ 0 w 7086600"/>
                  <a:gd name="connsiteY0" fmla="*/ 914400 h 4800600"/>
                  <a:gd name="connsiteX1" fmla="*/ 1600200 w 7086600"/>
                  <a:gd name="connsiteY1" fmla="*/ 0 h 4800600"/>
                  <a:gd name="connsiteX2" fmla="*/ 7086600 w 7086600"/>
                  <a:gd name="connsiteY2" fmla="*/ 0 h 4800600"/>
                  <a:gd name="connsiteX3" fmla="*/ 7086600 w 7086600"/>
                  <a:gd name="connsiteY3" fmla="*/ 3200400 h 4800600"/>
                  <a:gd name="connsiteX4" fmla="*/ 5486400 w 7086600"/>
                  <a:gd name="connsiteY4" fmla="*/ 4114800 h 4800600"/>
                  <a:gd name="connsiteX5" fmla="*/ 2514600 w 7086600"/>
                  <a:gd name="connsiteY5" fmla="*/ 4800600 h 4800600"/>
                  <a:gd name="connsiteX6" fmla="*/ 0 w 7086600"/>
                  <a:gd name="connsiteY6" fmla="*/ 3352800 h 4800600"/>
                  <a:gd name="connsiteX7" fmla="*/ 0 w 7086600"/>
                  <a:gd name="connsiteY7" fmla="*/ 914400 h 4800600"/>
                  <a:gd name="connsiteX0" fmla="*/ 0 w 7117080"/>
                  <a:gd name="connsiteY0" fmla="*/ 914400 h 4800600"/>
                  <a:gd name="connsiteX1" fmla="*/ 1600200 w 7117080"/>
                  <a:gd name="connsiteY1" fmla="*/ 0 h 4800600"/>
                  <a:gd name="connsiteX2" fmla="*/ 7086600 w 7117080"/>
                  <a:gd name="connsiteY2" fmla="*/ 0 h 4800600"/>
                  <a:gd name="connsiteX3" fmla="*/ 7117080 w 7117080"/>
                  <a:gd name="connsiteY3" fmla="*/ 3185160 h 4800600"/>
                  <a:gd name="connsiteX4" fmla="*/ 5486400 w 7117080"/>
                  <a:gd name="connsiteY4" fmla="*/ 4114800 h 4800600"/>
                  <a:gd name="connsiteX5" fmla="*/ 2514600 w 7117080"/>
                  <a:gd name="connsiteY5" fmla="*/ 4800600 h 4800600"/>
                  <a:gd name="connsiteX6" fmla="*/ 0 w 7117080"/>
                  <a:gd name="connsiteY6" fmla="*/ 3352800 h 4800600"/>
                  <a:gd name="connsiteX7" fmla="*/ 0 w 7117080"/>
                  <a:gd name="connsiteY7" fmla="*/ 914400 h 4800600"/>
                  <a:gd name="connsiteX0" fmla="*/ 0 w 7095744"/>
                  <a:gd name="connsiteY0" fmla="*/ 914400 h 4800600"/>
                  <a:gd name="connsiteX1" fmla="*/ 1600200 w 7095744"/>
                  <a:gd name="connsiteY1" fmla="*/ 0 h 4800600"/>
                  <a:gd name="connsiteX2" fmla="*/ 7086600 w 7095744"/>
                  <a:gd name="connsiteY2" fmla="*/ 0 h 4800600"/>
                  <a:gd name="connsiteX3" fmla="*/ 7095744 w 7095744"/>
                  <a:gd name="connsiteY3" fmla="*/ 3166872 h 4800600"/>
                  <a:gd name="connsiteX4" fmla="*/ 5486400 w 7095744"/>
                  <a:gd name="connsiteY4" fmla="*/ 4114800 h 4800600"/>
                  <a:gd name="connsiteX5" fmla="*/ 2514600 w 7095744"/>
                  <a:gd name="connsiteY5" fmla="*/ 4800600 h 4800600"/>
                  <a:gd name="connsiteX6" fmla="*/ 0 w 7095744"/>
                  <a:gd name="connsiteY6" fmla="*/ 3352800 h 4800600"/>
                  <a:gd name="connsiteX7" fmla="*/ 0 w 7095744"/>
                  <a:gd name="connsiteY7" fmla="*/ 914400 h 4800600"/>
                  <a:gd name="connsiteX0" fmla="*/ 0 w 7086600"/>
                  <a:gd name="connsiteY0" fmla="*/ 914400 h 4800600"/>
                  <a:gd name="connsiteX1" fmla="*/ 1600200 w 7086600"/>
                  <a:gd name="connsiteY1" fmla="*/ 0 h 4800600"/>
                  <a:gd name="connsiteX2" fmla="*/ 7086600 w 7086600"/>
                  <a:gd name="connsiteY2" fmla="*/ 0 h 4800600"/>
                  <a:gd name="connsiteX3" fmla="*/ 7086600 w 7086600"/>
                  <a:gd name="connsiteY3" fmla="*/ 3200400 h 4800600"/>
                  <a:gd name="connsiteX4" fmla="*/ 5486400 w 7086600"/>
                  <a:gd name="connsiteY4" fmla="*/ 4114800 h 4800600"/>
                  <a:gd name="connsiteX5" fmla="*/ 2514600 w 7086600"/>
                  <a:gd name="connsiteY5" fmla="*/ 4800600 h 4800600"/>
                  <a:gd name="connsiteX6" fmla="*/ 0 w 7086600"/>
                  <a:gd name="connsiteY6" fmla="*/ 3352800 h 4800600"/>
                  <a:gd name="connsiteX7" fmla="*/ 0 w 7086600"/>
                  <a:gd name="connsiteY7" fmla="*/ 914400 h 4800600"/>
                  <a:gd name="connsiteX0" fmla="*/ 0 w 7086600"/>
                  <a:gd name="connsiteY0" fmla="*/ 914400 h 4800600"/>
                  <a:gd name="connsiteX1" fmla="*/ 1600200 w 7086600"/>
                  <a:gd name="connsiteY1" fmla="*/ 0 h 4800600"/>
                  <a:gd name="connsiteX2" fmla="*/ 7086600 w 7086600"/>
                  <a:gd name="connsiteY2" fmla="*/ 0 h 4800600"/>
                  <a:gd name="connsiteX3" fmla="*/ 7086600 w 7086600"/>
                  <a:gd name="connsiteY3" fmla="*/ 3200400 h 4800600"/>
                  <a:gd name="connsiteX4" fmla="*/ 5486400 w 7086600"/>
                  <a:gd name="connsiteY4" fmla="*/ 4114800 h 4800600"/>
                  <a:gd name="connsiteX5" fmla="*/ 2514600 w 7086600"/>
                  <a:gd name="connsiteY5" fmla="*/ 4800600 h 4800600"/>
                  <a:gd name="connsiteX6" fmla="*/ 0 w 7086600"/>
                  <a:gd name="connsiteY6" fmla="*/ 3352800 h 4800600"/>
                  <a:gd name="connsiteX7" fmla="*/ 0 w 7086600"/>
                  <a:gd name="connsiteY7" fmla="*/ 914400 h 4800600"/>
                  <a:gd name="connsiteX0" fmla="*/ 0 w 7086600"/>
                  <a:gd name="connsiteY0" fmla="*/ 920496 h 4806696"/>
                  <a:gd name="connsiteX1" fmla="*/ 1600200 w 7086600"/>
                  <a:gd name="connsiteY1" fmla="*/ 6096 h 4806696"/>
                  <a:gd name="connsiteX2" fmla="*/ 5864352 w 7086600"/>
                  <a:gd name="connsiteY2" fmla="*/ 0 h 4806696"/>
                  <a:gd name="connsiteX3" fmla="*/ 7086600 w 7086600"/>
                  <a:gd name="connsiteY3" fmla="*/ 6096 h 4806696"/>
                  <a:gd name="connsiteX4" fmla="*/ 7086600 w 7086600"/>
                  <a:gd name="connsiteY4" fmla="*/ 3206496 h 4806696"/>
                  <a:gd name="connsiteX5" fmla="*/ 5486400 w 7086600"/>
                  <a:gd name="connsiteY5" fmla="*/ 4120896 h 4806696"/>
                  <a:gd name="connsiteX6" fmla="*/ 2514600 w 7086600"/>
                  <a:gd name="connsiteY6" fmla="*/ 4806696 h 4806696"/>
                  <a:gd name="connsiteX7" fmla="*/ 0 w 7086600"/>
                  <a:gd name="connsiteY7" fmla="*/ 3358896 h 4806696"/>
                  <a:gd name="connsiteX8" fmla="*/ 0 w 7086600"/>
                  <a:gd name="connsiteY8" fmla="*/ 920496 h 4806696"/>
                  <a:gd name="connsiteX0" fmla="*/ 0 w 7089648"/>
                  <a:gd name="connsiteY0" fmla="*/ 920496 h 4806696"/>
                  <a:gd name="connsiteX1" fmla="*/ 1600200 w 7089648"/>
                  <a:gd name="connsiteY1" fmla="*/ 6096 h 4806696"/>
                  <a:gd name="connsiteX2" fmla="*/ 5864352 w 7089648"/>
                  <a:gd name="connsiteY2" fmla="*/ 0 h 4806696"/>
                  <a:gd name="connsiteX3" fmla="*/ 7086600 w 7089648"/>
                  <a:gd name="connsiteY3" fmla="*/ 6096 h 4806696"/>
                  <a:gd name="connsiteX4" fmla="*/ 7089648 w 7089648"/>
                  <a:gd name="connsiteY4" fmla="*/ 713232 h 4806696"/>
                  <a:gd name="connsiteX5" fmla="*/ 7086600 w 7089648"/>
                  <a:gd name="connsiteY5" fmla="*/ 3206496 h 4806696"/>
                  <a:gd name="connsiteX6" fmla="*/ 5486400 w 7089648"/>
                  <a:gd name="connsiteY6" fmla="*/ 4120896 h 4806696"/>
                  <a:gd name="connsiteX7" fmla="*/ 2514600 w 7089648"/>
                  <a:gd name="connsiteY7" fmla="*/ 4806696 h 4806696"/>
                  <a:gd name="connsiteX8" fmla="*/ 0 w 7089648"/>
                  <a:gd name="connsiteY8" fmla="*/ 3358896 h 4806696"/>
                  <a:gd name="connsiteX9" fmla="*/ 0 w 7089648"/>
                  <a:gd name="connsiteY9" fmla="*/ 920496 h 4806696"/>
                  <a:gd name="connsiteX0" fmla="*/ 0 w 7089648"/>
                  <a:gd name="connsiteY0" fmla="*/ 920496 h 4806696"/>
                  <a:gd name="connsiteX1" fmla="*/ 1600200 w 7089648"/>
                  <a:gd name="connsiteY1" fmla="*/ 6096 h 4806696"/>
                  <a:gd name="connsiteX2" fmla="*/ 5821680 w 7089648"/>
                  <a:gd name="connsiteY2" fmla="*/ 0 h 4806696"/>
                  <a:gd name="connsiteX3" fmla="*/ 7086600 w 7089648"/>
                  <a:gd name="connsiteY3" fmla="*/ 6096 h 4806696"/>
                  <a:gd name="connsiteX4" fmla="*/ 7089648 w 7089648"/>
                  <a:gd name="connsiteY4" fmla="*/ 713232 h 4806696"/>
                  <a:gd name="connsiteX5" fmla="*/ 7086600 w 7089648"/>
                  <a:gd name="connsiteY5" fmla="*/ 3206496 h 4806696"/>
                  <a:gd name="connsiteX6" fmla="*/ 5486400 w 7089648"/>
                  <a:gd name="connsiteY6" fmla="*/ 4120896 h 4806696"/>
                  <a:gd name="connsiteX7" fmla="*/ 2514600 w 7089648"/>
                  <a:gd name="connsiteY7" fmla="*/ 4806696 h 4806696"/>
                  <a:gd name="connsiteX8" fmla="*/ 0 w 7089648"/>
                  <a:gd name="connsiteY8" fmla="*/ 3358896 h 4806696"/>
                  <a:gd name="connsiteX9" fmla="*/ 0 w 7089648"/>
                  <a:gd name="connsiteY9" fmla="*/ 920496 h 4806696"/>
                  <a:gd name="connsiteX0" fmla="*/ 0 w 7089648"/>
                  <a:gd name="connsiteY0" fmla="*/ 920496 h 4806696"/>
                  <a:gd name="connsiteX1" fmla="*/ 1600200 w 7089648"/>
                  <a:gd name="connsiteY1" fmla="*/ 6096 h 4806696"/>
                  <a:gd name="connsiteX2" fmla="*/ 5852160 w 7089648"/>
                  <a:gd name="connsiteY2" fmla="*/ 0 h 4806696"/>
                  <a:gd name="connsiteX3" fmla="*/ 7086600 w 7089648"/>
                  <a:gd name="connsiteY3" fmla="*/ 6096 h 4806696"/>
                  <a:gd name="connsiteX4" fmla="*/ 7089648 w 7089648"/>
                  <a:gd name="connsiteY4" fmla="*/ 713232 h 4806696"/>
                  <a:gd name="connsiteX5" fmla="*/ 7086600 w 7089648"/>
                  <a:gd name="connsiteY5" fmla="*/ 3206496 h 4806696"/>
                  <a:gd name="connsiteX6" fmla="*/ 5486400 w 7089648"/>
                  <a:gd name="connsiteY6" fmla="*/ 4120896 h 4806696"/>
                  <a:gd name="connsiteX7" fmla="*/ 2514600 w 7089648"/>
                  <a:gd name="connsiteY7" fmla="*/ 4806696 h 4806696"/>
                  <a:gd name="connsiteX8" fmla="*/ 0 w 7089648"/>
                  <a:gd name="connsiteY8" fmla="*/ 3358896 h 4806696"/>
                  <a:gd name="connsiteX9" fmla="*/ 0 w 7089648"/>
                  <a:gd name="connsiteY9" fmla="*/ 920496 h 4806696"/>
                  <a:gd name="connsiteX0" fmla="*/ 0 w 7089648"/>
                  <a:gd name="connsiteY0" fmla="*/ 920496 h 4806696"/>
                  <a:gd name="connsiteX1" fmla="*/ 1600200 w 7089648"/>
                  <a:gd name="connsiteY1" fmla="*/ 6096 h 4806696"/>
                  <a:gd name="connsiteX2" fmla="*/ 5824728 w 7089648"/>
                  <a:gd name="connsiteY2" fmla="*/ 0 h 4806696"/>
                  <a:gd name="connsiteX3" fmla="*/ 7086600 w 7089648"/>
                  <a:gd name="connsiteY3" fmla="*/ 6096 h 4806696"/>
                  <a:gd name="connsiteX4" fmla="*/ 7089648 w 7089648"/>
                  <a:gd name="connsiteY4" fmla="*/ 713232 h 4806696"/>
                  <a:gd name="connsiteX5" fmla="*/ 7086600 w 7089648"/>
                  <a:gd name="connsiteY5" fmla="*/ 3206496 h 4806696"/>
                  <a:gd name="connsiteX6" fmla="*/ 5486400 w 7089648"/>
                  <a:gd name="connsiteY6" fmla="*/ 4120896 h 4806696"/>
                  <a:gd name="connsiteX7" fmla="*/ 2514600 w 7089648"/>
                  <a:gd name="connsiteY7" fmla="*/ 4806696 h 4806696"/>
                  <a:gd name="connsiteX8" fmla="*/ 0 w 7089648"/>
                  <a:gd name="connsiteY8" fmla="*/ 3358896 h 4806696"/>
                  <a:gd name="connsiteX9" fmla="*/ 0 w 7089648"/>
                  <a:gd name="connsiteY9" fmla="*/ 920496 h 4806696"/>
                  <a:gd name="connsiteX0" fmla="*/ 0 w 7089648"/>
                  <a:gd name="connsiteY0" fmla="*/ 920496 h 4806696"/>
                  <a:gd name="connsiteX1" fmla="*/ 1600200 w 7089648"/>
                  <a:gd name="connsiteY1" fmla="*/ 6096 h 4806696"/>
                  <a:gd name="connsiteX2" fmla="*/ 5824728 w 7089648"/>
                  <a:gd name="connsiteY2" fmla="*/ 0 h 4806696"/>
                  <a:gd name="connsiteX3" fmla="*/ 7089648 w 7089648"/>
                  <a:gd name="connsiteY3" fmla="*/ 713232 h 4806696"/>
                  <a:gd name="connsiteX4" fmla="*/ 7086600 w 7089648"/>
                  <a:gd name="connsiteY4" fmla="*/ 3206496 h 4806696"/>
                  <a:gd name="connsiteX5" fmla="*/ 5486400 w 7089648"/>
                  <a:gd name="connsiteY5" fmla="*/ 4120896 h 4806696"/>
                  <a:gd name="connsiteX6" fmla="*/ 2514600 w 7089648"/>
                  <a:gd name="connsiteY6" fmla="*/ 4806696 h 4806696"/>
                  <a:gd name="connsiteX7" fmla="*/ 0 w 7089648"/>
                  <a:gd name="connsiteY7" fmla="*/ 3358896 h 4806696"/>
                  <a:gd name="connsiteX8" fmla="*/ 0 w 7089648"/>
                  <a:gd name="connsiteY8" fmla="*/ 920496 h 4806696"/>
                  <a:gd name="connsiteX0" fmla="*/ 0 w 7089648"/>
                  <a:gd name="connsiteY0" fmla="*/ 914400 h 4800600"/>
                  <a:gd name="connsiteX1" fmla="*/ 1600200 w 7089648"/>
                  <a:gd name="connsiteY1" fmla="*/ 0 h 4800600"/>
                  <a:gd name="connsiteX2" fmla="*/ 5849112 w 7089648"/>
                  <a:gd name="connsiteY2" fmla="*/ 0 h 4800600"/>
                  <a:gd name="connsiteX3" fmla="*/ 7089648 w 7089648"/>
                  <a:gd name="connsiteY3" fmla="*/ 707136 h 4800600"/>
                  <a:gd name="connsiteX4" fmla="*/ 7086600 w 7089648"/>
                  <a:gd name="connsiteY4" fmla="*/ 3200400 h 4800600"/>
                  <a:gd name="connsiteX5" fmla="*/ 5486400 w 7089648"/>
                  <a:gd name="connsiteY5" fmla="*/ 4114800 h 4800600"/>
                  <a:gd name="connsiteX6" fmla="*/ 2514600 w 7089648"/>
                  <a:gd name="connsiteY6" fmla="*/ 4800600 h 4800600"/>
                  <a:gd name="connsiteX7" fmla="*/ 0 w 7089648"/>
                  <a:gd name="connsiteY7" fmla="*/ 3352800 h 4800600"/>
                  <a:gd name="connsiteX8" fmla="*/ 0 w 7089648"/>
                  <a:gd name="connsiteY8" fmla="*/ 914400 h 4800600"/>
                  <a:gd name="connsiteX0" fmla="*/ 0 w 7089648"/>
                  <a:gd name="connsiteY0" fmla="*/ 914400 h 4800600"/>
                  <a:gd name="connsiteX1" fmla="*/ 1600200 w 7089648"/>
                  <a:gd name="connsiteY1" fmla="*/ 0 h 4800600"/>
                  <a:gd name="connsiteX2" fmla="*/ 5849112 w 7089648"/>
                  <a:gd name="connsiteY2" fmla="*/ 0 h 4800600"/>
                  <a:gd name="connsiteX3" fmla="*/ 7089648 w 7089648"/>
                  <a:gd name="connsiteY3" fmla="*/ 707136 h 4800600"/>
                  <a:gd name="connsiteX4" fmla="*/ 7086600 w 7089648"/>
                  <a:gd name="connsiteY4" fmla="*/ 2148840 h 4800600"/>
                  <a:gd name="connsiteX5" fmla="*/ 7086600 w 7089648"/>
                  <a:gd name="connsiteY5" fmla="*/ 3200400 h 4800600"/>
                  <a:gd name="connsiteX6" fmla="*/ 5486400 w 7089648"/>
                  <a:gd name="connsiteY6" fmla="*/ 4114800 h 4800600"/>
                  <a:gd name="connsiteX7" fmla="*/ 2514600 w 7089648"/>
                  <a:gd name="connsiteY7" fmla="*/ 4800600 h 4800600"/>
                  <a:gd name="connsiteX8" fmla="*/ 0 w 7089648"/>
                  <a:gd name="connsiteY8" fmla="*/ 3352800 h 4800600"/>
                  <a:gd name="connsiteX9" fmla="*/ 0 w 7089648"/>
                  <a:gd name="connsiteY9" fmla="*/ 914400 h 4800600"/>
                  <a:gd name="connsiteX0" fmla="*/ 0 w 7089648"/>
                  <a:gd name="connsiteY0" fmla="*/ 914400 h 4800600"/>
                  <a:gd name="connsiteX1" fmla="*/ 1600200 w 7089648"/>
                  <a:gd name="connsiteY1" fmla="*/ 0 h 4800600"/>
                  <a:gd name="connsiteX2" fmla="*/ 5849112 w 7089648"/>
                  <a:gd name="connsiteY2" fmla="*/ 0 h 4800600"/>
                  <a:gd name="connsiteX3" fmla="*/ 7089648 w 7089648"/>
                  <a:gd name="connsiteY3" fmla="*/ 707136 h 4800600"/>
                  <a:gd name="connsiteX4" fmla="*/ 7086600 w 7089648"/>
                  <a:gd name="connsiteY4" fmla="*/ 2148840 h 4800600"/>
                  <a:gd name="connsiteX5" fmla="*/ 5486400 w 7089648"/>
                  <a:gd name="connsiteY5" fmla="*/ 4114800 h 4800600"/>
                  <a:gd name="connsiteX6" fmla="*/ 2514600 w 7089648"/>
                  <a:gd name="connsiteY6" fmla="*/ 4800600 h 4800600"/>
                  <a:gd name="connsiteX7" fmla="*/ 0 w 7089648"/>
                  <a:gd name="connsiteY7" fmla="*/ 3352800 h 4800600"/>
                  <a:gd name="connsiteX8" fmla="*/ 0 w 7089648"/>
                  <a:gd name="connsiteY8" fmla="*/ 914400 h 4800600"/>
                  <a:gd name="connsiteX0" fmla="*/ 0 w 7089648"/>
                  <a:gd name="connsiteY0" fmla="*/ 914400 h 4800600"/>
                  <a:gd name="connsiteX1" fmla="*/ 1600200 w 7089648"/>
                  <a:gd name="connsiteY1" fmla="*/ 0 h 4800600"/>
                  <a:gd name="connsiteX2" fmla="*/ 5849112 w 7089648"/>
                  <a:gd name="connsiteY2" fmla="*/ 0 h 4800600"/>
                  <a:gd name="connsiteX3" fmla="*/ 7089648 w 7089648"/>
                  <a:gd name="connsiteY3" fmla="*/ 707136 h 4800600"/>
                  <a:gd name="connsiteX4" fmla="*/ 7086600 w 7089648"/>
                  <a:gd name="connsiteY4" fmla="*/ 2148840 h 4800600"/>
                  <a:gd name="connsiteX5" fmla="*/ 2514600 w 7089648"/>
                  <a:gd name="connsiteY5" fmla="*/ 4800600 h 4800600"/>
                  <a:gd name="connsiteX6" fmla="*/ 0 w 7089648"/>
                  <a:gd name="connsiteY6" fmla="*/ 3352800 h 4800600"/>
                  <a:gd name="connsiteX7" fmla="*/ 0 w 7089648"/>
                  <a:gd name="connsiteY7" fmla="*/ 914400 h 4800600"/>
                  <a:gd name="connsiteX0" fmla="*/ 0 w 7089648"/>
                  <a:gd name="connsiteY0" fmla="*/ 914400 h 4800600"/>
                  <a:gd name="connsiteX1" fmla="*/ 792480 w 7089648"/>
                  <a:gd name="connsiteY1" fmla="*/ 467360 h 4800600"/>
                  <a:gd name="connsiteX2" fmla="*/ 1600200 w 7089648"/>
                  <a:gd name="connsiteY2" fmla="*/ 0 h 4800600"/>
                  <a:gd name="connsiteX3" fmla="*/ 5849112 w 7089648"/>
                  <a:gd name="connsiteY3" fmla="*/ 0 h 4800600"/>
                  <a:gd name="connsiteX4" fmla="*/ 7089648 w 7089648"/>
                  <a:gd name="connsiteY4" fmla="*/ 707136 h 4800600"/>
                  <a:gd name="connsiteX5" fmla="*/ 7086600 w 7089648"/>
                  <a:gd name="connsiteY5" fmla="*/ 2148840 h 4800600"/>
                  <a:gd name="connsiteX6" fmla="*/ 2514600 w 7089648"/>
                  <a:gd name="connsiteY6" fmla="*/ 4800600 h 4800600"/>
                  <a:gd name="connsiteX7" fmla="*/ 0 w 7089648"/>
                  <a:gd name="connsiteY7" fmla="*/ 3352800 h 4800600"/>
                  <a:gd name="connsiteX8" fmla="*/ 0 w 7089648"/>
                  <a:gd name="connsiteY8" fmla="*/ 914400 h 4800600"/>
                  <a:gd name="connsiteX0" fmla="*/ 0 w 7089648"/>
                  <a:gd name="connsiteY0" fmla="*/ 914400 h 4800600"/>
                  <a:gd name="connsiteX1" fmla="*/ 792480 w 7089648"/>
                  <a:gd name="connsiteY1" fmla="*/ 467360 h 4800600"/>
                  <a:gd name="connsiteX2" fmla="*/ 1600200 w 7089648"/>
                  <a:gd name="connsiteY2" fmla="*/ 0 h 4800600"/>
                  <a:gd name="connsiteX3" fmla="*/ 3352800 w 7089648"/>
                  <a:gd name="connsiteY3" fmla="*/ 0 h 4800600"/>
                  <a:gd name="connsiteX4" fmla="*/ 5849112 w 7089648"/>
                  <a:gd name="connsiteY4" fmla="*/ 0 h 4800600"/>
                  <a:gd name="connsiteX5" fmla="*/ 7089648 w 7089648"/>
                  <a:gd name="connsiteY5" fmla="*/ 707136 h 4800600"/>
                  <a:gd name="connsiteX6" fmla="*/ 7086600 w 7089648"/>
                  <a:gd name="connsiteY6" fmla="*/ 2148840 h 4800600"/>
                  <a:gd name="connsiteX7" fmla="*/ 2514600 w 7089648"/>
                  <a:gd name="connsiteY7" fmla="*/ 4800600 h 4800600"/>
                  <a:gd name="connsiteX8" fmla="*/ 0 w 7089648"/>
                  <a:gd name="connsiteY8" fmla="*/ 3352800 h 4800600"/>
                  <a:gd name="connsiteX9" fmla="*/ 0 w 7089648"/>
                  <a:gd name="connsiteY9" fmla="*/ 914400 h 4800600"/>
                  <a:gd name="connsiteX0" fmla="*/ 0 w 7089648"/>
                  <a:gd name="connsiteY0" fmla="*/ 914400 h 4800600"/>
                  <a:gd name="connsiteX1" fmla="*/ 792480 w 7089648"/>
                  <a:gd name="connsiteY1" fmla="*/ 467360 h 4800600"/>
                  <a:gd name="connsiteX2" fmla="*/ 1600200 w 7089648"/>
                  <a:gd name="connsiteY2" fmla="*/ 0 h 4800600"/>
                  <a:gd name="connsiteX3" fmla="*/ 3352800 w 7089648"/>
                  <a:gd name="connsiteY3" fmla="*/ 0 h 4800600"/>
                  <a:gd name="connsiteX4" fmla="*/ 5849112 w 7089648"/>
                  <a:gd name="connsiteY4" fmla="*/ 0 h 4800600"/>
                  <a:gd name="connsiteX5" fmla="*/ 7089648 w 7089648"/>
                  <a:gd name="connsiteY5" fmla="*/ 707136 h 4800600"/>
                  <a:gd name="connsiteX6" fmla="*/ 7086600 w 7089648"/>
                  <a:gd name="connsiteY6" fmla="*/ 2148840 h 4800600"/>
                  <a:gd name="connsiteX7" fmla="*/ 2514600 w 7089648"/>
                  <a:gd name="connsiteY7" fmla="*/ 4800600 h 4800600"/>
                  <a:gd name="connsiteX8" fmla="*/ 0 w 7089648"/>
                  <a:gd name="connsiteY8" fmla="*/ 3352800 h 4800600"/>
                  <a:gd name="connsiteX9" fmla="*/ 0 w 7089648"/>
                  <a:gd name="connsiteY9" fmla="*/ 914400 h 4800600"/>
                  <a:gd name="connsiteX0" fmla="*/ 0 w 7089648"/>
                  <a:gd name="connsiteY0" fmla="*/ 914400 h 4800600"/>
                  <a:gd name="connsiteX1" fmla="*/ 792480 w 7089648"/>
                  <a:gd name="connsiteY1" fmla="*/ 467360 h 4800600"/>
                  <a:gd name="connsiteX2" fmla="*/ 1600200 w 7089648"/>
                  <a:gd name="connsiteY2" fmla="*/ 0 h 4800600"/>
                  <a:gd name="connsiteX3" fmla="*/ 3360420 w 7089648"/>
                  <a:gd name="connsiteY3" fmla="*/ 0 h 4800600"/>
                  <a:gd name="connsiteX4" fmla="*/ 5849112 w 7089648"/>
                  <a:gd name="connsiteY4" fmla="*/ 0 h 4800600"/>
                  <a:gd name="connsiteX5" fmla="*/ 7089648 w 7089648"/>
                  <a:gd name="connsiteY5" fmla="*/ 707136 h 4800600"/>
                  <a:gd name="connsiteX6" fmla="*/ 7086600 w 7089648"/>
                  <a:gd name="connsiteY6" fmla="*/ 2148840 h 4800600"/>
                  <a:gd name="connsiteX7" fmla="*/ 2514600 w 7089648"/>
                  <a:gd name="connsiteY7" fmla="*/ 4800600 h 4800600"/>
                  <a:gd name="connsiteX8" fmla="*/ 0 w 7089648"/>
                  <a:gd name="connsiteY8" fmla="*/ 3352800 h 4800600"/>
                  <a:gd name="connsiteX9" fmla="*/ 0 w 7089648"/>
                  <a:gd name="connsiteY9" fmla="*/ 914400 h 4800600"/>
                  <a:gd name="connsiteX0" fmla="*/ 0 w 7089648"/>
                  <a:gd name="connsiteY0" fmla="*/ 914400 h 4800600"/>
                  <a:gd name="connsiteX1" fmla="*/ 792480 w 7089648"/>
                  <a:gd name="connsiteY1" fmla="*/ 467360 h 4800600"/>
                  <a:gd name="connsiteX2" fmla="*/ 1600200 w 7089648"/>
                  <a:gd name="connsiteY2" fmla="*/ 0 h 4800600"/>
                  <a:gd name="connsiteX3" fmla="*/ 2616200 w 7089648"/>
                  <a:gd name="connsiteY3" fmla="*/ 0 h 4800600"/>
                  <a:gd name="connsiteX4" fmla="*/ 3360420 w 7089648"/>
                  <a:gd name="connsiteY4" fmla="*/ 0 h 4800600"/>
                  <a:gd name="connsiteX5" fmla="*/ 5849112 w 7089648"/>
                  <a:gd name="connsiteY5" fmla="*/ 0 h 4800600"/>
                  <a:gd name="connsiteX6" fmla="*/ 7089648 w 7089648"/>
                  <a:gd name="connsiteY6" fmla="*/ 707136 h 4800600"/>
                  <a:gd name="connsiteX7" fmla="*/ 7086600 w 7089648"/>
                  <a:gd name="connsiteY7" fmla="*/ 2148840 h 4800600"/>
                  <a:gd name="connsiteX8" fmla="*/ 2514600 w 7089648"/>
                  <a:gd name="connsiteY8" fmla="*/ 4800600 h 4800600"/>
                  <a:gd name="connsiteX9" fmla="*/ 0 w 7089648"/>
                  <a:gd name="connsiteY9" fmla="*/ 3352800 h 4800600"/>
                  <a:gd name="connsiteX10" fmla="*/ 0 w 7089648"/>
                  <a:gd name="connsiteY10" fmla="*/ 914400 h 4800600"/>
                  <a:gd name="connsiteX0" fmla="*/ 0 w 7089648"/>
                  <a:gd name="connsiteY0" fmla="*/ 914400 h 4800600"/>
                  <a:gd name="connsiteX1" fmla="*/ 792480 w 7089648"/>
                  <a:gd name="connsiteY1" fmla="*/ 467360 h 4800600"/>
                  <a:gd name="connsiteX2" fmla="*/ 2590800 w 7089648"/>
                  <a:gd name="connsiteY2" fmla="*/ 0 h 4800600"/>
                  <a:gd name="connsiteX3" fmla="*/ 2616200 w 7089648"/>
                  <a:gd name="connsiteY3" fmla="*/ 0 h 4800600"/>
                  <a:gd name="connsiteX4" fmla="*/ 3360420 w 7089648"/>
                  <a:gd name="connsiteY4" fmla="*/ 0 h 4800600"/>
                  <a:gd name="connsiteX5" fmla="*/ 5849112 w 7089648"/>
                  <a:gd name="connsiteY5" fmla="*/ 0 h 4800600"/>
                  <a:gd name="connsiteX6" fmla="*/ 7089648 w 7089648"/>
                  <a:gd name="connsiteY6" fmla="*/ 707136 h 4800600"/>
                  <a:gd name="connsiteX7" fmla="*/ 7086600 w 7089648"/>
                  <a:gd name="connsiteY7" fmla="*/ 2148840 h 4800600"/>
                  <a:gd name="connsiteX8" fmla="*/ 2514600 w 7089648"/>
                  <a:gd name="connsiteY8" fmla="*/ 4800600 h 4800600"/>
                  <a:gd name="connsiteX9" fmla="*/ 0 w 7089648"/>
                  <a:gd name="connsiteY9" fmla="*/ 3352800 h 4800600"/>
                  <a:gd name="connsiteX10" fmla="*/ 0 w 7089648"/>
                  <a:gd name="connsiteY10" fmla="*/ 914400 h 4800600"/>
                  <a:gd name="connsiteX0" fmla="*/ 0 w 7089648"/>
                  <a:gd name="connsiteY0" fmla="*/ 914400 h 4800600"/>
                  <a:gd name="connsiteX1" fmla="*/ 792480 w 7089648"/>
                  <a:gd name="connsiteY1" fmla="*/ 467360 h 4800600"/>
                  <a:gd name="connsiteX2" fmla="*/ 2590800 w 7089648"/>
                  <a:gd name="connsiteY2" fmla="*/ 0 h 4800600"/>
                  <a:gd name="connsiteX3" fmla="*/ 2971800 w 7089648"/>
                  <a:gd name="connsiteY3" fmla="*/ 228600 h 4800600"/>
                  <a:gd name="connsiteX4" fmla="*/ 3360420 w 7089648"/>
                  <a:gd name="connsiteY4" fmla="*/ 0 h 4800600"/>
                  <a:gd name="connsiteX5" fmla="*/ 5849112 w 7089648"/>
                  <a:gd name="connsiteY5" fmla="*/ 0 h 4800600"/>
                  <a:gd name="connsiteX6" fmla="*/ 7089648 w 7089648"/>
                  <a:gd name="connsiteY6" fmla="*/ 707136 h 4800600"/>
                  <a:gd name="connsiteX7" fmla="*/ 7086600 w 7089648"/>
                  <a:gd name="connsiteY7" fmla="*/ 2148840 h 4800600"/>
                  <a:gd name="connsiteX8" fmla="*/ 2514600 w 7089648"/>
                  <a:gd name="connsiteY8" fmla="*/ 4800600 h 4800600"/>
                  <a:gd name="connsiteX9" fmla="*/ 0 w 7089648"/>
                  <a:gd name="connsiteY9" fmla="*/ 3352800 h 4800600"/>
                  <a:gd name="connsiteX10" fmla="*/ 0 w 7089648"/>
                  <a:gd name="connsiteY10" fmla="*/ 914400 h 4800600"/>
                  <a:gd name="connsiteX0" fmla="*/ 0 w 7089648"/>
                  <a:gd name="connsiteY0" fmla="*/ 1219200 h 5105400"/>
                  <a:gd name="connsiteX1" fmla="*/ 792480 w 7089648"/>
                  <a:gd name="connsiteY1" fmla="*/ 772160 h 5105400"/>
                  <a:gd name="connsiteX2" fmla="*/ 2057400 w 7089648"/>
                  <a:gd name="connsiteY2" fmla="*/ 0 h 5105400"/>
                  <a:gd name="connsiteX3" fmla="*/ 2971800 w 7089648"/>
                  <a:gd name="connsiteY3" fmla="*/ 533400 h 5105400"/>
                  <a:gd name="connsiteX4" fmla="*/ 3360420 w 7089648"/>
                  <a:gd name="connsiteY4" fmla="*/ 304800 h 5105400"/>
                  <a:gd name="connsiteX5" fmla="*/ 5849112 w 7089648"/>
                  <a:gd name="connsiteY5" fmla="*/ 304800 h 5105400"/>
                  <a:gd name="connsiteX6" fmla="*/ 7089648 w 7089648"/>
                  <a:gd name="connsiteY6" fmla="*/ 1011936 h 5105400"/>
                  <a:gd name="connsiteX7" fmla="*/ 7086600 w 7089648"/>
                  <a:gd name="connsiteY7" fmla="*/ 2453640 h 5105400"/>
                  <a:gd name="connsiteX8" fmla="*/ 2514600 w 7089648"/>
                  <a:gd name="connsiteY8" fmla="*/ 5105400 h 5105400"/>
                  <a:gd name="connsiteX9" fmla="*/ 0 w 7089648"/>
                  <a:gd name="connsiteY9" fmla="*/ 3657600 h 5105400"/>
                  <a:gd name="connsiteX10" fmla="*/ 0 w 7089648"/>
                  <a:gd name="connsiteY10" fmla="*/ 1219200 h 5105400"/>
                  <a:gd name="connsiteX0" fmla="*/ 0 w 7089648"/>
                  <a:gd name="connsiteY0" fmla="*/ 1219200 h 5105400"/>
                  <a:gd name="connsiteX1" fmla="*/ 792480 w 7089648"/>
                  <a:gd name="connsiteY1" fmla="*/ 772160 h 5105400"/>
                  <a:gd name="connsiteX2" fmla="*/ 1558290 w 7089648"/>
                  <a:gd name="connsiteY2" fmla="*/ 304800 h 5105400"/>
                  <a:gd name="connsiteX3" fmla="*/ 2057400 w 7089648"/>
                  <a:gd name="connsiteY3" fmla="*/ 0 h 5105400"/>
                  <a:gd name="connsiteX4" fmla="*/ 2971800 w 7089648"/>
                  <a:gd name="connsiteY4" fmla="*/ 533400 h 5105400"/>
                  <a:gd name="connsiteX5" fmla="*/ 3360420 w 7089648"/>
                  <a:gd name="connsiteY5" fmla="*/ 304800 h 5105400"/>
                  <a:gd name="connsiteX6" fmla="*/ 5849112 w 7089648"/>
                  <a:gd name="connsiteY6" fmla="*/ 304800 h 5105400"/>
                  <a:gd name="connsiteX7" fmla="*/ 7089648 w 7089648"/>
                  <a:gd name="connsiteY7" fmla="*/ 1011936 h 5105400"/>
                  <a:gd name="connsiteX8" fmla="*/ 7086600 w 7089648"/>
                  <a:gd name="connsiteY8" fmla="*/ 2453640 h 5105400"/>
                  <a:gd name="connsiteX9" fmla="*/ 2514600 w 7089648"/>
                  <a:gd name="connsiteY9" fmla="*/ 5105400 h 5105400"/>
                  <a:gd name="connsiteX10" fmla="*/ 0 w 7089648"/>
                  <a:gd name="connsiteY10" fmla="*/ 3657600 h 5105400"/>
                  <a:gd name="connsiteX11" fmla="*/ 0 w 7089648"/>
                  <a:gd name="connsiteY11" fmla="*/ 1219200 h 5105400"/>
                  <a:gd name="connsiteX0" fmla="*/ 0 w 7089648"/>
                  <a:gd name="connsiteY0" fmla="*/ 1219200 h 5105400"/>
                  <a:gd name="connsiteX1" fmla="*/ 792480 w 7089648"/>
                  <a:gd name="connsiteY1" fmla="*/ 772160 h 5105400"/>
                  <a:gd name="connsiteX2" fmla="*/ 1558290 w 7089648"/>
                  <a:gd name="connsiteY2" fmla="*/ 304800 h 5105400"/>
                  <a:gd name="connsiteX3" fmla="*/ 2057400 w 7089648"/>
                  <a:gd name="connsiteY3" fmla="*/ 0 h 5105400"/>
                  <a:gd name="connsiteX4" fmla="*/ 2575560 w 7089648"/>
                  <a:gd name="connsiteY4" fmla="*/ 300990 h 5105400"/>
                  <a:gd name="connsiteX5" fmla="*/ 2971800 w 7089648"/>
                  <a:gd name="connsiteY5" fmla="*/ 533400 h 5105400"/>
                  <a:gd name="connsiteX6" fmla="*/ 3360420 w 7089648"/>
                  <a:gd name="connsiteY6" fmla="*/ 304800 h 5105400"/>
                  <a:gd name="connsiteX7" fmla="*/ 5849112 w 7089648"/>
                  <a:gd name="connsiteY7" fmla="*/ 304800 h 5105400"/>
                  <a:gd name="connsiteX8" fmla="*/ 7089648 w 7089648"/>
                  <a:gd name="connsiteY8" fmla="*/ 1011936 h 5105400"/>
                  <a:gd name="connsiteX9" fmla="*/ 7086600 w 7089648"/>
                  <a:gd name="connsiteY9" fmla="*/ 2453640 h 5105400"/>
                  <a:gd name="connsiteX10" fmla="*/ 2514600 w 7089648"/>
                  <a:gd name="connsiteY10" fmla="*/ 5105400 h 5105400"/>
                  <a:gd name="connsiteX11" fmla="*/ 0 w 7089648"/>
                  <a:gd name="connsiteY11" fmla="*/ 3657600 h 5105400"/>
                  <a:gd name="connsiteX12" fmla="*/ 0 w 7089648"/>
                  <a:gd name="connsiteY12" fmla="*/ 1219200 h 5105400"/>
                  <a:gd name="connsiteX0" fmla="*/ 0 w 7089648"/>
                  <a:gd name="connsiteY0" fmla="*/ 918210 h 4804410"/>
                  <a:gd name="connsiteX1" fmla="*/ 792480 w 7089648"/>
                  <a:gd name="connsiteY1" fmla="*/ 471170 h 4804410"/>
                  <a:gd name="connsiteX2" fmla="*/ 1558290 w 7089648"/>
                  <a:gd name="connsiteY2" fmla="*/ 3810 h 4804410"/>
                  <a:gd name="connsiteX3" fmla="*/ 2575560 w 7089648"/>
                  <a:gd name="connsiteY3" fmla="*/ 0 h 4804410"/>
                  <a:gd name="connsiteX4" fmla="*/ 2971800 w 7089648"/>
                  <a:gd name="connsiteY4" fmla="*/ 232410 h 4804410"/>
                  <a:gd name="connsiteX5" fmla="*/ 3360420 w 7089648"/>
                  <a:gd name="connsiteY5" fmla="*/ 3810 h 4804410"/>
                  <a:gd name="connsiteX6" fmla="*/ 5849112 w 7089648"/>
                  <a:gd name="connsiteY6" fmla="*/ 3810 h 4804410"/>
                  <a:gd name="connsiteX7" fmla="*/ 7089648 w 7089648"/>
                  <a:gd name="connsiteY7" fmla="*/ 710946 h 4804410"/>
                  <a:gd name="connsiteX8" fmla="*/ 7086600 w 7089648"/>
                  <a:gd name="connsiteY8" fmla="*/ 2152650 h 4804410"/>
                  <a:gd name="connsiteX9" fmla="*/ 2514600 w 7089648"/>
                  <a:gd name="connsiteY9" fmla="*/ 4804410 h 4804410"/>
                  <a:gd name="connsiteX10" fmla="*/ 0 w 7089648"/>
                  <a:gd name="connsiteY10" fmla="*/ 3356610 h 4804410"/>
                  <a:gd name="connsiteX11" fmla="*/ 0 w 7089648"/>
                  <a:gd name="connsiteY11" fmla="*/ 918210 h 4804410"/>
                  <a:gd name="connsiteX0" fmla="*/ 0 w 7089648"/>
                  <a:gd name="connsiteY0" fmla="*/ 914400 h 4800600"/>
                  <a:gd name="connsiteX1" fmla="*/ 792480 w 7089648"/>
                  <a:gd name="connsiteY1" fmla="*/ 467360 h 4800600"/>
                  <a:gd name="connsiteX2" fmla="*/ 1558290 w 7089648"/>
                  <a:gd name="connsiteY2" fmla="*/ 0 h 4800600"/>
                  <a:gd name="connsiteX3" fmla="*/ 2590800 w 7089648"/>
                  <a:gd name="connsiteY3" fmla="*/ 0 h 4800600"/>
                  <a:gd name="connsiteX4" fmla="*/ 2971800 w 7089648"/>
                  <a:gd name="connsiteY4" fmla="*/ 228600 h 4800600"/>
                  <a:gd name="connsiteX5" fmla="*/ 3360420 w 7089648"/>
                  <a:gd name="connsiteY5" fmla="*/ 0 h 4800600"/>
                  <a:gd name="connsiteX6" fmla="*/ 5849112 w 7089648"/>
                  <a:gd name="connsiteY6" fmla="*/ 0 h 4800600"/>
                  <a:gd name="connsiteX7" fmla="*/ 7089648 w 7089648"/>
                  <a:gd name="connsiteY7" fmla="*/ 707136 h 4800600"/>
                  <a:gd name="connsiteX8" fmla="*/ 7086600 w 7089648"/>
                  <a:gd name="connsiteY8" fmla="*/ 2148840 h 4800600"/>
                  <a:gd name="connsiteX9" fmla="*/ 2514600 w 7089648"/>
                  <a:gd name="connsiteY9" fmla="*/ 4800600 h 4800600"/>
                  <a:gd name="connsiteX10" fmla="*/ 0 w 7089648"/>
                  <a:gd name="connsiteY10" fmla="*/ 3352800 h 4800600"/>
                  <a:gd name="connsiteX11" fmla="*/ 0 w 7089648"/>
                  <a:gd name="connsiteY11" fmla="*/ 914400 h 4800600"/>
                  <a:gd name="connsiteX0" fmla="*/ 0 w 7089648"/>
                  <a:gd name="connsiteY0" fmla="*/ 914400 h 4800600"/>
                  <a:gd name="connsiteX1" fmla="*/ 792480 w 7089648"/>
                  <a:gd name="connsiteY1" fmla="*/ 467360 h 4800600"/>
                  <a:gd name="connsiteX2" fmla="*/ 1565910 w 7089648"/>
                  <a:gd name="connsiteY2" fmla="*/ 3810 h 4800600"/>
                  <a:gd name="connsiteX3" fmla="*/ 2590800 w 7089648"/>
                  <a:gd name="connsiteY3" fmla="*/ 0 h 4800600"/>
                  <a:gd name="connsiteX4" fmla="*/ 2971800 w 7089648"/>
                  <a:gd name="connsiteY4" fmla="*/ 228600 h 4800600"/>
                  <a:gd name="connsiteX5" fmla="*/ 3360420 w 7089648"/>
                  <a:gd name="connsiteY5" fmla="*/ 0 h 4800600"/>
                  <a:gd name="connsiteX6" fmla="*/ 5849112 w 7089648"/>
                  <a:gd name="connsiteY6" fmla="*/ 0 h 4800600"/>
                  <a:gd name="connsiteX7" fmla="*/ 7089648 w 7089648"/>
                  <a:gd name="connsiteY7" fmla="*/ 707136 h 4800600"/>
                  <a:gd name="connsiteX8" fmla="*/ 7086600 w 7089648"/>
                  <a:gd name="connsiteY8" fmla="*/ 2148840 h 4800600"/>
                  <a:gd name="connsiteX9" fmla="*/ 2514600 w 7089648"/>
                  <a:gd name="connsiteY9" fmla="*/ 4800600 h 4800600"/>
                  <a:gd name="connsiteX10" fmla="*/ 0 w 7089648"/>
                  <a:gd name="connsiteY10" fmla="*/ 3352800 h 4800600"/>
                  <a:gd name="connsiteX11" fmla="*/ 0 w 7089648"/>
                  <a:gd name="connsiteY11" fmla="*/ 914400 h 4800600"/>
                  <a:gd name="connsiteX0" fmla="*/ 0 w 7089648"/>
                  <a:gd name="connsiteY0" fmla="*/ 914400 h 4800600"/>
                  <a:gd name="connsiteX1" fmla="*/ 792480 w 7089648"/>
                  <a:gd name="connsiteY1" fmla="*/ 467360 h 4800600"/>
                  <a:gd name="connsiteX2" fmla="*/ 1565910 w 7089648"/>
                  <a:gd name="connsiteY2" fmla="*/ 3810 h 4800600"/>
                  <a:gd name="connsiteX3" fmla="*/ 2609850 w 7089648"/>
                  <a:gd name="connsiteY3" fmla="*/ 0 h 4800600"/>
                  <a:gd name="connsiteX4" fmla="*/ 2971800 w 7089648"/>
                  <a:gd name="connsiteY4" fmla="*/ 228600 h 4800600"/>
                  <a:gd name="connsiteX5" fmla="*/ 3360420 w 7089648"/>
                  <a:gd name="connsiteY5" fmla="*/ 0 h 4800600"/>
                  <a:gd name="connsiteX6" fmla="*/ 5849112 w 7089648"/>
                  <a:gd name="connsiteY6" fmla="*/ 0 h 4800600"/>
                  <a:gd name="connsiteX7" fmla="*/ 7089648 w 7089648"/>
                  <a:gd name="connsiteY7" fmla="*/ 707136 h 4800600"/>
                  <a:gd name="connsiteX8" fmla="*/ 7086600 w 7089648"/>
                  <a:gd name="connsiteY8" fmla="*/ 2148840 h 4800600"/>
                  <a:gd name="connsiteX9" fmla="*/ 2514600 w 7089648"/>
                  <a:gd name="connsiteY9" fmla="*/ 4800600 h 4800600"/>
                  <a:gd name="connsiteX10" fmla="*/ 0 w 7089648"/>
                  <a:gd name="connsiteY10" fmla="*/ 3352800 h 4800600"/>
                  <a:gd name="connsiteX11" fmla="*/ 0 w 7089648"/>
                  <a:gd name="connsiteY11" fmla="*/ 914400 h 4800600"/>
                  <a:gd name="connsiteX0" fmla="*/ 0 w 7089648"/>
                  <a:gd name="connsiteY0" fmla="*/ 914400 h 4800600"/>
                  <a:gd name="connsiteX1" fmla="*/ 792480 w 7089648"/>
                  <a:gd name="connsiteY1" fmla="*/ 467360 h 4800600"/>
                  <a:gd name="connsiteX2" fmla="*/ 1565910 w 7089648"/>
                  <a:gd name="connsiteY2" fmla="*/ 3810 h 4800600"/>
                  <a:gd name="connsiteX3" fmla="*/ 2609850 w 7089648"/>
                  <a:gd name="connsiteY3" fmla="*/ 0 h 4800600"/>
                  <a:gd name="connsiteX4" fmla="*/ 2971800 w 7089648"/>
                  <a:gd name="connsiteY4" fmla="*/ 228600 h 4800600"/>
                  <a:gd name="connsiteX5" fmla="*/ 3360420 w 7089648"/>
                  <a:gd name="connsiteY5" fmla="*/ 0 h 4800600"/>
                  <a:gd name="connsiteX6" fmla="*/ 5849112 w 7089648"/>
                  <a:gd name="connsiteY6" fmla="*/ 0 h 4800600"/>
                  <a:gd name="connsiteX7" fmla="*/ 7089648 w 7089648"/>
                  <a:gd name="connsiteY7" fmla="*/ 707136 h 4800600"/>
                  <a:gd name="connsiteX8" fmla="*/ 7086600 w 7089648"/>
                  <a:gd name="connsiteY8" fmla="*/ 2148840 h 4800600"/>
                  <a:gd name="connsiteX9" fmla="*/ 2514600 w 7089648"/>
                  <a:gd name="connsiteY9" fmla="*/ 4800600 h 4800600"/>
                  <a:gd name="connsiteX10" fmla="*/ 0 w 7089648"/>
                  <a:gd name="connsiteY10" fmla="*/ 3352800 h 4800600"/>
                  <a:gd name="connsiteX11" fmla="*/ 0 w 7089648"/>
                  <a:gd name="connsiteY11" fmla="*/ 1417320 h 4800600"/>
                  <a:gd name="connsiteX12" fmla="*/ 0 w 7089648"/>
                  <a:gd name="connsiteY12" fmla="*/ 914400 h 4800600"/>
                  <a:gd name="connsiteX0" fmla="*/ 0 w 7089648"/>
                  <a:gd name="connsiteY0" fmla="*/ 914400 h 4800600"/>
                  <a:gd name="connsiteX1" fmla="*/ 792480 w 7089648"/>
                  <a:gd name="connsiteY1" fmla="*/ 467360 h 4800600"/>
                  <a:gd name="connsiteX2" fmla="*/ 1565910 w 7089648"/>
                  <a:gd name="connsiteY2" fmla="*/ 3810 h 4800600"/>
                  <a:gd name="connsiteX3" fmla="*/ 2609850 w 7089648"/>
                  <a:gd name="connsiteY3" fmla="*/ 0 h 4800600"/>
                  <a:gd name="connsiteX4" fmla="*/ 2971800 w 7089648"/>
                  <a:gd name="connsiteY4" fmla="*/ 228600 h 4800600"/>
                  <a:gd name="connsiteX5" fmla="*/ 3360420 w 7089648"/>
                  <a:gd name="connsiteY5" fmla="*/ 0 h 4800600"/>
                  <a:gd name="connsiteX6" fmla="*/ 5849112 w 7089648"/>
                  <a:gd name="connsiteY6" fmla="*/ 0 h 4800600"/>
                  <a:gd name="connsiteX7" fmla="*/ 7089648 w 7089648"/>
                  <a:gd name="connsiteY7" fmla="*/ 707136 h 4800600"/>
                  <a:gd name="connsiteX8" fmla="*/ 7086600 w 7089648"/>
                  <a:gd name="connsiteY8" fmla="*/ 2148840 h 4800600"/>
                  <a:gd name="connsiteX9" fmla="*/ 2514600 w 7089648"/>
                  <a:gd name="connsiteY9" fmla="*/ 4800600 h 4800600"/>
                  <a:gd name="connsiteX10" fmla="*/ 0 w 7089648"/>
                  <a:gd name="connsiteY10" fmla="*/ 3352800 h 4800600"/>
                  <a:gd name="connsiteX11" fmla="*/ 878840 w 7089648"/>
                  <a:gd name="connsiteY11" fmla="*/ 1432560 h 4800600"/>
                  <a:gd name="connsiteX12" fmla="*/ 0 w 7089648"/>
                  <a:gd name="connsiteY12" fmla="*/ 914400 h 4800600"/>
                  <a:gd name="connsiteX0" fmla="*/ 1219200 w 8308848"/>
                  <a:gd name="connsiteY0" fmla="*/ 914400 h 4800600"/>
                  <a:gd name="connsiteX1" fmla="*/ 2011680 w 8308848"/>
                  <a:gd name="connsiteY1" fmla="*/ 467360 h 4800600"/>
                  <a:gd name="connsiteX2" fmla="*/ 2785110 w 8308848"/>
                  <a:gd name="connsiteY2" fmla="*/ 3810 h 4800600"/>
                  <a:gd name="connsiteX3" fmla="*/ 3829050 w 8308848"/>
                  <a:gd name="connsiteY3" fmla="*/ 0 h 4800600"/>
                  <a:gd name="connsiteX4" fmla="*/ 4191000 w 8308848"/>
                  <a:gd name="connsiteY4" fmla="*/ 228600 h 4800600"/>
                  <a:gd name="connsiteX5" fmla="*/ 4579620 w 8308848"/>
                  <a:gd name="connsiteY5" fmla="*/ 0 h 4800600"/>
                  <a:gd name="connsiteX6" fmla="*/ 7068312 w 8308848"/>
                  <a:gd name="connsiteY6" fmla="*/ 0 h 4800600"/>
                  <a:gd name="connsiteX7" fmla="*/ 8308848 w 8308848"/>
                  <a:gd name="connsiteY7" fmla="*/ 707136 h 4800600"/>
                  <a:gd name="connsiteX8" fmla="*/ 8305800 w 8308848"/>
                  <a:gd name="connsiteY8" fmla="*/ 2148840 h 4800600"/>
                  <a:gd name="connsiteX9" fmla="*/ 3733800 w 8308848"/>
                  <a:gd name="connsiteY9" fmla="*/ 4800600 h 4800600"/>
                  <a:gd name="connsiteX10" fmla="*/ 0 w 8308848"/>
                  <a:gd name="connsiteY10" fmla="*/ 2646680 h 4800600"/>
                  <a:gd name="connsiteX11" fmla="*/ 2098040 w 8308848"/>
                  <a:gd name="connsiteY11" fmla="*/ 1432560 h 4800600"/>
                  <a:gd name="connsiteX12" fmla="*/ 1219200 w 8308848"/>
                  <a:gd name="connsiteY12" fmla="*/ 914400 h 4800600"/>
                  <a:gd name="connsiteX0" fmla="*/ 1209040 w 8308848"/>
                  <a:gd name="connsiteY0" fmla="*/ 919480 h 4800600"/>
                  <a:gd name="connsiteX1" fmla="*/ 2011680 w 8308848"/>
                  <a:gd name="connsiteY1" fmla="*/ 467360 h 4800600"/>
                  <a:gd name="connsiteX2" fmla="*/ 2785110 w 8308848"/>
                  <a:gd name="connsiteY2" fmla="*/ 3810 h 4800600"/>
                  <a:gd name="connsiteX3" fmla="*/ 3829050 w 8308848"/>
                  <a:gd name="connsiteY3" fmla="*/ 0 h 4800600"/>
                  <a:gd name="connsiteX4" fmla="*/ 4191000 w 8308848"/>
                  <a:gd name="connsiteY4" fmla="*/ 228600 h 4800600"/>
                  <a:gd name="connsiteX5" fmla="*/ 4579620 w 8308848"/>
                  <a:gd name="connsiteY5" fmla="*/ 0 h 4800600"/>
                  <a:gd name="connsiteX6" fmla="*/ 7068312 w 8308848"/>
                  <a:gd name="connsiteY6" fmla="*/ 0 h 4800600"/>
                  <a:gd name="connsiteX7" fmla="*/ 8308848 w 8308848"/>
                  <a:gd name="connsiteY7" fmla="*/ 707136 h 4800600"/>
                  <a:gd name="connsiteX8" fmla="*/ 8305800 w 8308848"/>
                  <a:gd name="connsiteY8" fmla="*/ 2148840 h 4800600"/>
                  <a:gd name="connsiteX9" fmla="*/ 3733800 w 8308848"/>
                  <a:gd name="connsiteY9" fmla="*/ 4800600 h 4800600"/>
                  <a:gd name="connsiteX10" fmla="*/ 0 w 8308848"/>
                  <a:gd name="connsiteY10" fmla="*/ 2646680 h 4800600"/>
                  <a:gd name="connsiteX11" fmla="*/ 2098040 w 8308848"/>
                  <a:gd name="connsiteY11" fmla="*/ 1432560 h 4800600"/>
                  <a:gd name="connsiteX12" fmla="*/ 1209040 w 8308848"/>
                  <a:gd name="connsiteY12" fmla="*/ 919480 h 4800600"/>
                  <a:gd name="connsiteX0" fmla="*/ 1209040 w 8308848"/>
                  <a:gd name="connsiteY0" fmla="*/ 925830 h 4806950"/>
                  <a:gd name="connsiteX1" fmla="*/ 2011680 w 8308848"/>
                  <a:gd name="connsiteY1" fmla="*/ 473710 h 4806950"/>
                  <a:gd name="connsiteX2" fmla="*/ 2785110 w 8308848"/>
                  <a:gd name="connsiteY2" fmla="*/ 0 h 4806950"/>
                  <a:gd name="connsiteX3" fmla="*/ 3829050 w 8308848"/>
                  <a:gd name="connsiteY3" fmla="*/ 6350 h 4806950"/>
                  <a:gd name="connsiteX4" fmla="*/ 4191000 w 8308848"/>
                  <a:gd name="connsiteY4" fmla="*/ 234950 h 4806950"/>
                  <a:gd name="connsiteX5" fmla="*/ 4579620 w 8308848"/>
                  <a:gd name="connsiteY5" fmla="*/ 6350 h 4806950"/>
                  <a:gd name="connsiteX6" fmla="*/ 7068312 w 8308848"/>
                  <a:gd name="connsiteY6" fmla="*/ 6350 h 4806950"/>
                  <a:gd name="connsiteX7" fmla="*/ 8308848 w 8308848"/>
                  <a:gd name="connsiteY7" fmla="*/ 713486 h 4806950"/>
                  <a:gd name="connsiteX8" fmla="*/ 8305800 w 8308848"/>
                  <a:gd name="connsiteY8" fmla="*/ 2155190 h 4806950"/>
                  <a:gd name="connsiteX9" fmla="*/ 3733800 w 8308848"/>
                  <a:gd name="connsiteY9" fmla="*/ 4806950 h 4806950"/>
                  <a:gd name="connsiteX10" fmla="*/ 0 w 8308848"/>
                  <a:gd name="connsiteY10" fmla="*/ 2653030 h 4806950"/>
                  <a:gd name="connsiteX11" fmla="*/ 2098040 w 8308848"/>
                  <a:gd name="connsiteY11" fmla="*/ 1438910 h 4806950"/>
                  <a:gd name="connsiteX12" fmla="*/ 1209040 w 8308848"/>
                  <a:gd name="connsiteY12" fmla="*/ 925830 h 4806950"/>
                  <a:gd name="connsiteX0" fmla="*/ 1209040 w 8308848"/>
                  <a:gd name="connsiteY0" fmla="*/ 925830 h 4806950"/>
                  <a:gd name="connsiteX1" fmla="*/ 2785110 w 8308848"/>
                  <a:gd name="connsiteY1" fmla="*/ 0 h 4806950"/>
                  <a:gd name="connsiteX2" fmla="*/ 3829050 w 8308848"/>
                  <a:gd name="connsiteY2" fmla="*/ 6350 h 4806950"/>
                  <a:gd name="connsiteX3" fmla="*/ 4191000 w 8308848"/>
                  <a:gd name="connsiteY3" fmla="*/ 234950 h 4806950"/>
                  <a:gd name="connsiteX4" fmla="*/ 4579620 w 8308848"/>
                  <a:gd name="connsiteY4" fmla="*/ 6350 h 4806950"/>
                  <a:gd name="connsiteX5" fmla="*/ 7068312 w 8308848"/>
                  <a:gd name="connsiteY5" fmla="*/ 6350 h 4806950"/>
                  <a:gd name="connsiteX6" fmla="*/ 8308848 w 8308848"/>
                  <a:gd name="connsiteY6" fmla="*/ 713486 h 4806950"/>
                  <a:gd name="connsiteX7" fmla="*/ 8305800 w 8308848"/>
                  <a:gd name="connsiteY7" fmla="*/ 2155190 h 4806950"/>
                  <a:gd name="connsiteX8" fmla="*/ 3733800 w 8308848"/>
                  <a:gd name="connsiteY8" fmla="*/ 4806950 h 4806950"/>
                  <a:gd name="connsiteX9" fmla="*/ 0 w 8308848"/>
                  <a:gd name="connsiteY9" fmla="*/ 2653030 h 4806950"/>
                  <a:gd name="connsiteX10" fmla="*/ 2098040 w 8308848"/>
                  <a:gd name="connsiteY10" fmla="*/ 1438910 h 4806950"/>
                  <a:gd name="connsiteX11" fmla="*/ 1209040 w 8308848"/>
                  <a:gd name="connsiteY11" fmla="*/ 925830 h 4806950"/>
                  <a:gd name="connsiteX0" fmla="*/ 1209040 w 8308848"/>
                  <a:gd name="connsiteY0" fmla="*/ 925830 h 4806950"/>
                  <a:gd name="connsiteX1" fmla="*/ 2795270 w 8308848"/>
                  <a:gd name="connsiteY1" fmla="*/ 0 h 4806950"/>
                  <a:gd name="connsiteX2" fmla="*/ 3829050 w 8308848"/>
                  <a:gd name="connsiteY2" fmla="*/ 6350 h 4806950"/>
                  <a:gd name="connsiteX3" fmla="*/ 4191000 w 8308848"/>
                  <a:gd name="connsiteY3" fmla="*/ 234950 h 4806950"/>
                  <a:gd name="connsiteX4" fmla="*/ 4579620 w 8308848"/>
                  <a:gd name="connsiteY4" fmla="*/ 6350 h 4806950"/>
                  <a:gd name="connsiteX5" fmla="*/ 7068312 w 8308848"/>
                  <a:gd name="connsiteY5" fmla="*/ 6350 h 4806950"/>
                  <a:gd name="connsiteX6" fmla="*/ 8308848 w 8308848"/>
                  <a:gd name="connsiteY6" fmla="*/ 713486 h 4806950"/>
                  <a:gd name="connsiteX7" fmla="*/ 8305800 w 8308848"/>
                  <a:gd name="connsiteY7" fmla="*/ 2155190 h 4806950"/>
                  <a:gd name="connsiteX8" fmla="*/ 3733800 w 8308848"/>
                  <a:gd name="connsiteY8" fmla="*/ 4806950 h 4806950"/>
                  <a:gd name="connsiteX9" fmla="*/ 0 w 8308848"/>
                  <a:gd name="connsiteY9" fmla="*/ 2653030 h 4806950"/>
                  <a:gd name="connsiteX10" fmla="*/ 2098040 w 8308848"/>
                  <a:gd name="connsiteY10" fmla="*/ 1438910 h 4806950"/>
                  <a:gd name="connsiteX11" fmla="*/ 1209040 w 8308848"/>
                  <a:gd name="connsiteY11" fmla="*/ 925830 h 4806950"/>
                  <a:gd name="connsiteX0" fmla="*/ 1209040 w 8308848"/>
                  <a:gd name="connsiteY0" fmla="*/ 925830 h 4806950"/>
                  <a:gd name="connsiteX1" fmla="*/ 2820670 w 8308848"/>
                  <a:gd name="connsiteY1" fmla="*/ 0 h 4806950"/>
                  <a:gd name="connsiteX2" fmla="*/ 3829050 w 8308848"/>
                  <a:gd name="connsiteY2" fmla="*/ 6350 h 4806950"/>
                  <a:gd name="connsiteX3" fmla="*/ 4191000 w 8308848"/>
                  <a:gd name="connsiteY3" fmla="*/ 234950 h 4806950"/>
                  <a:gd name="connsiteX4" fmla="*/ 4579620 w 8308848"/>
                  <a:gd name="connsiteY4" fmla="*/ 6350 h 4806950"/>
                  <a:gd name="connsiteX5" fmla="*/ 7068312 w 8308848"/>
                  <a:gd name="connsiteY5" fmla="*/ 6350 h 4806950"/>
                  <a:gd name="connsiteX6" fmla="*/ 8308848 w 8308848"/>
                  <a:gd name="connsiteY6" fmla="*/ 713486 h 4806950"/>
                  <a:gd name="connsiteX7" fmla="*/ 8305800 w 8308848"/>
                  <a:gd name="connsiteY7" fmla="*/ 2155190 h 4806950"/>
                  <a:gd name="connsiteX8" fmla="*/ 3733800 w 8308848"/>
                  <a:gd name="connsiteY8" fmla="*/ 4806950 h 4806950"/>
                  <a:gd name="connsiteX9" fmla="*/ 0 w 8308848"/>
                  <a:gd name="connsiteY9" fmla="*/ 2653030 h 4806950"/>
                  <a:gd name="connsiteX10" fmla="*/ 2098040 w 8308848"/>
                  <a:gd name="connsiteY10" fmla="*/ 1438910 h 4806950"/>
                  <a:gd name="connsiteX11" fmla="*/ 1209040 w 8308848"/>
                  <a:gd name="connsiteY11" fmla="*/ 925830 h 4806950"/>
                  <a:gd name="connsiteX0" fmla="*/ 1209040 w 8308848"/>
                  <a:gd name="connsiteY0" fmla="*/ 919480 h 4800600"/>
                  <a:gd name="connsiteX1" fmla="*/ 2790190 w 8308848"/>
                  <a:gd name="connsiteY1" fmla="*/ 8890 h 4800600"/>
                  <a:gd name="connsiteX2" fmla="*/ 3829050 w 8308848"/>
                  <a:gd name="connsiteY2" fmla="*/ 0 h 4800600"/>
                  <a:gd name="connsiteX3" fmla="*/ 4191000 w 8308848"/>
                  <a:gd name="connsiteY3" fmla="*/ 228600 h 4800600"/>
                  <a:gd name="connsiteX4" fmla="*/ 4579620 w 8308848"/>
                  <a:gd name="connsiteY4" fmla="*/ 0 h 4800600"/>
                  <a:gd name="connsiteX5" fmla="*/ 7068312 w 8308848"/>
                  <a:gd name="connsiteY5" fmla="*/ 0 h 4800600"/>
                  <a:gd name="connsiteX6" fmla="*/ 8308848 w 8308848"/>
                  <a:gd name="connsiteY6" fmla="*/ 707136 h 4800600"/>
                  <a:gd name="connsiteX7" fmla="*/ 8305800 w 8308848"/>
                  <a:gd name="connsiteY7" fmla="*/ 2148840 h 4800600"/>
                  <a:gd name="connsiteX8" fmla="*/ 3733800 w 8308848"/>
                  <a:gd name="connsiteY8" fmla="*/ 4800600 h 4800600"/>
                  <a:gd name="connsiteX9" fmla="*/ 0 w 8308848"/>
                  <a:gd name="connsiteY9" fmla="*/ 2646680 h 4800600"/>
                  <a:gd name="connsiteX10" fmla="*/ 2098040 w 8308848"/>
                  <a:gd name="connsiteY10" fmla="*/ 1432560 h 4800600"/>
                  <a:gd name="connsiteX11" fmla="*/ 1209040 w 8308848"/>
                  <a:gd name="connsiteY11" fmla="*/ 919480 h 4800600"/>
                  <a:gd name="connsiteX0" fmla="*/ 1209040 w 8308848"/>
                  <a:gd name="connsiteY0" fmla="*/ 919480 h 4800600"/>
                  <a:gd name="connsiteX1" fmla="*/ 2810510 w 8308848"/>
                  <a:gd name="connsiteY1" fmla="*/ 3810 h 4800600"/>
                  <a:gd name="connsiteX2" fmla="*/ 3829050 w 8308848"/>
                  <a:gd name="connsiteY2" fmla="*/ 0 h 4800600"/>
                  <a:gd name="connsiteX3" fmla="*/ 4191000 w 8308848"/>
                  <a:gd name="connsiteY3" fmla="*/ 228600 h 4800600"/>
                  <a:gd name="connsiteX4" fmla="*/ 4579620 w 8308848"/>
                  <a:gd name="connsiteY4" fmla="*/ 0 h 4800600"/>
                  <a:gd name="connsiteX5" fmla="*/ 7068312 w 8308848"/>
                  <a:gd name="connsiteY5" fmla="*/ 0 h 4800600"/>
                  <a:gd name="connsiteX6" fmla="*/ 8308848 w 8308848"/>
                  <a:gd name="connsiteY6" fmla="*/ 707136 h 4800600"/>
                  <a:gd name="connsiteX7" fmla="*/ 8305800 w 8308848"/>
                  <a:gd name="connsiteY7" fmla="*/ 2148840 h 4800600"/>
                  <a:gd name="connsiteX8" fmla="*/ 3733800 w 8308848"/>
                  <a:gd name="connsiteY8" fmla="*/ 4800600 h 4800600"/>
                  <a:gd name="connsiteX9" fmla="*/ 0 w 8308848"/>
                  <a:gd name="connsiteY9" fmla="*/ 2646680 h 4800600"/>
                  <a:gd name="connsiteX10" fmla="*/ 2098040 w 8308848"/>
                  <a:gd name="connsiteY10" fmla="*/ 1432560 h 4800600"/>
                  <a:gd name="connsiteX11" fmla="*/ 1209040 w 8308848"/>
                  <a:gd name="connsiteY11" fmla="*/ 919480 h 4800600"/>
                  <a:gd name="connsiteX0" fmla="*/ 1198880 w 8308848"/>
                  <a:gd name="connsiteY0" fmla="*/ 919480 h 4800600"/>
                  <a:gd name="connsiteX1" fmla="*/ 2810510 w 8308848"/>
                  <a:gd name="connsiteY1" fmla="*/ 3810 h 4800600"/>
                  <a:gd name="connsiteX2" fmla="*/ 3829050 w 8308848"/>
                  <a:gd name="connsiteY2" fmla="*/ 0 h 4800600"/>
                  <a:gd name="connsiteX3" fmla="*/ 4191000 w 8308848"/>
                  <a:gd name="connsiteY3" fmla="*/ 228600 h 4800600"/>
                  <a:gd name="connsiteX4" fmla="*/ 4579620 w 8308848"/>
                  <a:gd name="connsiteY4" fmla="*/ 0 h 4800600"/>
                  <a:gd name="connsiteX5" fmla="*/ 7068312 w 8308848"/>
                  <a:gd name="connsiteY5" fmla="*/ 0 h 4800600"/>
                  <a:gd name="connsiteX6" fmla="*/ 8308848 w 8308848"/>
                  <a:gd name="connsiteY6" fmla="*/ 707136 h 4800600"/>
                  <a:gd name="connsiteX7" fmla="*/ 8305800 w 8308848"/>
                  <a:gd name="connsiteY7" fmla="*/ 2148840 h 4800600"/>
                  <a:gd name="connsiteX8" fmla="*/ 3733800 w 8308848"/>
                  <a:gd name="connsiteY8" fmla="*/ 4800600 h 4800600"/>
                  <a:gd name="connsiteX9" fmla="*/ 0 w 8308848"/>
                  <a:gd name="connsiteY9" fmla="*/ 2646680 h 4800600"/>
                  <a:gd name="connsiteX10" fmla="*/ 2098040 w 8308848"/>
                  <a:gd name="connsiteY10" fmla="*/ 1432560 h 4800600"/>
                  <a:gd name="connsiteX11" fmla="*/ 1198880 w 8308848"/>
                  <a:gd name="connsiteY11" fmla="*/ 919480 h 4800600"/>
                  <a:gd name="connsiteX0" fmla="*/ 1198880 w 8308848"/>
                  <a:gd name="connsiteY0" fmla="*/ 919480 h 4800600"/>
                  <a:gd name="connsiteX1" fmla="*/ 2810510 w 8308848"/>
                  <a:gd name="connsiteY1" fmla="*/ 3810 h 4800600"/>
                  <a:gd name="connsiteX2" fmla="*/ 3829050 w 8308848"/>
                  <a:gd name="connsiteY2" fmla="*/ 0 h 4800600"/>
                  <a:gd name="connsiteX3" fmla="*/ 4191000 w 8308848"/>
                  <a:gd name="connsiteY3" fmla="*/ 228600 h 4800600"/>
                  <a:gd name="connsiteX4" fmla="*/ 4579620 w 8308848"/>
                  <a:gd name="connsiteY4" fmla="*/ 0 h 4800600"/>
                  <a:gd name="connsiteX5" fmla="*/ 5349240 w 8308848"/>
                  <a:gd name="connsiteY5" fmla="*/ 0 h 4800600"/>
                  <a:gd name="connsiteX6" fmla="*/ 7068312 w 8308848"/>
                  <a:gd name="connsiteY6" fmla="*/ 0 h 4800600"/>
                  <a:gd name="connsiteX7" fmla="*/ 8308848 w 8308848"/>
                  <a:gd name="connsiteY7" fmla="*/ 707136 h 4800600"/>
                  <a:gd name="connsiteX8" fmla="*/ 8305800 w 8308848"/>
                  <a:gd name="connsiteY8" fmla="*/ 2148840 h 4800600"/>
                  <a:gd name="connsiteX9" fmla="*/ 3733800 w 8308848"/>
                  <a:gd name="connsiteY9" fmla="*/ 4800600 h 4800600"/>
                  <a:gd name="connsiteX10" fmla="*/ 0 w 8308848"/>
                  <a:gd name="connsiteY10" fmla="*/ 2646680 h 4800600"/>
                  <a:gd name="connsiteX11" fmla="*/ 2098040 w 8308848"/>
                  <a:gd name="connsiteY11" fmla="*/ 1432560 h 4800600"/>
                  <a:gd name="connsiteX12" fmla="*/ 1198880 w 8308848"/>
                  <a:gd name="connsiteY12" fmla="*/ 919480 h 4800600"/>
                  <a:gd name="connsiteX0" fmla="*/ 1198880 w 8308848"/>
                  <a:gd name="connsiteY0" fmla="*/ 919480 h 4800600"/>
                  <a:gd name="connsiteX1" fmla="*/ 2810510 w 8308848"/>
                  <a:gd name="connsiteY1" fmla="*/ 3810 h 4800600"/>
                  <a:gd name="connsiteX2" fmla="*/ 3829050 w 8308848"/>
                  <a:gd name="connsiteY2" fmla="*/ 0 h 4800600"/>
                  <a:gd name="connsiteX3" fmla="*/ 4191000 w 8308848"/>
                  <a:gd name="connsiteY3" fmla="*/ 228600 h 4800600"/>
                  <a:gd name="connsiteX4" fmla="*/ 4579620 w 8308848"/>
                  <a:gd name="connsiteY4" fmla="*/ 0 h 4800600"/>
                  <a:gd name="connsiteX5" fmla="*/ 5339080 w 8308848"/>
                  <a:gd name="connsiteY5" fmla="*/ 452120 h 4800600"/>
                  <a:gd name="connsiteX6" fmla="*/ 7068312 w 8308848"/>
                  <a:gd name="connsiteY6" fmla="*/ 0 h 4800600"/>
                  <a:gd name="connsiteX7" fmla="*/ 8308848 w 8308848"/>
                  <a:gd name="connsiteY7" fmla="*/ 707136 h 4800600"/>
                  <a:gd name="connsiteX8" fmla="*/ 8305800 w 8308848"/>
                  <a:gd name="connsiteY8" fmla="*/ 2148840 h 4800600"/>
                  <a:gd name="connsiteX9" fmla="*/ 3733800 w 8308848"/>
                  <a:gd name="connsiteY9" fmla="*/ 4800600 h 4800600"/>
                  <a:gd name="connsiteX10" fmla="*/ 0 w 8308848"/>
                  <a:gd name="connsiteY10" fmla="*/ 2646680 h 4800600"/>
                  <a:gd name="connsiteX11" fmla="*/ 2098040 w 8308848"/>
                  <a:gd name="connsiteY11" fmla="*/ 1432560 h 4800600"/>
                  <a:gd name="connsiteX12" fmla="*/ 1198880 w 8308848"/>
                  <a:gd name="connsiteY12" fmla="*/ 919480 h 4800600"/>
                  <a:gd name="connsiteX0" fmla="*/ 1198880 w 8308848"/>
                  <a:gd name="connsiteY0" fmla="*/ 919480 h 4800600"/>
                  <a:gd name="connsiteX1" fmla="*/ 2810510 w 8308848"/>
                  <a:gd name="connsiteY1" fmla="*/ 3810 h 4800600"/>
                  <a:gd name="connsiteX2" fmla="*/ 3829050 w 8308848"/>
                  <a:gd name="connsiteY2" fmla="*/ 0 h 4800600"/>
                  <a:gd name="connsiteX3" fmla="*/ 4191000 w 8308848"/>
                  <a:gd name="connsiteY3" fmla="*/ 228600 h 4800600"/>
                  <a:gd name="connsiteX4" fmla="*/ 4579620 w 8308848"/>
                  <a:gd name="connsiteY4" fmla="*/ 0 h 4800600"/>
                  <a:gd name="connsiteX5" fmla="*/ 5339080 w 8308848"/>
                  <a:gd name="connsiteY5" fmla="*/ 452120 h 4800600"/>
                  <a:gd name="connsiteX6" fmla="*/ 6299200 w 8308848"/>
                  <a:gd name="connsiteY6" fmla="*/ 208280 h 4800600"/>
                  <a:gd name="connsiteX7" fmla="*/ 7068312 w 8308848"/>
                  <a:gd name="connsiteY7" fmla="*/ 0 h 4800600"/>
                  <a:gd name="connsiteX8" fmla="*/ 8308848 w 8308848"/>
                  <a:gd name="connsiteY8" fmla="*/ 707136 h 4800600"/>
                  <a:gd name="connsiteX9" fmla="*/ 8305800 w 8308848"/>
                  <a:gd name="connsiteY9" fmla="*/ 2148840 h 4800600"/>
                  <a:gd name="connsiteX10" fmla="*/ 3733800 w 8308848"/>
                  <a:gd name="connsiteY10" fmla="*/ 4800600 h 4800600"/>
                  <a:gd name="connsiteX11" fmla="*/ 0 w 8308848"/>
                  <a:gd name="connsiteY11" fmla="*/ 2646680 h 4800600"/>
                  <a:gd name="connsiteX12" fmla="*/ 2098040 w 8308848"/>
                  <a:gd name="connsiteY12" fmla="*/ 1432560 h 4800600"/>
                  <a:gd name="connsiteX13" fmla="*/ 1198880 w 8308848"/>
                  <a:gd name="connsiteY13" fmla="*/ 919480 h 4800600"/>
                  <a:gd name="connsiteX0" fmla="*/ 1198880 w 8308848"/>
                  <a:gd name="connsiteY0" fmla="*/ 919480 h 4800600"/>
                  <a:gd name="connsiteX1" fmla="*/ 2810510 w 8308848"/>
                  <a:gd name="connsiteY1" fmla="*/ 3810 h 4800600"/>
                  <a:gd name="connsiteX2" fmla="*/ 3829050 w 8308848"/>
                  <a:gd name="connsiteY2" fmla="*/ 0 h 4800600"/>
                  <a:gd name="connsiteX3" fmla="*/ 4191000 w 8308848"/>
                  <a:gd name="connsiteY3" fmla="*/ 228600 h 4800600"/>
                  <a:gd name="connsiteX4" fmla="*/ 4579620 w 8308848"/>
                  <a:gd name="connsiteY4" fmla="*/ 0 h 4800600"/>
                  <a:gd name="connsiteX5" fmla="*/ 5339080 w 8308848"/>
                  <a:gd name="connsiteY5" fmla="*/ 452120 h 4800600"/>
                  <a:gd name="connsiteX6" fmla="*/ 6096000 w 8308848"/>
                  <a:gd name="connsiteY6" fmla="*/ 0 h 4800600"/>
                  <a:gd name="connsiteX7" fmla="*/ 7068312 w 8308848"/>
                  <a:gd name="connsiteY7" fmla="*/ 0 h 4800600"/>
                  <a:gd name="connsiteX8" fmla="*/ 8308848 w 8308848"/>
                  <a:gd name="connsiteY8" fmla="*/ 707136 h 4800600"/>
                  <a:gd name="connsiteX9" fmla="*/ 8305800 w 8308848"/>
                  <a:gd name="connsiteY9" fmla="*/ 2148840 h 4800600"/>
                  <a:gd name="connsiteX10" fmla="*/ 3733800 w 8308848"/>
                  <a:gd name="connsiteY10" fmla="*/ 4800600 h 4800600"/>
                  <a:gd name="connsiteX11" fmla="*/ 0 w 8308848"/>
                  <a:gd name="connsiteY11" fmla="*/ 2646680 h 4800600"/>
                  <a:gd name="connsiteX12" fmla="*/ 2098040 w 8308848"/>
                  <a:gd name="connsiteY12" fmla="*/ 1432560 h 4800600"/>
                  <a:gd name="connsiteX13" fmla="*/ 1198880 w 8308848"/>
                  <a:gd name="connsiteY13" fmla="*/ 919480 h 4800600"/>
                  <a:gd name="connsiteX0" fmla="*/ 1198880 w 8308848"/>
                  <a:gd name="connsiteY0" fmla="*/ 919480 h 4800600"/>
                  <a:gd name="connsiteX1" fmla="*/ 2810510 w 8308848"/>
                  <a:gd name="connsiteY1" fmla="*/ 3810 h 4800600"/>
                  <a:gd name="connsiteX2" fmla="*/ 3829050 w 8308848"/>
                  <a:gd name="connsiteY2" fmla="*/ 0 h 4800600"/>
                  <a:gd name="connsiteX3" fmla="*/ 4953000 w 8308848"/>
                  <a:gd name="connsiteY3" fmla="*/ 685800 h 4800600"/>
                  <a:gd name="connsiteX4" fmla="*/ 4579620 w 8308848"/>
                  <a:gd name="connsiteY4" fmla="*/ 0 h 4800600"/>
                  <a:gd name="connsiteX5" fmla="*/ 5339080 w 8308848"/>
                  <a:gd name="connsiteY5" fmla="*/ 452120 h 4800600"/>
                  <a:gd name="connsiteX6" fmla="*/ 6096000 w 8308848"/>
                  <a:gd name="connsiteY6" fmla="*/ 0 h 4800600"/>
                  <a:gd name="connsiteX7" fmla="*/ 7068312 w 8308848"/>
                  <a:gd name="connsiteY7" fmla="*/ 0 h 4800600"/>
                  <a:gd name="connsiteX8" fmla="*/ 8308848 w 8308848"/>
                  <a:gd name="connsiteY8" fmla="*/ 707136 h 4800600"/>
                  <a:gd name="connsiteX9" fmla="*/ 8305800 w 8308848"/>
                  <a:gd name="connsiteY9" fmla="*/ 2148840 h 4800600"/>
                  <a:gd name="connsiteX10" fmla="*/ 3733800 w 8308848"/>
                  <a:gd name="connsiteY10" fmla="*/ 4800600 h 4800600"/>
                  <a:gd name="connsiteX11" fmla="*/ 0 w 8308848"/>
                  <a:gd name="connsiteY11" fmla="*/ 2646680 h 4800600"/>
                  <a:gd name="connsiteX12" fmla="*/ 2098040 w 8308848"/>
                  <a:gd name="connsiteY12" fmla="*/ 1432560 h 4800600"/>
                  <a:gd name="connsiteX13" fmla="*/ 1198880 w 8308848"/>
                  <a:gd name="connsiteY13" fmla="*/ 919480 h 4800600"/>
                  <a:gd name="connsiteX0" fmla="*/ 1198880 w 8308848"/>
                  <a:gd name="connsiteY0" fmla="*/ 919480 h 4800600"/>
                  <a:gd name="connsiteX1" fmla="*/ 2810510 w 8308848"/>
                  <a:gd name="connsiteY1" fmla="*/ 3810 h 4800600"/>
                  <a:gd name="connsiteX2" fmla="*/ 3829050 w 8308848"/>
                  <a:gd name="connsiteY2" fmla="*/ 0 h 4800600"/>
                  <a:gd name="connsiteX3" fmla="*/ 4953000 w 8308848"/>
                  <a:gd name="connsiteY3" fmla="*/ 685800 h 4800600"/>
                  <a:gd name="connsiteX4" fmla="*/ 5339080 w 8308848"/>
                  <a:gd name="connsiteY4" fmla="*/ 452120 h 4800600"/>
                  <a:gd name="connsiteX5" fmla="*/ 6096000 w 8308848"/>
                  <a:gd name="connsiteY5" fmla="*/ 0 h 4800600"/>
                  <a:gd name="connsiteX6" fmla="*/ 7068312 w 8308848"/>
                  <a:gd name="connsiteY6" fmla="*/ 0 h 4800600"/>
                  <a:gd name="connsiteX7" fmla="*/ 8308848 w 8308848"/>
                  <a:gd name="connsiteY7" fmla="*/ 707136 h 4800600"/>
                  <a:gd name="connsiteX8" fmla="*/ 8305800 w 8308848"/>
                  <a:gd name="connsiteY8" fmla="*/ 2148840 h 4800600"/>
                  <a:gd name="connsiteX9" fmla="*/ 3733800 w 8308848"/>
                  <a:gd name="connsiteY9" fmla="*/ 4800600 h 4800600"/>
                  <a:gd name="connsiteX10" fmla="*/ 0 w 8308848"/>
                  <a:gd name="connsiteY10" fmla="*/ 2646680 h 4800600"/>
                  <a:gd name="connsiteX11" fmla="*/ 2098040 w 8308848"/>
                  <a:gd name="connsiteY11" fmla="*/ 1432560 h 4800600"/>
                  <a:gd name="connsiteX12" fmla="*/ 1198880 w 8308848"/>
                  <a:gd name="connsiteY12" fmla="*/ 919480 h 4800600"/>
                  <a:gd name="connsiteX0" fmla="*/ 1198880 w 8308848"/>
                  <a:gd name="connsiteY0" fmla="*/ 919480 h 4800600"/>
                  <a:gd name="connsiteX1" fmla="*/ 2810510 w 8308848"/>
                  <a:gd name="connsiteY1" fmla="*/ 3810 h 4800600"/>
                  <a:gd name="connsiteX2" fmla="*/ 3829050 w 8308848"/>
                  <a:gd name="connsiteY2" fmla="*/ 0 h 4800600"/>
                  <a:gd name="connsiteX3" fmla="*/ 4953000 w 8308848"/>
                  <a:gd name="connsiteY3" fmla="*/ 685800 h 4800600"/>
                  <a:gd name="connsiteX4" fmla="*/ 5339080 w 8308848"/>
                  <a:gd name="connsiteY4" fmla="*/ 452120 h 4800600"/>
                  <a:gd name="connsiteX5" fmla="*/ 6096000 w 8308848"/>
                  <a:gd name="connsiteY5" fmla="*/ 0 h 4800600"/>
                  <a:gd name="connsiteX6" fmla="*/ 7068312 w 8308848"/>
                  <a:gd name="connsiteY6" fmla="*/ 0 h 4800600"/>
                  <a:gd name="connsiteX7" fmla="*/ 8308848 w 8308848"/>
                  <a:gd name="connsiteY7" fmla="*/ 707136 h 4800600"/>
                  <a:gd name="connsiteX8" fmla="*/ 8305800 w 8308848"/>
                  <a:gd name="connsiteY8" fmla="*/ 2148840 h 4800600"/>
                  <a:gd name="connsiteX9" fmla="*/ 3733800 w 8308848"/>
                  <a:gd name="connsiteY9" fmla="*/ 4800600 h 4800600"/>
                  <a:gd name="connsiteX10" fmla="*/ 0 w 8308848"/>
                  <a:gd name="connsiteY10" fmla="*/ 2646680 h 4800600"/>
                  <a:gd name="connsiteX11" fmla="*/ 2098040 w 8308848"/>
                  <a:gd name="connsiteY11" fmla="*/ 1432560 h 4800600"/>
                  <a:gd name="connsiteX12" fmla="*/ 1198880 w 8308848"/>
                  <a:gd name="connsiteY12" fmla="*/ 919480 h 4800600"/>
                  <a:gd name="connsiteX0" fmla="*/ 1198880 w 8308848"/>
                  <a:gd name="connsiteY0" fmla="*/ 919480 h 4800600"/>
                  <a:gd name="connsiteX1" fmla="*/ 2810510 w 8308848"/>
                  <a:gd name="connsiteY1" fmla="*/ 3810 h 4800600"/>
                  <a:gd name="connsiteX2" fmla="*/ 3829050 w 8308848"/>
                  <a:gd name="connsiteY2" fmla="*/ 0 h 4800600"/>
                  <a:gd name="connsiteX3" fmla="*/ 4953000 w 8308848"/>
                  <a:gd name="connsiteY3" fmla="*/ 685800 h 4800600"/>
                  <a:gd name="connsiteX4" fmla="*/ 6096000 w 8308848"/>
                  <a:gd name="connsiteY4" fmla="*/ 0 h 4800600"/>
                  <a:gd name="connsiteX5" fmla="*/ 7068312 w 8308848"/>
                  <a:gd name="connsiteY5" fmla="*/ 0 h 4800600"/>
                  <a:gd name="connsiteX6" fmla="*/ 8308848 w 8308848"/>
                  <a:gd name="connsiteY6" fmla="*/ 707136 h 4800600"/>
                  <a:gd name="connsiteX7" fmla="*/ 8305800 w 8308848"/>
                  <a:gd name="connsiteY7" fmla="*/ 2148840 h 4800600"/>
                  <a:gd name="connsiteX8" fmla="*/ 3733800 w 8308848"/>
                  <a:gd name="connsiteY8" fmla="*/ 4800600 h 4800600"/>
                  <a:gd name="connsiteX9" fmla="*/ 0 w 8308848"/>
                  <a:gd name="connsiteY9" fmla="*/ 2646680 h 4800600"/>
                  <a:gd name="connsiteX10" fmla="*/ 2098040 w 8308848"/>
                  <a:gd name="connsiteY10" fmla="*/ 1432560 h 4800600"/>
                  <a:gd name="connsiteX11" fmla="*/ 1198880 w 8308848"/>
                  <a:gd name="connsiteY11" fmla="*/ 919480 h 4800600"/>
                  <a:gd name="connsiteX0" fmla="*/ 1198880 w 8308848"/>
                  <a:gd name="connsiteY0" fmla="*/ 919480 h 4800600"/>
                  <a:gd name="connsiteX1" fmla="*/ 2810510 w 8308848"/>
                  <a:gd name="connsiteY1" fmla="*/ 3810 h 4800600"/>
                  <a:gd name="connsiteX2" fmla="*/ 3829050 w 8308848"/>
                  <a:gd name="connsiteY2" fmla="*/ 0 h 4800600"/>
                  <a:gd name="connsiteX3" fmla="*/ 4932680 w 8308848"/>
                  <a:gd name="connsiteY3" fmla="*/ 670560 h 4800600"/>
                  <a:gd name="connsiteX4" fmla="*/ 6096000 w 8308848"/>
                  <a:gd name="connsiteY4" fmla="*/ 0 h 4800600"/>
                  <a:gd name="connsiteX5" fmla="*/ 7068312 w 8308848"/>
                  <a:gd name="connsiteY5" fmla="*/ 0 h 4800600"/>
                  <a:gd name="connsiteX6" fmla="*/ 8308848 w 8308848"/>
                  <a:gd name="connsiteY6" fmla="*/ 707136 h 4800600"/>
                  <a:gd name="connsiteX7" fmla="*/ 8305800 w 8308848"/>
                  <a:gd name="connsiteY7" fmla="*/ 2148840 h 4800600"/>
                  <a:gd name="connsiteX8" fmla="*/ 3733800 w 8308848"/>
                  <a:gd name="connsiteY8" fmla="*/ 4800600 h 4800600"/>
                  <a:gd name="connsiteX9" fmla="*/ 0 w 8308848"/>
                  <a:gd name="connsiteY9" fmla="*/ 2646680 h 4800600"/>
                  <a:gd name="connsiteX10" fmla="*/ 2098040 w 8308848"/>
                  <a:gd name="connsiteY10" fmla="*/ 1432560 h 4800600"/>
                  <a:gd name="connsiteX11" fmla="*/ 1198880 w 8308848"/>
                  <a:gd name="connsiteY11" fmla="*/ 919480 h 4800600"/>
                  <a:gd name="connsiteX0" fmla="*/ 1198880 w 8308848"/>
                  <a:gd name="connsiteY0" fmla="*/ 919480 h 4800600"/>
                  <a:gd name="connsiteX1" fmla="*/ 2810510 w 8308848"/>
                  <a:gd name="connsiteY1" fmla="*/ 3810 h 4800600"/>
                  <a:gd name="connsiteX2" fmla="*/ 3829050 w 8308848"/>
                  <a:gd name="connsiteY2" fmla="*/ 0 h 4800600"/>
                  <a:gd name="connsiteX3" fmla="*/ 4973320 w 8308848"/>
                  <a:gd name="connsiteY3" fmla="*/ 650240 h 4800600"/>
                  <a:gd name="connsiteX4" fmla="*/ 6096000 w 8308848"/>
                  <a:gd name="connsiteY4" fmla="*/ 0 h 4800600"/>
                  <a:gd name="connsiteX5" fmla="*/ 7068312 w 8308848"/>
                  <a:gd name="connsiteY5" fmla="*/ 0 h 4800600"/>
                  <a:gd name="connsiteX6" fmla="*/ 8308848 w 8308848"/>
                  <a:gd name="connsiteY6" fmla="*/ 707136 h 4800600"/>
                  <a:gd name="connsiteX7" fmla="*/ 8305800 w 8308848"/>
                  <a:gd name="connsiteY7" fmla="*/ 2148840 h 4800600"/>
                  <a:gd name="connsiteX8" fmla="*/ 3733800 w 8308848"/>
                  <a:gd name="connsiteY8" fmla="*/ 4800600 h 4800600"/>
                  <a:gd name="connsiteX9" fmla="*/ 0 w 8308848"/>
                  <a:gd name="connsiteY9" fmla="*/ 2646680 h 4800600"/>
                  <a:gd name="connsiteX10" fmla="*/ 2098040 w 8308848"/>
                  <a:gd name="connsiteY10" fmla="*/ 1432560 h 4800600"/>
                  <a:gd name="connsiteX11" fmla="*/ 1198880 w 8308848"/>
                  <a:gd name="connsiteY11" fmla="*/ 919480 h 4800600"/>
                  <a:gd name="connsiteX0" fmla="*/ 1198880 w 8308848"/>
                  <a:gd name="connsiteY0" fmla="*/ 919480 h 4800600"/>
                  <a:gd name="connsiteX1" fmla="*/ 2810510 w 8308848"/>
                  <a:gd name="connsiteY1" fmla="*/ 3810 h 4800600"/>
                  <a:gd name="connsiteX2" fmla="*/ 3829050 w 8308848"/>
                  <a:gd name="connsiteY2" fmla="*/ 0 h 4800600"/>
                  <a:gd name="connsiteX3" fmla="*/ 4973320 w 8308848"/>
                  <a:gd name="connsiteY3" fmla="*/ 655320 h 4800600"/>
                  <a:gd name="connsiteX4" fmla="*/ 6096000 w 8308848"/>
                  <a:gd name="connsiteY4" fmla="*/ 0 h 4800600"/>
                  <a:gd name="connsiteX5" fmla="*/ 7068312 w 8308848"/>
                  <a:gd name="connsiteY5" fmla="*/ 0 h 4800600"/>
                  <a:gd name="connsiteX6" fmla="*/ 8308848 w 8308848"/>
                  <a:gd name="connsiteY6" fmla="*/ 707136 h 4800600"/>
                  <a:gd name="connsiteX7" fmla="*/ 8305800 w 8308848"/>
                  <a:gd name="connsiteY7" fmla="*/ 2148840 h 4800600"/>
                  <a:gd name="connsiteX8" fmla="*/ 3733800 w 8308848"/>
                  <a:gd name="connsiteY8" fmla="*/ 4800600 h 4800600"/>
                  <a:gd name="connsiteX9" fmla="*/ 0 w 8308848"/>
                  <a:gd name="connsiteY9" fmla="*/ 2646680 h 4800600"/>
                  <a:gd name="connsiteX10" fmla="*/ 2098040 w 8308848"/>
                  <a:gd name="connsiteY10" fmla="*/ 1432560 h 4800600"/>
                  <a:gd name="connsiteX11" fmla="*/ 1198880 w 8308848"/>
                  <a:gd name="connsiteY11" fmla="*/ 919480 h 4800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308848" h="4800600">
                    <a:moveTo>
                      <a:pt x="1198880" y="919480"/>
                    </a:moveTo>
                    <a:lnTo>
                      <a:pt x="2810510" y="3810"/>
                    </a:lnTo>
                    <a:lnTo>
                      <a:pt x="3829050" y="0"/>
                    </a:lnTo>
                    <a:lnTo>
                      <a:pt x="4973320" y="655320"/>
                    </a:lnTo>
                    <a:lnTo>
                      <a:pt x="6096000" y="0"/>
                    </a:lnTo>
                    <a:lnTo>
                      <a:pt x="7068312" y="0"/>
                    </a:lnTo>
                    <a:lnTo>
                      <a:pt x="8308848" y="707136"/>
                    </a:lnTo>
                    <a:lnTo>
                      <a:pt x="8305800" y="2148840"/>
                    </a:lnTo>
                    <a:lnTo>
                      <a:pt x="3733800" y="4800600"/>
                    </a:lnTo>
                    <a:lnTo>
                      <a:pt x="0" y="2646680"/>
                    </a:lnTo>
                    <a:lnTo>
                      <a:pt x="2098040" y="1432560"/>
                    </a:lnTo>
                    <a:lnTo>
                      <a:pt x="1198880" y="919480"/>
                    </a:lnTo>
                    <a:close/>
                  </a:path>
                </a:pathLst>
              </a:custGeom>
              <a:blipFill dpi="0" rotWithShape="1">
                <a:blip r:embed="rId5" cstate="print"/>
                <a:srcRect/>
                <a:tile tx="0" ty="0" sx="10000" sy="10000" flip="xy" algn="tl"/>
              </a:blipFill>
              <a:ln w="9525" cap="flat" cmpd="sng" algn="ctr">
                <a:solidFill>
                  <a:schemeClr val="tx1"/>
                </a:solidFill>
                <a:prstDash val="solid"/>
                <a:round/>
                <a:headEnd type="none" w="med" len="med"/>
                <a:tailEnd type="none" w="med" len="med"/>
              </a:ln>
              <a:effectLst/>
            </p:spPr>
            <p:txBody>
              <a:bodyPr lIns="96661" tIns="48331" rIns="96661" bIns="48331"/>
              <a:lstStyle/>
              <a:p>
                <a:pPr defTabSz="862975">
                  <a:defRPr/>
                </a:pPr>
                <a:endParaRPr lang="en-US" sz="1400" dirty="0"/>
              </a:p>
            </p:txBody>
          </p:sp>
          <p:pic>
            <p:nvPicPr>
              <p:cNvPr id="29718" name="Picture 3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05050" y="1159512"/>
                <a:ext cx="6904038" cy="4213224"/>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25605" name="Picture 5"/>
            <p:cNvPicPr>
              <a:picLocks noChangeAspect="1" noChangeArrowheads="1"/>
            </p:cNvPicPr>
            <p:nvPr/>
          </p:nvPicPr>
          <p:blipFill>
            <a:blip r:embed="rId7"/>
            <a:srcRect/>
            <a:stretch>
              <a:fillRect/>
            </a:stretch>
          </p:blipFill>
          <p:spPr bwMode="auto">
            <a:xfrm>
              <a:off x="2057703" y="2857500"/>
              <a:ext cx="1676702" cy="1331640"/>
            </a:xfrm>
            <a:prstGeom prst="rect">
              <a:avLst/>
            </a:prstGeom>
          </p:spPr>
        </p:pic>
        <p:cxnSp>
          <p:nvCxnSpPr>
            <p:cNvPr id="38" name="Straight Connector 306"/>
            <p:cNvCxnSpPr>
              <a:cxnSpLocks noChangeShapeType="1"/>
            </p:cNvCxnSpPr>
            <p:nvPr/>
          </p:nvCxnSpPr>
          <p:spPr bwMode="auto">
            <a:xfrm rot="-1800000">
              <a:off x="666751" y="4192488"/>
              <a:ext cx="533702" cy="0"/>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39" name="Straight Connector 38"/>
            <p:cNvCxnSpPr/>
            <p:nvPr/>
          </p:nvCxnSpPr>
          <p:spPr bwMode="auto">
            <a:xfrm rot="1800000">
              <a:off x="1124857" y="4193605"/>
              <a:ext cx="533703" cy="0"/>
            </a:xfrm>
            <a:prstGeom prst="line">
              <a:avLst/>
            </a:prstGeom>
            <a:solidFill>
              <a:schemeClr val="accent1"/>
            </a:solidFill>
            <a:ln w="952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cxnSp>
        <p:grpSp>
          <p:nvGrpSpPr>
            <p:cNvPr id="40" name="Group 767"/>
            <p:cNvGrpSpPr>
              <a:grpSpLocks/>
            </p:cNvGrpSpPr>
            <p:nvPr/>
          </p:nvGrpSpPr>
          <p:grpSpPr bwMode="auto">
            <a:xfrm rot="21351541">
              <a:off x="-4912" y="3208873"/>
              <a:ext cx="1084877" cy="423094"/>
              <a:chOff x="6952555" y="4233228"/>
              <a:chExt cx="1452482" cy="754853"/>
            </a:xfrm>
          </p:grpSpPr>
          <p:sp>
            <p:nvSpPr>
              <p:cNvPr id="41" name="TextBox 40"/>
              <p:cNvSpPr txBox="1"/>
              <p:nvPr/>
            </p:nvSpPr>
            <p:spPr>
              <a:xfrm>
                <a:off x="7317956" y="4233228"/>
                <a:ext cx="1087081" cy="549112"/>
              </a:xfrm>
              <a:prstGeom prst="rect">
                <a:avLst/>
              </a:prstGeom>
              <a:noFill/>
              <a:scene3d>
                <a:camera prst="isometricLeftDown">
                  <a:rot lat="2100000" lon="2580000" rev="0"/>
                </a:camera>
                <a:lightRig rig="threePt" dir="t"/>
              </a:scene3d>
            </p:spPr>
            <p:txBody>
              <a:bodyPr wrap="none">
                <a:spAutoFit/>
              </a:bodyPr>
              <a:lstStyle/>
              <a:p>
                <a:pPr>
                  <a:defRPr/>
                </a:pPr>
                <a:r>
                  <a:rPr lang="en-US" sz="1400" b="1" dirty="0"/>
                  <a:t>VIRTUAL</a:t>
                </a:r>
              </a:p>
            </p:txBody>
          </p:sp>
          <p:sp>
            <p:nvSpPr>
              <p:cNvPr id="42" name="TextBox 41"/>
              <p:cNvSpPr txBox="1"/>
              <p:nvPr/>
            </p:nvSpPr>
            <p:spPr>
              <a:xfrm>
                <a:off x="6952555" y="4438969"/>
                <a:ext cx="1240402" cy="549112"/>
              </a:xfrm>
              <a:prstGeom prst="rect">
                <a:avLst/>
              </a:prstGeom>
              <a:noFill/>
              <a:scene3d>
                <a:camera prst="isometricLeftDown">
                  <a:rot lat="2100000" lon="2580000" rev="0"/>
                </a:camera>
                <a:lightRig rig="threePt" dir="t"/>
              </a:scene3d>
            </p:spPr>
            <p:txBody>
              <a:bodyPr wrap="none">
                <a:spAutoFit/>
              </a:bodyPr>
              <a:lstStyle/>
              <a:p>
                <a:pPr>
                  <a:defRPr/>
                </a:pPr>
                <a:r>
                  <a:rPr lang="en-US" sz="1400" b="1" dirty="0"/>
                  <a:t>PHYSICAL</a:t>
                </a:r>
              </a:p>
            </p:txBody>
          </p:sp>
        </p:grpSp>
        <p:cxnSp>
          <p:nvCxnSpPr>
            <p:cNvPr id="43" name="Straight Connector 42"/>
            <p:cNvCxnSpPr/>
            <p:nvPr/>
          </p:nvCxnSpPr>
          <p:spPr>
            <a:xfrm rot="60000">
              <a:off x="473227" y="3441279"/>
              <a:ext cx="3444119" cy="1427633"/>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pic>
          <p:nvPicPr>
            <p:cNvPr id="44" name="Picture 27"/>
            <p:cNvPicPr>
              <a:picLocks noChangeAspect="1" noChangeArrowheads="1"/>
            </p:cNvPicPr>
            <p:nvPr/>
          </p:nvPicPr>
          <p:blipFill>
            <a:blip r:embed="rId8"/>
            <a:srcRect/>
            <a:stretch>
              <a:fillRect/>
            </a:stretch>
          </p:blipFill>
          <p:spPr bwMode="auto">
            <a:xfrm>
              <a:off x="1390953" y="4211464"/>
              <a:ext cx="480786" cy="222126"/>
            </a:xfrm>
            <a:prstGeom prst="rect">
              <a:avLst/>
            </a:prstGeom>
          </p:spPr>
        </p:pic>
        <p:sp>
          <p:nvSpPr>
            <p:cNvPr id="45" name="TextBox 44"/>
            <p:cNvSpPr txBox="1"/>
            <p:nvPr/>
          </p:nvSpPr>
          <p:spPr>
            <a:xfrm>
              <a:off x="1654423" y="4442641"/>
              <a:ext cx="1120198" cy="359402"/>
            </a:xfrm>
            <a:prstGeom prst="rect">
              <a:avLst/>
            </a:prstGeom>
            <a:noFill/>
            <a:scene3d>
              <a:camera prst="isometricLeftDown">
                <a:rot lat="2100000" lon="2580000" rev="0"/>
              </a:camera>
              <a:lightRig rig="threePt" dir="t"/>
            </a:scene3d>
          </p:spPr>
          <p:txBody>
            <a:bodyPr wrap="none" lIns="81607" tIns="40803" rIns="81607" bIns="40803">
              <a:spAutoFit/>
            </a:bodyPr>
            <a:lstStyle/>
            <a:p>
              <a:pPr>
                <a:defRPr/>
              </a:pPr>
              <a:r>
                <a:rPr lang="en-US" sz="900" b="1" dirty="0"/>
                <a:t>SERVICE PROVIDER</a:t>
              </a:r>
            </a:p>
            <a:p>
              <a:pPr>
                <a:defRPr/>
              </a:pPr>
              <a:r>
                <a:rPr lang="en-US" sz="900" b="1" dirty="0"/>
                <a:t>EQUIPMENT</a:t>
              </a:r>
            </a:p>
          </p:txBody>
        </p:sp>
        <p:sp>
          <p:nvSpPr>
            <p:cNvPr id="46" name="Left-Up Arrow 45"/>
            <p:cNvSpPr/>
            <p:nvPr/>
          </p:nvSpPr>
          <p:spPr bwMode="auto">
            <a:xfrm rot="21180000">
              <a:off x="3225800" y="4059758"/>
              <a:ext cx="2438400" cy="676072"/>
            </a:xfrm>
            <a:prstGeom prst="leftUpArrow">
              <a:avLst>
                <a:gd name="adj1" fmla="val 43001"/>
                <a:gd name="adj2" fmla="val 30244"/>
                <a:gd name="adj3" fmla="val 26659"/>
              </a:avLst>
            </a:prstGeom>
            <a:solidFill>
              <a:schemeClr val="accent1"/>
            </a:solidFill>
            <a:ln w="952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a:scene3d>
              <a:camera prst="isometricBottomDown"/>
              <a:lightRig rig="threePt" dir="t"/>
            </a:scene3d>
          </p:spPr>
          <p:txBody>
            <a:bodyPr lIns="326522" tIns="40803" rIns="326428" bIns="40803" anchor="ctr"/>
            <a:lstStyle/>
            <a:p>
              <a:pPr defTabSz="862729">
                <a:defRPr/>
              </a:pPr>
              <a:r>
                <a:rPr lang="en-US" sz="900" dirty="0"/>
                <a:t>HIGH SPEED INTERCONNECT TO STORAGE NETWORK</a:t>
              </a:r>
            </a:p>
          </p:txBody>
        </p:sp>
        <p:sp>
          <p:nvSpPr>
            <p:cNvPr id="47" name="Left-Right Arrow 46"/>
            <p:cNvSpPr/>
            <p:nvPr/>
          </p:nvSpPr>
          <p:spPr bwMode="auto">
            <a:xfrm rot="10380000" flipV="1">
              <a:off x="838201" y="3829050"/>
              <a:ext cx="3352804" cy="386862"/>
            </a:xfrm>
            <a:prstGeom prst="leftRightArrow">
              <a:avLst>
                <a:gd name="adj1" fmla="val 66083"/>
                <a:gd name="adj2" fmla="val 56083"/>
              </a:avLst>
            </a:prstGeom>
            <a:solidFill>
              <a:schemeClr val="accent2">
                <a:lumMod val="75000"/>
              </a:schemeClr>
            </a:solidFill>
            <a:ln w="952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a:scene3d>
              <a:camera prst="isometricBottomDown">
                <a:rot lat="2123776" lon="18883146" rev="17982000"/>
              </a:camera>
              <a:lightRig rig="threePt" dir="t"/>
            </a:scene3d>
          </p:spPr>
          <p:txBody>
            <a:bodyPr lIns="81607" tIns="40803" rIns="81607" bIns="40803"/>
            <a:lstStyle/>
            <a:p>
              <a:pPr algn="ctr" defTabSz="862729">
                <a:defRPr/>
              </a:pPr>
              <a:r>
                <a:rPr lang="en-US" sz="1100" b="1" dirty="0">
                  <a:solidFill>
                    <a:srgbClr val="FFFF00"/>
                  </a:solidFill>
                  <a:effectLst>
                    <a:outerShdw blurRad="38100" dist="38100" dir="2700000" algn="tl">
                      <a:srgbClr val="000000">
                        <a:alpha val="43137"/>
                      </a:srgbClr>
                    </a:outerShdw>
                  </a:effectLst>
                </a:rPr>
                <a:t>HIGH SPEED BACKPLANE (TB/s)</a:t>
              </a:r>
            </a:p>
          </p:txBody>
        </p:sp>
        <p:sp>
          <p:nvSpPr>
            <p:cNvPr id="49" name="Left-Right Arrow 48"/>
            <p:cNvSpPr/>
            <p:nvPr/>
          </p:nvSpPr>
          <p:spPr bwMode="auto">
            <a:xfrm>
              <a:off x="1717679" y="3997689"/>
              <a:ext cx="663418" cy="311423"/>
            </a:xfrm>
            <a:prstGeom prst="leftRightArrow">
              <a:avLst>
                <a:gd name="adj1" fmla="val 65863"/>
                <a:gd name="adj2" fmla="val 37512"/>
              </a:avLst>
            </a:prstGeom>
            <a:solidFill>
              <a:schemeClr val="bg2">
                <a:lumMod val="60000"/>
                <a:lumOff val="40000"/>
              </a:schemeClr>
            </a:solidFill>
            <a:ln w="9525" cap="flat" cmpd="sng" algn="ctr">
              <a:solidFill>
                <a:schemeClr val="tx1"/>
              </a:solidFill>
              <a:prstDash val="solid"/>
              <a:round/>
              <a:headEnd type="none" w="med" len="med"/>
              <a:tailEnd type="none" w="med" len="med"/>
            </a:ln>
            <a:effectLst/>
            <a:scene3d>
              <a:camera prst="isometricTopUp"/>
              <a:lightRig rig="threePt" dir="t"/>
            </a:scene3d>
          </p:spPr>
          <p:txBody>
            <a:bodyPr/>
            <a:lstStyle/>
            <a:p>
              <a:pPr defTabSz="862975">
                <a:defRPr/>
              </a:pPr>
              <a:endParaRPr lang="en-US" sz="1400" dirty="0"/>
            </a:p>
          </p:txBody>
        </p:sp>
        <p:sp>
          <p:nvSpPr>
            <p:cNvPr id="50" name="Rectangle 49"/>
            <p:cNvSpPr/>
            <p:nvPr/>
          </p:nvSpPr>
          <p:spPr bwMode="auto">
            <a:xfrm>
              <a:off x="1706942" y="4003988"/>
              <a:ext cx="684892" cy="307777"/>
            </a:xfrm>
            <a:prstGeom prst="rect">
              <a:avLst/>
            </a:prstGeom>
            <a:scene3d>
              <a:camera prst="isometricTopUp"/>
              <a:lightRig rig="threePt" dir="t"/>
            </a:scene3d>
          </p:spPr>
          <p:txBody>
            <a:bodyPr>
              <a:spAutoFit/>
            </a:bodyPr>
            <a:lstStyle/>
            <a:p>
              <a:pPr algn="ctr" defTabSz="862729">
                <a:defRPr/>
              </a:pPr>
              <a:r>
                <a:rPr lang="en-US" sz="700" b="1" dirty="0"/>
                <a:t>INGRESS</a:t>
              </a:r>
            </a:p>
            <a:p>
              <a:pPr algn="ctr" defTabSz="862729">
                <a:defRPr/>
              </a:pPr>
              <a:r>
                <a:rPr lang="en-US" sz="700" b="1" dirty="0"/>
                <a:t>EGRESS</a:t>
              </a:r>
            </a:p>
          </p:txBody>
        </p:sp>
        <p:grpSp>
          <p:nvGrpSpPr>
            <p:cNvPr id="53" name="Group 1130"/>
            <p:cNvGrpSpPr>
              <a:grpSpLocks/>
            </p:cNvGrpSpPr>
            <p:nvPr/>
          </p:nvGrpSpPr>
          <p:grpSpPr bwMode="auto">
            <a:xfrm>
              <a:off x="51405" y="4007198"/>
              <a:ext cx="1050774" cy="460995"/>
              <a:chOff x="50798" y="5343524"/>
              <a:chExt cx="1050925" cy="614363"/>
            </a:xfrm>
          </p:grpSpPr>
          <p:pic>
            <p:nvPicPr>
              <p:cNvPr id="54" name="Picture 29"/>
              <p:cNvPicPr>
                <a:picLocks noChangeAspect="1" noChangeArrowheads="1"/>
              </p:cNvPicPr>
              <p:nvPr/>
            </p:nvPicPr>
            <p:blipFill>
              <a:blip r:embed="rId9"/>
              <a:srcRect/>
              <a:stretch>
                <a:fillRect/>
              </a:stretch>
            </p:blipFill>
            <p:spPr bwMode="auto">
              <a:xfrm>
                <a:off x="50798" y="5343524"/>
                <a:ext cx="1050925" cy="614363"/>
              </a:xfrm>
              <a:prstGeom prst="rect">
                <a:avLst/>
              </a:prstGeom>
            </p:spPr>
          </p:pic>
          <p:sp>
            <p:nvSpPr>
              <p:cNvPr id="55" name="TextBox 54"/>
              <p:cNvSpPr txBox="1"/>
              <p:nvPr/>
            </p:nvSpPr>
            <p:spPr>
              <a:xfrm>
                <a:off x="246636" y="5496891"/>
                <a:ext cx="672076" cy="307627"/>
              </a:xfrm>
              <a:prstGeom prst="rect">
                <a:avLst/>
              </a:prstGeom>
              <a:noFill/>
            </p:spPr>
            <p:txBody>
              <a:bodyPr wrap="none">
                <a:spAutoFit/>
              </a:bodyPr>
              <a:lstStyle/>
              <a:p>
                <a:pPr>
                  <a:defRPr/>
                </a:pPr>
                <a:r>
                  <a:rPr lang="en-US" sz="900" b="1" dirty="0">
                    <a:solidFill>
                      <a:schemeClr val="bg1"/>
                    </a:solidFill>
                    <a:effectLst>
                      <a:outerShdw blurRad="38100" dist="38100" dir="2700000" algn="tl">
                        <a:srgbClr val="000000">
                          <a:alpha val="43137"/>
                        </a:srgbClr>
                      </a:outerShdw>
                    </a:effectLst>
                  </a:rPr>
                  <a:t>INTERNET</a:t>
                </a:r>
              </a:p>
            </p:txBody>
          </p:sp>
        </p:grpSp>
      </p:grpSp>
      <p:sp>
        <p:nvSpPr>
          <p:cNvPr id="2" name="Title 1"/>
          <p:cNvSpPr>
            <a:spLocks noGrp="1"/>
          </p:cNvSpPr>
          <p:nvPr>
            <p:ph type="title" idx="4294967295"/>
          </p:nvPr>
        </p:nvSpPr>
        <p:spPr>
          <a:xfrm>
            <a:off x="264877" y="138763"/>
            <a:ext cx="5878513" cy="472425"/>
          </a:xfrm>
        </p:spPr>
        <p:txBody>
          <a:bodyPr vert="horz" wrap="square" lIns="91430" tIns="45714" rIns="91430" bIns="45714" rtlCol="0" anchor="b">
            <a:spAutoFit/>
          </a:bodyPr>
          <a:lstStyle/>
          <a:p>
            <a:r>
              <a:rPr lang="en-US" dirty="0" smtClean="0"/>
              <a:t>Datacenter-In-A-Box</a:t>
            </a:r>
            <a:endParaRPr lang="en-US" dirty="0"/>
          </a:p>
        </p:txBody>
      </p:sp>
      <p:grpSp>
        <p:nvGrpSpPr>
          <p:cNvPr id="28" name="Group 27"/>
          <p:cNvGrpSpPr/>
          <p:nvPr/>
        </p:nvGrpSpPr>
        <p:grpSpPr>
          <a:xfrm>
            <a:off x="6029559" y="3500367"/>
            <a:ext cx="2919257" cy="1270306"/>
            <a:chOff x="6864226" y="1776510"/>
            <a:chExt cx="2919257" cy="1270306"/>
          </a:xfrm>
        </p:grpSpPr>
        <p:sp>
          <p:nvSpPr>
            <p:cNvPr id="30" name="Rounded Rectangle 171"/>
            <p:cNvSpPr>
              <a:spLocks noChangeArrowheads="1"/>
            </p:cNvSpPr>
            <p:nvPr>
              <p:custDataLst>
                <p:tags r:id="rId2"/>
              </p:custDataLst>
            </p:nvPr>
          </p:nvSpPr>
          <p:spPr bwMode="auto">
            <a:xfrm>
              <a:off x="6864226" y="1776510"/>
              <a:ext cx="2919257" cy="1270306"/>
            </a:xfrm>
            <a:prstGeom prst="roundRect">
              <a:avLst>
                <a:gd name="adj" fmla="val 6944"/>
              </a:avLst>
            </a:prstGeom>
            <a:solidFill>
              <a:srgbClr val="D47D17"/>
            </a:solidFill>
            <a:ln w="9525" cap="flat" cmpd="sng" algn="ctr">
              <a:noFill/>
              <a:prstDash val="solid"/>
              <a:round/>
              <a:headEnd type="none" w="med" len="med"/>
              <a:tailEnd type="none" w="med" len="med"/>
            </a:ln>
            <a:effectLst/>
            <a:scene3d>
              <a:camera prst="orthographicFront"/>
              <a:lightRig rig="threePt" dir="t"/>
            </a:scene3d>
            <a:sp3d>
              <a:bevelT/>
            </a:sp3d>
          </p:spPr>
          <p:txBody>
            <a:bodyPr vert="horz" wrap="square" lIns="77221" tIns="38611" rIns="77221" bIns="38611" numCol="1" rtlCol="0" anchor="ctr" anchorCtr="0" compatLnSpc="1">
              <a:prstTxWarp prst="textNoShape">
                <a:avLst/>
              </a:prstTxWarp>
            </a:bodyPr>
            <a:lstStyle/>
            <a:p>
              <a:pPr algn="ctr" defTabSz="816360" fontAlgn="base">
                <a:spcBef>
                  <a:spcPct val="0"/>
                </a:spcBef>
                <a:spcAft>
                  <a:spcPct val="0"/>
                </a:spcAft>
              </a:pPr>
              <a:endParaRPr lang="en-US" sz="1400" dirty="0">
                <a:latin typeface="Arial" charset="0"/>
              </a:endParaRPr>
            </a:p>
          </p:txBody>
        </p:sp>
        <p:sp>
          <p:nvSpPr>
            <p:cNvPr id="31" name="TextBox 30"/>
            <p:cNvSpPr txBox="1"/>
            <p:nvPr/>
          </p:nvSpPr>
          <p:spPr>
            <a:xfrm>
              <a:off x="7028716" y="2119276"/>
              <a:ext cx="2590277" cy="584775"/>
            </a:xfrm>
            <a:prstGeom prst="rect">
              <a:avLst/>
            </a:prstGeom>
            <a:noFill/>
          </p:spPr>
          <p:txBody>
            <a:bodyPr wrap="square" rtlCol="0">
              <a:spAutoFit/>
            </a:bodyPr>
            <a:lstStyle/>
            <a:p>
              <a:pPr algn="ctr"/>
              <a:r>
                <a:rPr lang="en-US" sz="1600" b="1" dirty="0">
                  <a:solidFill>
                    <a:schemeClr val="bg1"/>
                  </a:solidFill>
                  <a:effectLst>
                    <a:outerShdw blurRad="38100" dist="38100" dir="2700000" algn="tl">
                      <a:srgbClr val="000000">
                        <a:alpha val="43137"/>
                      </a:srgbClr>
                    </a:outerShdw>
                  </a:effectLst>
                </a:rPr>
                <a:t>Template and roll out new datacenters on-demand</a:t>
              </a:r>
            </a:p>
          </p:txBody>
        </p:sp>
      </p:grpSp>
      <p:sp>
        <p:nvSpPr>
          <p:cNvPr id="32" name="Footer Placeholder 18"/>
          <p:cNvSpPr>
            <a:spLocks noGrp="1"/>
          </p:cNvSpPr>
          <p:nvPr>
            <p:ph type="ftr" sz="quarter" idx="3"/>
          </p:nvPr>
        </p:nvSpPr>
        <p:spPr>
          <a:xfrm>
            <a:off x="336880" y="4987786"/>
            <a:ext cx="3990646" cy="103485"/>
          </a:xfrm>
        </p:spPr>
        <p:txBody>
          <a:bodyPr/>
          <a:lstStyle/>
          <a:p>
            <a:r>
              <a:rPr lang="en-US" dirty="0" smtClean="0"/>
              <a:t>© 2013 Brocade Communications Systems, Inc. Company Proprietary Information</a:t>
            </a:r>
            <a:endParaRPr lang="en-US" dirty="0"/>
          </a:p>
        </p:txBody>
      </p:sp>
      <p:sp>
        <p:nvSpPr>
          <p:cNvPr id="33" name="Slide Number Placeholder 14"/>
          <p:cNvSpPr>
            <a:spLocks noGrp="1"/>
          </p:cNvSpPr>
          <p:nvPr>
            <p:ph type="sldNum" sz="quarter" idx="4"/>
          </p:nvPr>
        </p:nvSpPr>
        <p:spPr>
          <a:xfrm>
            <a:off x="7766743" y="4957227"/>
            <a:ext cx="256801" cy="116425"/>
          </a:xfrm>
        </p:spPr>
        <p:txBody>
          <a:bodyPr/>
          <a:lstStyle/>
          <a:p>
            <a:fld id="{7BCC8D0D-EAEC-449D-9161-023DFF90F2E2}" type="slidenum">
              <a:rPr>
                <a:solidFill>
                  <a:srgbClr val="000000">
                    <a:lumMod val="65000"/>
                    <a:lumOff val="35000"/>
                  </a:srgbClr>
                </a:solidFill>
              </a:rPr>
              <a:pPr/>
              <a:t>21</a:t>
            </a:fld>
            <a:endParaRPr dirty="0">
              <a:solidFill>
                <a:srgbClr val="000000">
                  <a:lumMod val="65000"/>
                  <a:lumOff val="35000"/>
                </a:srgbClr>
              </a:solidFill>
            </a:endParaRPr>
          </a:p>
        </p:txBody>
      </p:sp>
      <p:sp>
        <p:nvSpPr>
          <p:cNvPr id="35" name="Rectangle 34">
            <a:hlinkClick r:id="rId10" action="ppaction://hlinksldjump"/>
          </p:cNvPr>
          <p:cNvSpPr/>
          <p:nvPr/>
        </p:nvSpPr>
        <p:spPr bwMode="auto">
          <a:xfrm>
            <a:off x="0" y="0"/>
            <a:ext cx="9144000" cy="5143500"/>
          </a:xfrm>
          <a:prstGeom prst="rect">
            <a:avLst/>
          </a:prstGeom>
          <a:noFill/>
          <a:ln w="19050" algn="ctr">
            <a:noFill/>
            <a:miter lim="800000"/>
            <a:headEnd/>
            <a:tailEnd/>
          </a:ln>
        </p:spPr>
        <p:txBody>
          <a:bodyPr wrap="none" lIns="91430" tIns="45714" rIns="91430" bIns="45714" rtlCol="0" anchor="ctr"/>
          <a:lstStyle/>
          <a:p>
            <a:pPr algn="ctr"/>
            <a:endParaRPr lang="en-US" dirty="0"/>
          </a:p>
        </p:txBody>
      </p:sp>
      <p:pic>
        <p:nvPicPr>
          <p:cNvPr id="36" name="Picture 35">
            <a:hlinkClick r:id="rId11" action="ppaction://hlinksldjump"/>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152403" y="4467019"/>
            <a:ext cx="520601" cy="524142"/>
          </a:xfrm>
          <a:prstGeom prst="rect">
            <a:avLst/>
          </a:prstGeom>
        </p:spPr>
      </p:pic>
    </p:spTree>
    <p:custDataLst>
      <p:tags r:id="rId1"/>
    </p:custDataLst>
    <p:extLst>
      <p:ext uri="{BB962C8B-B14F-4D97-AF65-F5344CB8AC3E}">
        <p14:creationId xmlns:p14="http://schemas.microsoft.com/office/powerpoint/2010/main" val="1100041983"/>
      </p:ext>
    </p:extLst>
  </p:cSld>
  <p:clrMapOvr>
    <a:masterClrMapping/>
  </p:clrMapOvr>
  <mc:AlternateContent xmlns:mc="http://schemas.openxmlformats.org/markup-compatibility/2006" xmlns:p14="http://schemas.microsoft.com/office/powerpoint/2010/main">
    <mc:Choice Requires="p14">
      <p:transition spd="med" p14:dur="700" advTm="14203">
        <p:fade/>
      </p:transition>
    </mc:Choice>
    <mc:Fallback xmlns="">
      <p:transition spd="med" advTm="14203">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Roadmap to SDN</a:t>
            </a:r>
            <a:endParaRPr lang="en-US" dirty="0"/>
          </a:p>
        </p:txBody>
      </p:sp>
      <p:sp>
        <p:nvSpPr>
          <p:cNvPr id="6" name="Text Placeholder 5"/>
          <p:cNvSpPr>
            <a:spLocks noGrp="1"/>
          </p:cNvSpPr>
          <p:nvPr>
            <p:ph type="body" idx="10"/>
          </p:nvPr>
        </p:nvSpPr>
        <p:spPr/>
        <p:txBody>
          <a:bodyPr>
            <a:normAutofit/>
          </a:bodyPr>
          <a:lstStyle/>
          <a:p>
            <a:r>
              <a:rPr lang="en-US" dirty="0" smtClean="0"/>
              <a:t>Simplify Through Solution Layers</a:t>
            </a:r>
            <a:endParaRPr lang="en-US" dirty="0"/>
          </a:p>
        </p:txBody>
      </p:sp>
      <p:sp>
        <p:nvSpPr>
          <p:cNvPr id="7" name="Rectangle 6"/>
          <p:cNvSpPr/>
          <p:nvPr/>
        </p:nvSpPr>
        <p:spPr>
          <a:xfrm>
            <a:off x="0" y="1559493"/>
            <a:ext cx="9144000" cy="3176588"/>
          </a:xfrm>
          <a:prstGeom prst="rect">
            <a:avLst/>
          </a:prstGeom>
          <a:gradFill flip="none" rotWithShape="1">
            <a:gsLst>
              <a:gs pos="100000">
                <a:srgbClr val="000000">
                  <a:alpha val="10000"/>
                </a:srgbClr>
              </a:gs>
              <a:gs pos="0">
                <a:schemeClr val="tx1">
                  <a:alpha val="5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0" tIns="45714" rIns="91430" bIns="45714" rtlCol="0" anchor="ctr"/>
          <a:lstStyle/>
          <a:p>
            <a:pPr algn="ctr"/>
            <a:endParaRPr lang="en-US" sz="1700" dirty="0">
              <a:solidFill>
                <a:srgbClr val="000000"/>
              </a:solidFill>
            </a:endParaRPr>
          </a:p>
        </p:txBody>
      </p:sp>
      <p:sp>
        <p:nvSpPr>
          <p:cNvPr id="8" name="Trapezoid 7"/>
          <p:cNvSpPr/>
          <p:nvPr/>
        </p:nvSpPr>
        <p:spPr>
          <a:xfrm>
            <a:off x="0" y="1559493"/>
            <a:ext cx="3077737" cy="3176588"/>
          </a:xfrm>
          <a:prstGeom prst="trapezoid">
            <a:avLst>
              <a:gd name="adj" fmla="val 0"/>
            </a:avLst>
          </a:prstGeom>
          <a:solidFill>
            <a:srgbClr val="BF0000">
              <a:alpha val="74902"/>
            </a:srgbClr>
          </a:solidFill>
          <a:ln w="9525">
            <a:noFill/>
            <a:miter lim="800000"/>
            <a:headEnd/>
            <a:tailEnd/>
          </a:ln>
        </p:spPr>
        <p:txBody>
          <a:bodyPr vert="horz" wrap="square" lIns="91430" tIns="45714" rIns="91430" bIns="45714" numCol="1" anchor="t" anchorCtr="0" compatLnSpc="1">
            <a:prstTxWarp prst="textNoShape">
              <a:avLst/>
            </a:prstTxWarp>
          </a:bodyPr>
          <a:lstStyle/>
          <a:p>
            <a:pPr algn="ctr"/>
            <a:endParaRPr lang="en-US" b="1" dirty="0">
              <a:solidFill>
                <a:prstClr val="white"/>
              </a:solidFill>
            </a:endParaRPr>
          </a:p>
        </p:txBody>
      </p:sp>
      <p:grpSp>
        <p:nvGrpSpPr>
          <p:cNvPr id="9" name="Group 8"/>
          <p:cNvGrpSpPr/>
          <p:nvPr/>
        </p:nvGrpSpPr>
        <p:grpSpPr>
          <a:xfrm>
            <a:off x="625541" y="1839509"/>
            <a:ext cx="1919287" cy="1881497"/>
            <a:chOff x="681038" y="1355076"/>
            <a:chExt cx="1919287" cy="1920239"/>
          </a:xfrm>
        </p:grpSpPr>
        <p:pic>
          <p:nvPicPr>
            <p:cNvPr id="10" name="Picture Placeholder 13" descr="vert_16x9_B17060x17A_300ucr_mr.jpg"/>
            <p:cNvPicPr>
              <a:picLocks/>
            </p:cNvPicPr>
            <p:nvPr/>
          </p:nvPicPr>
          <p:blipFill>
            <a:blip r:embed="rId3" cstate="print"/>
            <a:stretch>
              <a:fillRect/>
            </a:stretch>
          </p:blipFill>
          <p:spPr bwMode="gray">
            <a:xfrm>
              <a:off x="681038" y="1355076"/>
              <a:ext cx="1919287" cy="1920239"/>
            </a:xfrm>
            <a:prstGeom prst="ellipse">
              <a:avLst/>
            </a:prstGeom>
            <a:gradFill>
              <a:gsLst>
                <a:gs pos="0">
                  <a:schemeClr val="accent5">
                    <a:lumMod val="75000"/>
                    <a:alpha val="75000"/>
                  </a:schemeClr>
                </a:gs>
                <a:gs pos="100000">
                  <a:schemeClr val="accent5">
                    <a:lumMod val="50000"/>
                    <a:alpha val="75000"/>
                  </a:schemeClr>
                </a:gs>
              </a:gsLst>
              <a:lin ang="5400000" scaled="0"/>
            </a:gradFill>
            <a:ln w="3492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sp>
          <p:nvSpPr>
            <p:cNvPr id="11" name="Rounded Rectangle 10"/>
            <p:cNvSpPr/>
            <p:nvPr/>
          </p:nvSpPr>
          <p:spPr>
            <a:xfrm>
              <a:off x="687215" y="2074972"/>
              <a:ext cx="1899998" cy="473812"/>
            </a:xfrm>
            <a:prstGeom prst="roundRect">
              <a:avLst>
                <a:gd name="adj" fmla="val 50000"/>
              </a:avLst>
            </a:prstGeom>
            <a:solidFill>
              <a:schemeClr val="accent6">
                <a:alpha val="80000"/>
              </a:schemeClr>
            </a:solidFill>
            <a:ln w="12700">
              <a:solidFill>
                <a:schemeClr val="accent6">
                  <a:lumMod val="7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2" name="Content Placeholder 2"/>
            <p:cNvSpPr txBox="1">
              <a:spLocks/>
            </p:cNvSpPr>
            <p:nvPr/>
          </p:nvSpPr>
          <p:spPr>
            <a:xfrm>
              <a:off x="981763" y="2092931"/>
              <a:ext cx="1370565" cy="433478"/>
            </a:xfrm>
            <a:prstGeom prst="rect">
              <a:avLst/>
            </a:prstGeom>
          </p:spPr>
          <p:txBody>
            <a:bodyPr vert="horz" wrap="square" lIns="91440" tIns="45720" rIns="91440" bIns="45720" rtlCol="0">
              <a:spAutoFit/>
            </a:bodyPr>
            <a:lstStyle/>
            <a:p>
              <a:pPr algn="ctr">
                <a:lnSpc>
                  <a:spcPct val="90000"/>
                </a:lnSpc>
                <a:buClr>
                  <a:srgbClr val="FF0000"/>
                </a:buClr>
                <a:buFont typeface="Wingdings" pitchFamily="2" charset="2"/>
                <a:buNone/>
                <a:defRPr/>
              </a:pPr>
              <a:r>
                <a:rPr lang="en-US" sz="2400" spc="-10" dirty="0">
                  <a:solidFill>
                    <a:prstClr val="white"/>
                  </a:solidFill>
                  <a:effectLst>
                    <a:outerShdw blurRad="38100" dist="38100" dir="2700000" algn="tl">
                      <a:srgbClr val="000000">
                        <a:alpha val="43137"/>
                      </a:srgbClr>
                    </a:outerShdw>
                  </a:effectLst>
                  <a:latin typeface="Franklin Gothic Medium Cond" pitchFamily="34" charset="0"/>
                </a:rPr>
                <a:t>SDN</a:t>
              </a:r>
            </a:p>
          </p:txBody>
        </p:sp>
      </p:grpSp>
      <p:sp>
        <p:nvSpPr>
          <p:cNvPr id="13" name="Rectangle 20"/>
          <p:cNvSpPr>
            <a:spLocks noChangeArrowheads="1"/>
          </p:cNvSpPr>
          <p:nvPr/>
        </p:nvSpPr>
        <p:spPr bwMode="gray">
          <a:xfrm>
            <a:off x="460620" y="3791859"/>
            <a:ext cx="2249126" cy="926953"/>
          </a:xfrm>
          <a:prstGeom prst="rect">
            <a:avLst/>
          </a:prstGeom>
          <a:noFill/>
          <a:ln w="9525">
            <a:noFill/>
            <a:miter lim="800000"/>
            <a:headEnd/>
            <a:tailEnd/>
          </a:ln>
          <a:effectLst>
            <a:outerShdw blurRad="50800" dist="20320" dir="5400000" algn="ctr" rotWithShape="0">
              <a:schemeClr val="tx1">
                <a:alpha val="42000"/>
              </a:schemeClr>
            </a:outerShdw>
          </a:effectLst>
        </p:spPr>
        <p:txBody>
          <a:bodyPr vert="horz" wrap="square" lIns="182860" tIns="0" rIns="0" bIns="0" numCol="1" anchor="ctr" anchorCtr="0" compatLnSpc="1">
            <a:prstTxWarp prst="textNoShape">
              <a:avLst/>
            </a:prstTxWarp>
          </a:bodyPr>
          <a:lstStyle/>
          <a:p>
            <a:pPr algn="ctr">
              <a:lnSpc>
                <a:spcPct val="90000"/>
              </a:lnSpc>
            </a:pPr>
            <a:r>
              <a:rPr lang="en-US" sz="1900" dirty="0">
                <a:solidFill>
                  <a:prstClr val="white"/>
                </a:solidFill>
                <a:effectLst>
                  <a:outerShdw blurRad="38100" dist="38100" dir="2700000" algn="tl">
                    <a:srgbClr val="000000">
                      <a:alpha val="43137"/>
                    </a:srgbClr>
                  </a:outerShdw>
                </a:effectLst>
                <a:latin typeface="Franklin Gothic Medium Cond" pitchFamily="34" charset="0"/>
              </a:rPr>
              <a:t>Standards Leadership</a:t>
            </a:r>
            <a:br>
              <a:rPr lang="en-US" sz="1900" dirty="0">
                <a:solidFill>
                  <a:prstClr val="white"/>
                </a:solidFill>
                <a:effectLst>
                  <a:outerShdw blurRad="38100" dist="38100" dir="2700000" algn="tl">
                    <a:srgbClr val="000000">
                      <a:alpha val="43137"/>
                    </a:srgbClr>
                  </a:outerShdw>
                </a:effectLst>
                <a:latin typeface="Franklin Gothic Medium Cond" pitchFamily="34" charset="0"/>
              </a:rPr>
            </a:br>
            <a:endParaRPr lang="en-US" sz="700" dirty="0">
              <a:solidFill>
                <a:prstClr val="white"/>
              </a:solidFill>
              <a:effectLst>
                <a:outerShdw blurRad="38100" dist="38100" dir="2700000" algn="tl">
                  <a:srgbClr val="000000">
                    <a:alpha val="43137"/>
                  </a:srgbClr>
                </a:outerShdw>
              </a:effectLst>
              <a:latin typeface="Franklin Gothic Medium Cond" pitchFamily="34" charset="0"/>
            </a:endParaRPr>
          </a:p>
          <a:p>
            <a:pPr algn="ctr">
              <a:lnSpc>
                <a:spcPct val="90000"/>
              </a:lnSpc>
            </a:pPr>
            <a:r>
              <a:rPr lang="en-US" sz="1900" dirty="0">
                <a:solidFill>
                  <a:prstClr val="white"/>
                </a:solidFill>
                <a:effectLst>
                  <a:outerShdw blurRad="38100" dist="38100" dir="2700000" algn="tl">
                    <a:srgbClr val="000000">
                      <a:alpha val="43137"/>
                    </a:srgbClr>
                  </a:outerShdw>
                </a:effectLst>
                <a:latin typeface="Franklin Gothic Medium Cond" pitchFamily="34" charset="0"/>
              </a:rPr>
              <a:t>Market Evangelism </a:t>
            </a:r>
          </a:p>
        </p:txBody>
      </p:sp>
      <p:sp>
        <p:nvSpPr>
          <p:cNvPr id="14" name="Rectangle 20"/>
          <p:cNvSpPr>
            <a:spLocks noChangeArrowheads="1"/>
          </p:cNvSpPr>
          <p:nvPr/>
        </p:nvSpPr>
        <p:spPr bwMode="gray">
          <a:xfrm>
            <a:off x="6107540" y="3874486"/>
            <a:ext cx="2564938" cy="493545"/>
          </a:xfrm>
          <a:prstGeom prst="rect">
            <a:avLst/>
          </a:prstGeom>
          <a:ln>
            <a:noFill/>
            <a:headEnd/>
            <a:tailEnd/>
          </a:ln>
        </p:spPr>
        <p:style>
          <a:lnRef idx="1">
            <a:schemeClr val="accent4"/>
          </a:lnRef>
          <a:fillRef idx="3">
            <a:schemeClr val="accent4"/>
          </a:fillRef>
          <a:effectRef idx="2">
            <a:schemeClr val="accent4"/>
          </a:effectRef>
          <a:fontRef idx="minor">
            <a:schemeClr val="lt1"/>
          </a:fontRef>
        </p:style>
        <p:txBody>
          <a:bodyPr wrap="none" lIns="91430" tIns="45714" rIns="91430" bIns="45714" rtlCol="0" anchor="ctr"/>
          <a:lstStyle/>
          <a:p>
            <a:pPr algn="ctr">
              <a:lnSpc>
                <a:spcPct val="90000"/>
              </a:lnSpc>
            </a:pPr>
            <a:endParaRPr lang="en-US" dirty="0" smtClean="0">
              <a:solidFill>
                <a:prstClr val="white"/>
              </a:solidFill>
              <a:effectLst>
                <a:outerShdw blurRad="38100" dist="38100" dir="2700000" algn="tl">
                  <a:srgbClr val="000000">
                    <a:alpha val="43137"/>
                  </a:srgbClr>
                </a:outerShdw>
              </a:effectLst>
            </a:endParaRPr>
          </a:p>
        </p:txBody>
      </p:sp>
      <p:sp>
        <p:nvSpPr>
          <p:cNvPr id="15" name="Rectangle 20"/>
          <p:cNvSpPr>
            <a:spLocks noChangeArrowheads="1"/>
          </p:cNvSpPr>
          <p:nvPr/>
        </p:nvSpPr>
        <p:spPr bwMode="gray">
          <a:xfrm>
            <a:off x="6104977" y="3238659"/>
            <a:ext cx="2564938" cy="493545"/>
          </a:xfrm>
          <a:prstGeom prst="rect">
            <a:avLst/>
          </a:prstGeom>
          <a:ln>
            <a:noFill/>
            <a:headEnd/>
            <a:tailEnd/>
          </a:ln>
        </p:spPr>
        <p:style>
          <a:lnRef idx="1">
            <a:schemeClr val="accent4"/>
          </a:lnRef>
          <a:fillRef idx="3">
            <a:schemeClr val="accent4"/>
          </a:fillRef>
          <a:effectRef idx="2">
            <a:schemeClr val="accent4"/>
          </a:effectRef>
          <a:fontRef idx="minor">
            <a:schemeClr val="lt1"/>
          </a:fontRef>
        </p:style>
        <p:txBody>
          <a:bodyPr wrap="none" lIns="91430" tIns="45714" rIns="91430" bIns="45714" rtlCol="0" anchor="ctr"/>
          <a:lstStyle/>
          <a:p>
            <a:pPr algn="ctr">
              <a:lnSpc>
                <a:spcPct val="90000"/>
              </a:lnSpc>
            </a:pPr>
            <a:endParaRPr lang="en-US" dirty="0">
              <a:solidFill>
                <a:prstClr val="white"/>
              </a:solidFill>
              <a:effectLst>
                <a:outerShdw blurRad="38100" dist="38100" dir="2700000" algn="tl">
                  <a:srgbClr val="000000">
                    <a:alpha val="43137"/>
                  </a:srgbClr>
                </a:outerShdw>
              </a:effectLst>
            </a:endParaRPr>
          </a:p>
        </p:txBody>
      </p:sp>
      <p:sp>
        <p:nvSpPr>
          <p:cNvPr id="16" name="Rectangle 20"/>
          <p:cNvSpPr>
            <a:spLocks noChangeArrowheads="1"/>
          </p:cNvSpPr>
          <p:nvPr/>
        </p:nvSpPr>
        <p:spPr bwMode="gray">
          <a:xfrm>
            <a:off x="6106159" y="2611161"/>
            <a:ext cx="2564938" cy="493545"/>
          </a:xfrm>
          <a:prstGeom prst="rect">
            <a:avLst/>
          </a:prstGeom>
          <a:ln>
            <a:noFill/>
            <a:headEnd/>
            <a:tailEnd/>
          </a:ln>
        </p:spPr>
        <p:style>
          <a:lnRef idx="1">
            <a:schemeClr val="accent4"/>
          </a:lnRef>
          <a:fillRef idx="3">
            <a:schemeClr val="accent4"/>
          </a:fillRef>
          <a:effectRef idx="2">
            <a:schemeClr val="accent4"/>
          </a:effectRef>
          <a:fontRef idx="minor">
            <a:schemeClr val="lt1"/>
          </a:fontRef>
        </p:style>
        <p:txBody>
          <a:bodyPr wrap="none" lIns="91430" tIns="45714" rIns="91430" bIns="45714" rtlCol="0" anchor="ctr"/>
          <a:lstStyle/>
          <a:p>
            <a:pPr algn="ctr">
              <a:lnSpc>
                <a:spcPct val="90000"/>
              </a:lnSpc>
            </a:pPr>
            <a:endParaRPr lang="en-US" dirty="0">
              <a:solidFill>
                <a:prstClr val="white"/>
              </a:solidFill>
              <a:effectLst>
                <a:outerShdw blurRad="38100" dist="38100" dir="2700000" algn="tl">
                  <a:srgbClr val="000000">
                    <a:alpha val="43137"/>
                  </a:srgbClr>
                </a:outerShdw>
              </a:effectLst>
            </a:endParaRPr>
          </a:p>
        </p:txBody>
      </p:sp>
      <p:sp>
        <p:nvSpPr>
          <p:cNvPr id="17" name="Rectangle 20"/>
          <p:cNvSpPr>
            <a:spLocks noChangeArrowheads="1"/>
          </p:cNvSpPr>
          <p:nvPr/>
        </p:nvSpPr>
        <p:spPr bwMode="gray">
          <a:xfrm>
            <a:off x="6106159" y="1993715"/>
            <a:ext cx="2564938" cy="493545"/>
          </a:xfrm>
          <a:prstGeom prst="rect">
            <a:avLst/>
          </a:prstGeom>
          <a:ln>
            <a:noFill/>
            <a:headEnd/>
            <a:tailEnd/>
          </a:ln>
        </p:spPr>
        <p:style>
          <a:lnRef idx="1">
            <a:schemeClr val="accent4"/>
          </a:lnRef>
          <a:fillRef idx="3">
            <a:schemeClr val="accent4"/>
          </a:fillRef>
          <a:effectRef idx="2">
            <a:schemeClr val="accent4"/>
          </a:effectRef>
          <a:fontRef idx="minor">
            <a:schemeClr val="lt1"/>
          </a:fontRef>
        </p:style>
        <p:txBody>
          <a:bodyPr wrap="none" lIns="91430" tIns="45714" rIns="91430" bIns="45714" rtlCol="0" anchor="ctr"/>
          <a:lstStyle/>
          <a:p>
            <a:pPr algn="ctr">
              <a:lnSpc>
                <a:spcPct val="90000"/>
              </a:lnSpc>
            </a:pPr>
            <a:endParaRPr lang="en-US" dirty="0">
              <a:solidFill>
                <a:prstClr val="white"/>
              </a:solidFill>
              <a:effectLst>
                <a:outerShdw blurRad="38100" dist="38100" dir="2700000" algn="tl">
                  <a:srgbClr val="000000">
                    <a:alpha val="43137"/>
                  </a:srgbClr>
                </a:outerShdw>
              </a:effectLst>
            </a:endParaRPr>
          </a:p>
        </p:txBody>
      </p:sp>
      <p:sp>
        <p:nvSpPr>
          <p:cNvPr id="18" name="Right Arrow 17"/>
          <p:cNvSpPr/>
          <p:nvPr/>
        </p:nvSpPr>
        <p:spPr>
          <a:xfrm>
            <a:off x="5464748" y="2032907"/>
            <a:ext cx="635025" cy="415159"/>
          </a:xfrm>
          <a:prstGeom prst="rightArrow">
            <a:avLst/>
          </a:prstGeom>
          <a:gradFill>
            <a:gsLst>
              <a:gs pos="100000">
                <a:schemeClr val="accent1"/>
              </a:gs>
              <a:gs pos="0">
                <a:schemeClr val="accent5">
                  <a:alpha val="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lIns="91430" tIns="45714" rIns="91430" bIns="45714" rtlCol="0" anchor="ctr"/>
          <a:lstStyle/>
          <a:p>
            <a:pPr algn="ctr"/>
            <a:endParaRPr lang="en-US">
              <a:solidFill>
                <a:prstClr val="white"/>
              </a:solidFill>
            </a:endParaRPr>
          </a:p>
        </p:txBody>
      </p:sp>
      <p:sp>
        <p:nvSpPr>
          <p:cNvPr id="19" name="Right Arrow 18"/>
          <p:cNvSpPr/>
          <p:nvPr/>
        </p:nvSpPr>
        <p:spPr>
          <a:xfrm>
            <a:off x="5464748" y="2650354"/>
            <a:ext cx="635025" cy="415159"/>
          </a:xfrm>
          <a:prstGeom prst="rightArrow">
            <a:avLst/>
          </a:prstGeom>
          <a:gradFill>
            <a:gsLst>
              <a:gs pos="100000">
                <a:schemeClr val="accent1"/>
              </a:gs>
              <a:gs pos="0">
                <a:schemeClr val="accent5">
                  <a:alpha val="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lIns="91430" tIns="45714" rIns="91430" bIns="45714" rtlCol="0" anchor="ctr"/>
          <a:lstStyle/>
          <a:p>
            <a:pPr algn="ctr"/>
            <a:endParaRPr lang="en-US">
              <a:solidFill>
                <a:prstClr val="white"/>
              </a:solidFill>
            </a:endParaRPr>
          </a:p>
        </p:txBody>
      </p:sp>
      <p:sp>
        <p:nvSpPr>
          <p:cNvPr id="20" name="Right Arrow 19"/>
          <p:cNvSpPr/>
          <p:nvPr/>
        </p:nvSpPr>
        <p:spPr>
          <a:xfrm>
            <a:off x="5464748" y="3277851"/>
            <a:ext cx="635025" cy="415159"/>
          </a:xfrm>
          <a:prstGeom prst="rightArrow">
            <a:avLst/>
          </a:prstGeom>
          <a:gradFill>
            <a:gsLst>
              <a:gs pos="100000">
                <a:schemeClr val="accent1"/>
              </a:gs>
              <a:gs pos="0">
                <a:schemeClr val="accent5">
                  <a:alpha val="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lIns="91430" tIns="45714" rIns="91430" bIns="45714" rtlCol="0" anchor="ctr"/>
          <a:lstStyle/>
          <a:p>
            <a:pPr algn="ctr"/>
            <a:endParaRPr lang="en-US">
              <a:solidFill>
                <a:prstClr val="white"/>
              </a:solidFill>
            </a:endParaRPr>
          </a:p>
        </p:txBody>
      </p:sp>
      <p:sp>
        <p:nvSpPr>
          <p:cNvPr id="21" name="Right Arrow 20"/>
          <p:cNvSpPr/>
          <p:nvPr/>
        </p:nvSpPr>
        <p:spPr>
          <a:xfrm>
            <a:off x="5464748" y="3913679"/>
            <a:ext cx="635025" cy="415159"/>
          </a:xfrm>
          <a:prstGeom prst="rightArrow">
            <a:avLst/>
          </a:prstGeom>
          <a:gradFill>
            <a:gsLst>
              <a:gs pos="100000">
                <a:schemeClr val="accent1"/>
              </a:gs>
              <a:gs pos="0">
                <a:schemeClr val="accent5">
                  <a:alpha val="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lIns="91430" tIns="45714" rIns="91430" bIns="45714" rtlCol="0" anchor="ctr"/>
          <a:lstStyle/>
          <a:p>
            <a:pPr algn="ctr"/>
            <a:endParaRPr lang="en-US">
              <a:solidFill>
                <a:prstClr val="white"/>
              </a:solidFill>
            </a:endParaRPr>
          </a:p>
        </p:txBody>
      </p:sp>
      <p:sp>
        <p:nvSpPr>
          <p:cNvPr id="22" name="Rectangle 20"/>
          <p:cNvSpPr>
            <a:spLocks noChangeArrowheads="1"/>
          </p:cNvSpPr>
          <p:nvPr/>
        </p:nvSpPr>
        <p:spPr bwMode="gray">
          <a:xfrm>
            <a:off x="3207125" y="3874486"/>
            <a:ext cx="2564938" cy="493545"/>
          </a:xfrm>
          <a:prstGeom prst="rect">
            <a:avLst/>
          </a:prstGeom>
          <a:gradFill flip="none" rotWithShape="1">
            <a:gsLst>
              <a:gs pos="0">
                <a:srgbClr val="FF0000">
                  <a:shade val="30000"/>
                  <a:satMod val="115000"/>
                </a:srgbClr>
              </a:gs>
              <a:gs pos="50000">
                <a:srgbClr val="FF0000">
                  <a:shade val="67500"/>
                  <a:satMod val="115000"/>
                </a:srgbClr>
              </a:gs>
              <a:gs pos="100000">
                <a:srgbClr val="FF0000">
                  <a:shade val="100000"/>
                  <a:satMod val="115000"/>
                </a:srgbClr>
              </a:gs>
            </a:gsLst>
            <a:lin ang="18900000" scaled="1"/>
            <a:tileRect/>
          </a:gradFill>
          <a:ln w="9525">
            <a:noFill/>
            <a:miter lim="800000"/>
            <a:headEnd/>
            <a:tailEnd/>
          </a:ln>
          <a:effectLst>
            <a:outerShdw blurRad="50800" dist="20320" dir="5400000" algn="ctr" rotWithShape="0">
              <a:schemeClr val="tx1">
                <a:alpha val="42000"/>
              </a:schemeClr>
            </a:outerShdw>
          </a:effectLst>
        </p:spPr>
        <p:txBody>
          <a:bodyPr vert="horz" wrap="square" lIns="0" tIns="0" rIns="0" bIns="0" numCol="1" anchor="ctr" anchorCtr="0" compatLnSpc="1">
            <a:prstTxWarp prst="textNoShape">
              <a:avLst/>
            </a:prstTxWarp>
          </a:bodyPr>
          <a:lstStyle/>
          <a:p>
            <a:pPr algn="ctr">
              <a:lnSpc>
                <a:spcPct val="90000"/>
              </a:lnSpc>
            </a:pPr>
            <a:r>
              <a:rPr lang="en-US" dirty="0" smtClean="0">
                <a:solidFill>
                  <a:prstClr val="white"/>
                </a:solidFill>
                <a:effectLst>
                  <a:outerShdw blurRad="38100" dist="38100" dir="2700000" algn="tl">
                    <a:srgbClr val="000000">
                      <a:alpha val="43137"/>
                    </a:srgbClr>
                  </a:outerShdw>
                </a:effectLst>
                <a:latin typeface="Franklin Gothic Medium Cond" pitchFamily="34" charset="0"/>
              </a:rPr>
              <a:t>Network Layer</a:t>
            </a:r>
          </a:p>
        </p:txBody>
      </p:sp>
      <p:sp>
        <p:nvSpPr>
          <p:cNvPr id="23" name="Rectangle 20"/>
          <p:cNvSpPr>
            <a:spLocks noChangeArrowheads="1"/>
          </p:cNvSpPr>
          <p:nvPr/>
        </p:nvSpPr>
        <p:spPr bwMode="gray">
          <a:xfrm>
            <a:off x="3207125" y="3238659"/>
            <a:ext cx="2564938" cy="493545"/>
          </a:xfrm>
          <a:prstGeom prst="rect">
            <a:avLst/>
          </a:prstGeom>
          <a:gradFill flip="none" rotWithShape="1">
            <a:gsLst>
              <a:gs pos="0">
                <a:srgbClr val="FF0000">
                  <a:shade val="30000"/>
                  <a:satMod val="115000"/>
                </a:srgbClr>
              </a:gs>
              <a:gs pos="50000">
                <a:srgbClr val="FF0000">
                  <a:shade val="67500"/>
                  <a:satMod val="115000"/>
                </a:srgbClr>
              </a:gs>
              <a:gs pos="100000">
                <a:srgbClr val="FF0000">
                  <a:shade val="100000"/>
                  <a:satMod val="115000"/>
                </a:srgbClr>
              </a:gs>
            </a:gsLst>
            <a:lin ang="18900000" scaled="1"/>
            <a:tileRect/>
          </a:gradFill>
          <a:ln w="9525">
            <a:noFill/>
            <a:miter lim="800000"/>
            <a:headEnd/>
            <a:tailEnd/>
          </a:ln>
          <a:effectLst>
            <a:outerShdw blurRad="50800" dist="20320" dir="5400000" algn="ctr" rotWithShape="0">
              <a:schemeClr val="tx1">
                <a:alpha val="42000"/>
              </a:schemeClr>
            </a:outerShdw>
          </a:effectLst>
        </p:spPr>
        <p:txBody>
          <a:bodyPr vert="horz" wrap="square" lIns="0" tIns="0" rIns="0" bIns="0" numCol="1" anchor="ctr" anchorCtr="0" compatLnSpc="1">
            <a:prstTxWarp prst="textNoShape">
              <a:avLst/>
            </a:prstTxWarp>
          </a:bodyPr>
          <a:lstStyle/>
          <a:p>
            <a:pPr algn="ctr">
              <a:lnSpc>
                <a:spcPct val="90000"/>
              </a:lnSpc>
            </a:pPr>
            <a:r>
              <a:rPr lang="en-US" dirty="0" smtClean="0">
                <a:solidFill>
                  <a:prstClr val="white"/>
                </a:solidFill>
                <a:effectLst>
                  <a:outerShdw blurRad="38100" dist="38100" dir="2700000" algn="tl">
                    <a:srgbClr val="000000">
                      <a:alpha val="43137"/>
                    </a:srgbClr>
                  </a:outerShdw>
                </a:effectLst>
                <a:latin typeface="Franklin Gothic Medium Cond" pitchFamily="34" charset="0"/>
              </a:rPr>
              <a:t>Virtualization Layer</a:t>
            </a:r>
            <a:endParaRPr lang="en-US" dirty="0">
              <a:solidFill>
                <a:prstClr val="white"/>
              </a:solidFill>
              <a:effectLst>
                <a:outerShdw blurRad="38100" dist="38100" dir="2700000" algn="tl">
                  <a:srgbClr val="000000">
                    <a:alpha val="43137"/>
                  </a:srgbClr>
                </a:outerShdw>
              </a:effectLst>
              <a:latin typeface="Franklin Gothic Medium Cond" pitchFamily="34" charset="0"/>
            </a:endParaRPr>
          </a:p>
        </p:txBody>
      </p:sp>
      <p:sp>
        <p:nvSpPr>
          <p:cNvPr id="24" name="Rectangle 20"/>
          <p:cNvSpPr>
            <a:spLocks noChangeArrowheads="1"/>
          </p:cNvSpPr>
          <p:nvPr/>
        </p:nvSpPr>
        <p:spPr bwMode="gray">
          <a:xfrm>
            <a:off x="3207125" y="2611161"/>
            <a:ext cx="2564938" cy="493545"/>
          </a:xfrm>
          <a:prstGeom prst="rect">
            <a:avLst/>
          </a:prstGeom>
          <a:gradFill flip="none" rotWithShape="1">
            <a:gsLst>
              <a:gs pos="0">
                <a:srgbClr val="FF0000">
                  <a:shade val="30000"/>
                  <a:satMod val="115000"/>
                </a:srgbClr>
              </a:gs>
              <a:gs pos="50000">
                <a:srgbClr val="FF0000">
                  <a:shade val="67500"/>
                  <a:satMod val="115000"/>
                </a:srgbClr>
              </a:gs>
              <a:gs pos="100000">
                <a:srgbClr val="FF0000">
                  <a:shade val="100000"/>
                  <a:satMod val="115000"/>
                </a:srgbClr>
              </a:gs>
            </a:gsLst>
            <a:lin ang="18900000" scaled="1"/>
            <a:tileRect/>
          </a:gradFill>
          <a:ln w="9525">
            <a:noFill/>
            <a:miter lim="800000"/>
            <a:headEnd/>
            <a:tailEnd/>
          </a:ln>
          <a:effectLst>
            <a:outerShdw blurRad="50800" dist="20320" dir="5400000" algn="ctr" rotWithShape="0">
              <a:schemeClr val="tx1">
                <a:alpha val="42000"/>
              </a:schemeClr>
            </a:outerShdw>
          </a:effectLst>
        </p:spPr>
        <p:txBody>
          <a:bodyPr vert="horz" wrap="square" lIns="0" tIns="0" rIns="0" bIns="0" numCol="1" anchor="ctr" anchorCtr="0" compatLnSpc="1">
            <a:prstTxWarp prst="textNoShape">
              <a:avLst/>
            </a:prstTxWarp>
          </a:bodyPr>
          <a:lstStyle/>
          <a:p>
            <a:pPr algn="ctr">
              <a:lnSpc>
                <a:spcPct val="90000"/>
              </a:lnSpc>
            </a:pPr>
            <a:r>
              <a:rPr lang="en-US" dirty="0" smtClean="0">
                <a:solidFill>
                  <a:prstClr val="white"/>
                </a:solidFill>
                <a:effectLst>
                  <a:outerShdw blurRad="38100" dist="38100" dir="2700000" algn="tl">
                    <a:srgbClr val="000000">
                      <a:alpha val="43137"/>
                    </a:srgbClr>
                  </a:outerShdw>
                </a:effectLst>
                <a:latin typeface="Franklin Gothic Medium Cond" pitchFamily="34" charset="0"/>
              </a:rPr>
              <a:t>Application Layer</a:t>
            </a:r>
            <a:endParaRPr lang="en-US" dirty="0">
              <a:solidFill>
                <a:prstClr val="white"/>
              </a:solidFill>
              <a:effectLst>
                <a:outerShdw blurRad="38100" dist="38100" dir="2700000" algn="tl">
                  <a:srgbClr val="000000">
                    <a:alpha val="43137"/>
                  </a:srgbClr>
                </a:outerShdw>
              </a:effectLst>
              <a:latin typeface="Franklin Gothic Medium Cond" pitchFamily="34" charset="0"/>
            </a:endParaRPr>
          </a:p>
        </p:txBody>
      </p:sp>
      <p:sp>
        <p:nvSpPr>
          <p:cNvPr id="25" name="Rectangle 20"/>
          <p:cNvSpPr>
            <a:spLocks noChangeArrowheads="1"/>
          </p:cNvSpPr>
          <p:nvPr/>
        </p:nvSpPr>
        <p:spPr bwMode="gray">
          <a:xfrm>
            <a:off x="3207125" y="1993715"/>
            <a:ext cx="2564938" cy="493545"/>
          </a:xfrm>
          <a:prstGeom prst="rect">
            <a:avLst/>
          </a:prstGeom>
          <a:gradFill flip="none" rotWithShape="1">
            <a:gsLst>
              <a:gs pos="0">
                <a:srgbClr val="FF0000">
                  <a:shade val="30000"/>
                  <a:satMod val="115000"/>
                </a:srgbClr>
              </a:gs>
              <a:gs pos="50000">
                <a:srgbClr val="FF0000">
                  <a:shade val="67500"/>
                  <a:satMod val="115000"/>
                </a:srgbClr>
              </a:gs>
              <a:gs pos="100000">
                <a:srgbClr val="FF0000">
                  <a:shade val="100000"/>
                  <a:satMod val="115000"/>
                </a:srgbClr>
              </a:gs>
            </a:gsLst>
            <a:lin ang="18900000" scaled="1"/>
            <a:tileRect/>
          </a:gradFill>
          <a:ln w="9525">
            <a:noFill/>
            <a:miter lim="800000"/>
            <a:headEnd/>
            <a:tailEnd/>
          </a:ln>
          <a:effectLst>
            <a:outerShdw blurRad="50800" dist="20320" dir="5400000" algn="ctr" rotWithShape="0">
              <a:schemeClr val="tx1">
                <a:alpha val="42000"/>
              </a:schemeClr>
            </a:outerShdw>
          </a:effectLst>
        </p:spPr>
        <p:txBody>
          <a:bodyPr vert="horz" wrap="square" lIns="0" tIns="0" rIns="0" bIns="0" numCol="1" anchor="ctr" anchorCtr="0" compatLnSpc="1">
            <a:prstTxWarp prst="textNoShape">
              <a:avLst/>
            </a:prstTxWarp>
          </a:bodyPr>
          <a:lstStyle/>
          <a:p>
            <a:pPr algn="ctr">
              <a:lnSpc>
                <a:spcPct val="90000"/>
              </a:lnSpc>
            </a:pPr>
            <a:r>
              <a:rPr lang="en-US" dirty="0" smtClean="0">
                <a:solidFill>
                  <a:prstClr val="white"/>
                </a:solidFill>
                <a:effectLst>
                  <a:outerShdw blurRad="38100" dist="38100" dir="2700000" algn="tl">
                    <a:srgbClr val="000000">
                      <a:alpha val="43137"/>
                    </a:srgbClr>
                  </a:outerShdw>
                </a:effectLst>
                <a:latin typeface="Franklin Gothic Medium Cond" pitchFamily="34" charset="0"/>
              </a:rPr>
              <a:t>Cloud Management Layer</a:t>
            </a:r>
            <a:endParaRPr lang="en-US" dirty="0">
              <a:solidFill>
                <a:prstClr val="white"/>
              </a:solidFill>
              <a:effectLst>
                <a:outerShdw blurRad="38100" dist="38100" dir="2700000" algn="tl">
                  <a:srgbClr val="000000">
                    <a:alpha val="43137"/>
                  </a:srgbClr>
                </a:outerShdw>
              </a:effectLst>
              <a:latin typeface="Franklin Gothic Medium Cond" pitchFamily="34" charset="0"/>
            </a:endParaRPr>
          </a:p>
        </p:txBody>
      </p:sp>
      <p:sp>
        <p:nvSpPr>
          <p:cNvPr id="26" name="Up Arrow 25"/>
          <p:cNvSpPr/>
          <p:nvPr/>
        </p:nvSpPr>
        <p:spPr>
          <a:xfrm>
            <a:off x="6567552" y="1559493"/>
            <a:ext cx="1713798" cy="3176588"/>
          </a:xfrm>
          <a:prstGeom prst="upArrow">
            <a:avLst/>
          </a:prstGeom>
          <a:solidFill>
            <a:srgbClr val="FF0000">
              <a:alpha val="4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0" tIns="45714" rIns="91430" bIns="45714" rtlCol="0" anchor="ctr"/>
          <a:lstStyle/>
          <a:p>
            <a:pPr algn="ctr"/>
            <a:endParaRPr lang="en-US">
              <a:solidFill>
                <a:prstClr val="white"/>
              </a:solidFill>
            </a:endParaRPr>
          </a:p>
        </p:txBody>
      </p:sp>
      <p:sp>
        <p:nvSpPr>
          <p:cNvPr id="27" name="TextBox 26"/>
          <p:cNvSpPr txBox="1"/>
          <p:nvPr/>
        </p:nvSpPr>
        <p:spPr bwMode="auto">
          <a:xfrm>
            <a:off x="6051773" y="3878277"/>
            <a:ext cx="2659049" cy="498598"/>
          </a:xfrm>
          <a:prstGeom prst="rect">
            <a:avLst/>
          </a:prstGeom>
          <a:noFill/>
          <a:ln w="19050" algn="ctr">
            <a:noFill/>
            <a:miter lim="800000"/>
            <a:headEnd/>
            <a:tailEnd/>
          </a:ln>
        </p:spPr>
        <p:txBody>
          <a:bodyPr wrap="square" lIns="45714" tIns="0" rIns="0" bIns="0" rtlCol="0">
            <a:spAutoFit/>
          </a:bodyPr>
          <a:lstStyle/>
          <a:p>
            <a:pPr algn="ctr">
              <a:lnSpc>
                <a:spcPct val="90000"/>
              </a:lnSpc>
            </a:pPr>
            <a:r>
              <a:rPr lang="en-US" dirty="0">
                <a:solidFill>
                  <a:prstClr val="white"/>
                </a:solidFill>
                <a:effectLst>
                  <a:outerShdw blurRad="38100" dist="38100" dir="2700000" algn="tl">
                    <a:srgbClr val="000000">
                      <a:alpha val="43137"/>
                    </a:srgbClr>
                  </a:outerShdw>
                </a:effectLst>
                <a:latin typeface="Franklin Gothic Medium Cond" pitchFamily="34" charset="0"/>
              </a:rPr>
              <a:t>Ethernet </a:t>
            </a:r>
            <a:r>
              <a:rPr lang="en-US" dirty="0" smtClean="0">
                <a:solidFill>
                  <a:prstClr val="white"/>
                </a:solidFill>
                <a:effectLst>
                  <a:outerShdw blurRad="38100" dist="38100" dir="2700000" algn="tl">
                    <a:srgbClr val="000000">
                      <a:alpha val="43137"/>
                    </a:srgbClr>
                  </a:outerShdw>
                </a:effectLst>
                <a:latin typeface="Franklin Gothic Medium Cond" pitchFamily="34" charset="0"/>
              </a:rPr>
              <a:t>Fabrics, </a:t>
            </a:r>
            <a:endParaRPr lang="en-US" dirty="0">
              <a:solidFill>
                <a:prstClr val="white"/>
              </a:solidFill>
              <a:effectLst>
                <a:outerShdw blurRad="38100" dist="38100" dir="2700000" algn="tl">
                  <a:srgbClr val="000000">
                    <a:alpha val="43137"/>
                  </a:srgbClr>
                </a:outerShdw>
              </a:effectLst>
              <a:latin typeface="Franklin Gothic Medium Cond" pitchFamily="34" charset="0"/>
            </a:endParaRPr>
          </a:p>
          <a:p>
            <a:pPr algn="ctr">
              <a:lnSpc>
                <a:spcPct val="90000"/>
              </a:lnSpc>
            </a:pPr>
            <a:r>
              <a:rPr lang="en-US" dirty="0" smtClean="0">
                <a:solidFill>
                  <a:prstClr val="white"/>
                </a:solidFill>
                <a:effectLst>
                  <a:outerShdw blurRad="38100" dist="38100" dir="2700000" algn="tl">
                    <a:srgbClr val="000000">
                      <a:alpha val="43137"/>
                    </a:srgbClr>
                  </a:outerShdw>
                </a:effectLst>
                <a:latin typeface="Franklin Gothic Medium Cond" pitchFamily="34" charset="0"/>
              </a:rPr>
              <a:t>Core Routing</a:t>
            </a:r>
            <a:endParaRPr lang="en-US" dirty="0">
              <a:solidFill>
                <a:prstClr val="white"/>
              </a:solidFill>
              <a:effectLst>
                <a:outerShdw blurRad="38100" dist="38100" dir="2700000" algn="tl">
                  <a:srgbClr val="000000">
                    <a:alpha val="43137"/>
                  </a:srgbClr>
                </a:outerShdw>
              </a:effectLst>
              <a:latin typeface="Franklin Gothic Medium Cond" pitchFamily="34" charset="0"/>
            </a:endParaRPr>
          </a:p>
        </p:txBody>
      </p:sp>
      <p:sp>
        <p:nvSpPr>
          <p:cNvPr id="28" name="TextBox 27"/>
          <p:cNvSpPr txBox="1"/>
          <p:nvPr/>
        </p:nvSpPr>
        <p:spPr bwMode="auto">
          <a:xfrm>
            <a:off x="6103721" y="3288148"/>
            <a:ext cx="2598934" cy="443198"/>
          </a:xfrm>
          <a:prstGeom prst="rect">
            <a:avLst/>
          </a:prstGeom>
          <a:noFill/>
          <a:ln w="19050" algn="ctr">
            <a:noFill/>
            <a:miter lim="800000"/>
            <a:headEnd/>
            <a:tailEnd/>
          </a:ln>
        </p:spPr>
        <p:txBody>
          <a:bodyPr wrap="square" lIns="45714" tIns="0" rIns="0" bIns="0" rtlCol="0">
            <a:spAutoFit/>
          </a:bodyPr>
          <a:lstStyle/>
          <a:p>
            <a:pPr algn="ctr">
              <a:lnSpc>
                <a:spcPct val="80000"/>
              </a:lnSpc>
            </a:pPr>
            <a:r>
              <a:rPr lang="en-US" b="1" i="1" dirty="0">
                <a:solidFill>
                  <a:srgbClr val="FFFF00"/>
                </a:solidFill>
                <a:effectLst>
                  <a:outerShdw blurRad="38100" dist="38100" dir="2700000" algn="tl">
                    <a:srgbClr val="000000">
                      <a:alpha val="43137"/>
                    </a:srgbClr>
                  </a:outerShdw>
                </a:effectLst>
                <a:latin typeface="Franklin Gothic Medium Cond" pitchFamily="34" charset="0"/>
              </a:rPr>
              <a:t>Virtual </a:t>
            </a:r>
            <a:r>
              <a:rPr lang="en-US" b="1" i="1" dirty="0" smtClean="0">
                <a:solidFill>
                  <a:srgbClr val="FFFF00"/>
                </a:solidFill>
                <a:effectLst>
                  <a:outerShdw blurRad="38100" dist="38100" dir="2700000" algn="tl">
                    <a:srgbClr val="000000">
                      <a:alpha val="43137"/>
                    </a:srgbClr>
                  </a:outerShdw>
                </a:effectLst>
                <a:latin typeface="Franklin Gothic Medium Cond" pitchFamily="34" charset="0"/>
              </a:rPr>
              <a:t>Routing</a:t>
            </a:r>
            <a:endParaRPr lang="en-US" b="1" i="1" dirty="0">
              <a:solidFill>
                <a:srgbClr val="FFFF00"/>
              </a:solidFill>
              <a:effectLst>
                <a:outerShdw blurRad="38100" dist="38100" dir="2700000" algn="tl">
                  <a:srgbClr val="000000">
                    <a:alpha val="43137"/>
                  </a:srgbClr>
                </a:outerShdw>
              </a:effectLst>
              <a:latin typeface="Franklin Gothic Medium Cond" pitchFamily="34" charset="0"/>
            </a:endParaRPr>
          </a:p>
          <a:p>
            <a:pPr algn="ctr">
              <a:lnSpc>
                <a:spcPct val="80000"/>
              </a:lnSpc>
            </a:pPr>
            <a:r>
              <a:rPr lang="en-US" dirty="0">
                <a:solidFill>
                  <a:prstClr val="white"/>
                </a:solidFill>
                <a:effectLst>
                  <a:outerShdw blurRad="38100" dist="38100" dir="2700000" algn="tl">
                    <a:srgbClr val="000000">
                      <a:alpha val="43137"/>
                    </a:srgbClr>
                  </a:outerShdw>
                </a:effectLst>
                <a:latin typeface="Franklin Gothic Medium Cond" pitchFamily="34" charset="0"/>
              </a:rPr>
              <a:t>OpenFlow Hybrid Mode</a:t>
            </a:r>
          </a:p>
        </p:txBody>
      </p:sp>
      <p:sp>
        <p:nvSpPr>
          <p:cNvPr id="29" name="TextBox 28"/>
          <p:cNvSpPr txBox="1"/>
          <p:nvPr/>
        </p:nvSpPr>
        <p:spPr bwMode="auto">
          <a:xfrm>
            <a:off x="6103721" y="2733284"/>
            <a:ext cx="2598934" cy="249299"/>
          </a:xfrm>
          <a:prstGeom prst="rect">
            <a:avLst/>
          </a:prstGeom>
          <a:noFill/>
          <a:ln w="19050" algn="ctr">
            <a:noFill/>
            <a:miter lim="800000"/>
            <a:headEnd/>
            <a:tailEnd/>
          </a:ln>
        </p:spPr>
        <p:txBody>
          <a:bodyPr wrap="square" lIns="45714" tIns="0" rIns="0" bIns="0" rtlCol="0">
            <a:spAutoFit/>
          </a:bodyPr>
          <a:lstStyle/>
          <a:p>
            <a:pPr algn="ctr">
              <a:lnSpc>
                <a:spcPct val="90000"/>
              </a:lnSpc>
            </a:pPr>
            <a:r>
              <a:rPr lang="en-US" dirty="0">
                <a:solidFill>
                  <a:prstClr val="white"/>
                </a:solidFill>
                <a:effectLst>
                  <a:outerShdw blurRad="38100" dist="38100" dir="2700000" algn="tl">
                    <a:srgbClr val="000000">
                      <a:alpha val="43137"/>
                    </a:srgbClr>
                  </a:outerShdw>
                </a:effectLst>
                <a:latin typeface="Franklin Gothic Medium Cond" pitchFamily="34" charset="0"/>
              </a:rPr>
              <a:t>Network Analytics</a:t>
            </a:r>
          </a:p>
        </p:txBody>
      </p:sp>
      <p:sp>
        <p:nvSpPr>
          <p:cNvPr id="30" name="TextBox 29"/>
          <p:cNvSpPr txBox="1"/>
          <p:nvPr/>
        </p:nvSpPr>
        <p:spPr bwMode="auto">
          <a:xfrm>
            <a:off x="6202138" y="2115837"/>
            <a:ext cx="2402099" cy="249299"/>
          </a:xfrm>
          <a:prstGeom prst="rect">
            <a:avLst/>
          </a:prstGeom>
          <a:noFill/>
          <a:ln w="19050" algn="ctr">
            <a:noFill/>
            <a:miter lim="800000"/>
            <a:headEnd/>
            <a:tailEnd/>
          </a:ln>
        </p:spPr>
        <p:txBody>
          <a:bodyPr wrap="square" lIns="45714" tIns="0" rIns="0" bIns="0" rtlCol="0">
            <a:spAutoFit/>
          </a:bodyPr>
          <a:lstStyle/>
          <a:p>
            <a:pPr algn="ctr">
              <a:lnSpc>
                <a:spcPct val="90000"/>
              </a:lnSpc>
            </a:pPr>
            <a:r>
              <a:rPr lang="en-US" dirty="0" err="1">
                <a:solidFill>
                  <a:prstClr val="white"/>
                </a:solidFill>
                <a:effectLst>
                  <a:outerShdw blurRad="38100" dist="38100" dir="2700000" algn="tl">
                    <a:srgbClr val="000000">
                      <a:alpha val="43137"/>
                    </a:srgbClr>
                  </a:outerShdw>
                </a:effectLst>
                <a:latin typeface="Franklin Gothic Medium Cond" pitchFamily="34" charset="0"/>
              </a:rPr>
              <a:t>OpenStack</a:t>
            </a:r>
            <a:r>
              <a:rPr lang="en-US" dirty="0">
                <a:solidFill>
                  <a:prstClr val="white"/>
                </a:solidFill>
                <a:effectLst>
                  <a:outerShdw blurRad="38100" dist="38100" dir="2700000" algn="tl">
                    <a:srgbClr val="000000">
                      <a:alpha val="43137"/>
                    </a:srgbClr>
                  </a:outerShdw>
                </a:effectLst>
                <a:latin typeface="Franklin Gothic Medium Cond" pitchFamily="34" charset="0"/>
              </a:rPr>
              <a:t>, REST API</a:t>
            </a:r>
          </a:p>
        </p:txBody>
      </p:sp>
      <p:pic>
        <p:nvPicPr>
          <p:cNvPr id="31" name="Picture 30">
            <a:hlinkClick r:id="rId4" action="ppaction://hlinksldjump"/>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52403" y="4467019"/>
            <a:ext cx="520601" cy="524142"/>
          </a:xfrm>
          <a:prstGeom prst="rect">
            <a:avLst/>
          </a:prstGeom>
        </p:spPr>
      </p:pic>
      <p:sp>
        <p:nvSpPr>
          <p:cNvPr id="32" name="Footer Placeholder 18"/>
          <p:cNvSpPr>
            <a:spLocks noGrp="1"/>
          </p:cNvSpPr>
          <p:nvPr>
            <p:ph type="ftr" sz="quarter" idx="3"/>
          </p:nvPr>
        </p:nvSpPr>
        <p:spPr>
          <a:xfrm>
            <a:off x="336880" y="4987786"/>
            <a:ext cx="3990646" cy="103485"/>
          </a:xfrm>
        </p:spPr>
        <p:txBody>
          <a:bodyPr/>
          <a:lstStyle/>
          <a:p>
            <a:r>
              <a:rPr lang="en-US" dirty="0" smtClean="0"/>
              <a:t>© 2013 Brocade Communications Systems, Inc. Company Proprietary Information</a:t>
            </a:r>
            <a:endParaRPr lang="en-US" dirty="0"/>
          </a:p>
        </p:txBody>
      </p:sp>
      <p:sp>
        <p:nvSpPr>
          <p:cNvPr id="33" name="Slide Number Placeholder 14"/>
          <p:cNvSpPr>
            <a:spLocks noGrp="1"/>
          </p:cNvSpPr>
          <p:nvPr>
            <p:ph type="sldNum" sz="quarter" idx="4"/>
          </p:nvPr>
        </p:nvSpPr>
        <p:spPr>
          <a:xfrm>
            <a:off x="7766743" y="4957227"/>
            <a:ext cx="256801" cy="116425"/>
          </a:xfrm>
        </p:spPr>
        <p:txBody>
          <a:bodyPr/>
          <a:lstStyle/>
          <a:p>
            <a:fld id="{7BCC8D0D-EAEC-449D-9161-023DFF90F2E2}" type="slidenum">
              <a:rPr>
                <a:solidFill>
                  <a:srgbClr val="000000">
                    <a:lumMod val="65000"/>
                    <a:lumOff val="35000"/>
                  </a:srgbClr>
                </a:solidFill>
              </a:rPr>
              <a:pPr/>
              <a:t>22</a:t>
            </a:fld>
            <a:endParaRPr dirty="0">
              <a:solidFill>
                <a:srgbClr val="000000">
                  <a:lumMod val="65000"/>
                  <a:lumOff val="35000"/>
                </a:srgbClr>
              </a:solidFill>
            </a:endParaRPr>
          </a:p>
        </p:txBody>
      </p:sp>
    </p:spTree>
    <p:extLst>
      <p:ext uri="{BB962C8B-B14F-4D97-AF65-F5344CB8AC3E}">
        <p14:creationId xmlns:p14="http://schemas.microsoft.com/office/powerpoint/2010/main" val="1489391404"/>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2" name="Rectangle 351"/>
          <p:cNvSpPr/>
          <p:nvPr/>
        </p:nvSpPr>
        <p:spPr>
          <a:xfrm>
            <a:off x="0" y="980499"/>
            <a:ext cx="9144000" cy="3548015"/>
          </a:xfrm>
          <a:prstGeom prst="rect">
            <a:avLst/>
          </a:prstGeom>
          <a:gradFill flip="none" rotWithShape="1">
            <a:gsLst>
              <a:gs pos="100000">
                <a:srgbClr val="000000">
                  <a:alpha val="10000"/>
                </a:srgbClr>
              </a:gs>
              <a:gs pos="0">
                <a:schemeClr val="tx1">
                  <a:alpha val="5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0" tIns="45714" rIns="91430" bIns="45714" rtlCol="0" anchor="ctr"/>
          <a:lstStyle/>
          <a:p>
            <a:pPr algn="ctr"/>
            <a:endParaRPr lang="en-US" sz="1700" dirty="0">
              <a:solidFill>
                <a:srgbClr val="000000"/>
              </a:solidFill>
            </a:endParaRPr>
          </a:p>
        </p:txBody>
      </p:sp>
      <p:sp>
        <p:nvSpPr>
          <p:cNvPr id="356" name="Down Arrow 355"/>
          <p:cNvSpPr/>
          <p:nvPr/>
        </p:nvSpPr>
        <p:spPr bwMode="auto">
          <a:xfrm>
            <a:off x="1806662" y="2470543"/>
            <a:ext cx="882167" cy="1729520"/>
          </a:xfrm>
          <a:prstGeom prst="downArrow">
            <a:avLst/>
          </a:prstGeom>
          <a:gradFill>
            <a:gsLst>
              <a:gs pos="0">
                <a:schemeClr val="accent1">
                  <a:alpha val="27000"/>
                </a:schemeClr>
              </a:gs>
              <a:gs pos="100000">
                <a:schemeClr val="accent1"/>
              </a:gs>
            </a:gsLst>
            <a:lin ang="5400000" scaled="0"/>
          </a:gradFill>
          <a:ln w="12700" cap="flat" cmpd="sng" algn="ctr">
            <a:noFill/>
            <a:prstDash val="dash"/>
            <a:round/>
            <a:headEnd type="none" w="med" len="med"/>
            <a:tailEnd type="none" w="med" len="med"/>
          </a:ln>
          <a:effectLst/>
        </p:spPr>
        <p:txBody>
          <a:bodyPr vert="horz" wrap="square" lIns="91430" tIns="45714" rIns="91430" bIns="45714" numCol="1" rtlCol="0" anchor="ctr" anchorCtr="0" compatLnSpc="1">
            <a:prstTxWarp prst="textNoShape">
              <a:avLst/>
            </a:prstTxWarp>
            <a:noAutofit/>
          </a:bodyPr>
          <a:lstStyle/>
          <a:p>
            <a:pPr algn="ctr">
              <a:spcBef>
                <a:spcPct val="0"/>
              </a:spcBef>
            </a:pPr>
            <a:endParaRPr lang="en-US" dirty="0" smtClean="0">
              <a:solidFill>
                <a:srgbClr val="000000"/>
              </a:solidFill>
              <a:latin typeface="+mj-lt"/>
              <a:cs typeface="Arial" charset="0"/>
            </a:endParaRPr>
          </a:p>
          <a:p>
            <a:pPr algn="ctr">
              <a:spcBef>
                <a:spcPct val="0"/>
              </a:spcBef>
            </a:pPr>
            <a:endParaRPr lang="en-US" dirty="0">
              <a:solidFill>
                <a:srgbClr val="000000"/>
              </a:solidFill>
              <a:latin typeface="+mj-lt"/>
              <a:cs typeface="Arial" charset="0"/>
            </a:endParaRPr>
          </a:p>
          <a:p>
            <a:pPr algn="ctr">
              <a:spcBef>
                <a:spcPct val="0"/>
              </a:spcBef>
            </a:pPr>
            <a:endParaRPr lang="en-US" dirty="0" smtClean="0">
              <a:solidFill>
                <a:srgbClr val="000000"/>
              </a:solidFill>
              <a:latin typeface="+mj-lt"/>
              <a:cs typeface="Arial" charset="0"/>
            </a:endParaRPr>
          </a:p>
        </p:txBody>
      </p:sp>
      <p:sp>
        <p:nvSpPr>
          <p:cNvPr id="357" name="Down Arrow 356"/>
          <p:cNvSpPr/>
          <p:nvPr/>
        </p:nvSpPr>
        <p:spPr bwMode="auto">
          <a:xfrm>
            <a:off x="502646" y="2906629"/>
            <a:ext cx="882167" cy="1293434"/>
          </a:xfrm>
          <a:prstGeom prst="downArrow">
            <a:avLst/>
          </a:prstGeom>
          <a:gradFill>
            <a:gsLst>
              <a:gs pos="0">
                <a:schemeClr val="accent1">
                  <a:alpha val="7000"/>
                </a:schemeClr>
              </a:gs>
              <a:gs pos="100000">
                <a:schemeClr val="accent1"/>
              </a:gs>
            </a:gsLst>
            <a:lin ang="5400000" scaled="0"/>
          </a:gradFill>
          <a:ln w="12700" cap="flat" cmpd="sng" algn="ctr">
            <a:noFill/>
            <a:prstDash val="dash"/>
            <a:round/>
            <a:headEnd type="none" w="med" len="med"/>
            <a:tailEnd type="none" w="med" len="med"/>
          </a:ln>
          <a:effectLst/>
        </p:spPr>
        <p:txBody>
          <a:bodyPr vert="horz" wrap="square" lIns="91430" tIns="45714" rIns="91430" bIns="45714" numCol="1" rtlCol="0" anchor="ctr" anchorCtr="0" compatLnSpc="1">
            <a:prstTxWarp prst="textNoShape">
              <a:avLst/>
            </a:prstTxWarp>
            <a:noAutofit/>
          </a:bodyPr>
          <a:lstStyle/>
          <a:p>
            <a:pPr algn="ctr" eaLnBrk="1" hangingPunct="1">
              <a:spcBef>
                <a:spcPct val="0"/>
              </a:spcBef>
            </a:pPr>
            <a:endParaRPr lang="en-US" dirty="0" smtClean="0">
              <a:solidFill>
                <a:srgbClr val="000000"/>
              </a:solidFill>
              <a:latin typeface="+mj-lt"/>
              <a:cs typeface="Arial" charset="0"/>
            </a:endParaRPr>
          </a:p>
        </p:txBody>
      </p:sp>
      <p:cxnSp>
        <p:nvCxnSpPr>
          <p:cNvPr id="358" name="Straight Connector 357"/>
          <p:cNvCxnSpPr/>
          <p:nvPr/>
        </p:nvCxnSpPr>
        <p:spPr bwMode="auto">
          <a:xfrm flipH="1">
            <a:off x="1679205" y="1840675"/>
            <a:ext cx="232722" cy="561520"/>
          </a:xfrm>
          <a:prstGeom prst="line">
            <a:avLst/>
          </a:prstGeom>
          <a:solidFill>
            <a:schemeClr val="accent1"/>
          </a:solidFill>
          <a:ln w="12700" cap="flat" cmpd="sng" algn="ctr">
            <a:solidFill>
              <a:schemeClr val="accent1"/>
            </a:solidFill>
            <a:prstDash val="solid"/>
            <a:round/>
            <a:headEnd type="none" w="med" len="med"/>
            <a:tailEnd type="none" w="med" len="med"/>
          </a:ln>
          <a:effectLst/>
        </p:spPr>
      </p:cxnSp>
      <p:cxnSp>
        <p:nvCxnSpPr>
          <p:cNvPr id="359" name="Straight Connector 358"/>
          <p:cNvCxnSpPr/>
          <p:nvPr/>
        </p:nvCxnSpPr>
        <p:spPr bwMode="auto">
          <a:xfrm>
            <a:off x="1249244" y="1963249"/>
            <a:ext cx="449838" cy="488641"/>
          </a:xfrm>
          <a:prstGeom prst="line">
            <a:avLst/>
          </a:prstGeom>
          <a:solidFill>
            <a:schemeClr val="accent1"/>
          </a:solidFill>
          <a:ln w="12700" cap="flat" cmpd="sng" algn="ctr">
            <a:solidFill>
              <a:schemeClr val="accent1"/>
            </a:solidFill>
            <a:prstDash val="solid"/>
            <a:round/>
            <a:headEnd type="none" w="med" len="med"/>
            <a:tailEnd type="none" w="med" len="med"/>
          </a:ln>
          <a:effectLst/>
        </p:spPr>
      </p:cxnSp>
      <p:cxnSp>
        <p:nvCxnSpPr>
          <p:cNvPr id="360" name="Straight Connector 359"/>
          <p:cNvCxnSpPr/>
          <p:nvPr/>
        </p:nvCxnSpPr>
        <p:spPr bwMode="auto">
          <a:xfrm flipV="1">
            <a:off x="1310498" y="2403008"/>
            <a:ext cx="359575" cy="293985"/>
          </a:xfrm>
          <a:prstGeom prst="line">
            <a:avLst/>
          </a:prstGeom>
          <a:solidFill>
            <a:schemeClr val="accent1"/>
          </a:solidFill>
          <a:ln w="12700" cap="flat" cmpd="sng" algn="ctr">
            <a:solidFill>
              <a:schemeClr val="accent1"/>
            </a:solidFill>
            <a:prstDash val="solid"/>
            <a:round/>
            <a:headEnd type="none" w="med" len="med"/>
            <a:tailEnd type="none" w="med" len="med"/>
          </a:ln>
          <a:effectLst/>
        </p:spPr>
      </p:cxnSp>
      <p:sp>
        <p:nvSpPr>
          <p:cNvPr id="361" name="TextBox 360"/>
          <p:cNvSpPr txBox="1"/>
          <p:nvPr/>
        </p:nvSpPr>
        <p:spPr bwMode="auto">
          <a:xfrm>
            <a:off x="412451" y="2207336"/>
            <a:ext cx="1097791" cy="332399"/>
          </a:xfrm>
          <a:prstGeom prst="rect">
            <a:avLst/>
          </a:prstGeom>
          <a:noFill/>
          <a:ln w="19050" algn="ctr">
            <a:noFill/>
            <a:miter lim="800000"/>
            <a:headEnd/>
            <a:tailEnd/>
          </a:ln>
        </p:spPr>
        <p:txBody>
          <a:bodyPr wrap="square" lIns="0" tIns="0" rIns="0" bIns="0" rtlCol="0">
            <a:spAutoFit/>
          </a:bodyPr>
          <a:lstStyle/>
          <a:p>
            <a:pPr algn="ctr">
              <a:lnSpc>
                <a:spcPct val="90000"/>
              </a:lnSpc>
            </a:pPr>
            <a:r>
              <a:rPr lang="en-US" sz="1200" dirty="0">
                <a:solidFill>
                  <a:srgbClr val="FFFFFF"/>
                </a:solidFill>
                <a:latin typeface="Franklin Gothic Medium" pitchFamily="34" charset="0"/>
              </a:rPr>
              <a:t>Enterprise</a:t>
            </a:r>
          </a:p>
          <a:p>
            <a:pPr algn="ctr">
              <a:lnSpc>
                <a:spcPct val="90000"/>
              </a:lnSpc>
            </a:pPr>
            <a:r>
              <a:rPr lang="en-US" sz="1200" dirty="0">
                <a:solidFill>
                  <a:srgbClr val="FFFFFF"/>
                </a:solidFill>
                <a:latin typeface="Franklin Gothic Medium" pitchFamily="34" charset="0"/>
              </a:rPr>
              <a:t>Branch</a:t>
            </a:r>
          </a:p>
        </p:txBody>
      </p:sp>
      <p:pic>
        <p:nvPicPr>
          <p:cNvPr id="363" name="Picture 362" descr="central_office_building.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2988" y="2628382"/>
            <a:ext cx="578927" cy="715467"/>
          </a:xfrm>
          <a:prstGeom prst="rect">
            <a:avLst/>
          </a:prstGeom>
        </p:spPr>
      </p:pic>
      <p:pic>
        <p:nvPicPr>
          <p:cNvPr id="370" name="Picture 369" descr="brocade_disc.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2146" y="2474749"/>
            <a:ext cx="1011466" cy="1011466"/>
          </a:xfrm>
          <a:prstGeom prst="rect">
            <a:avLst/>
          </a:prstGeom>
        </p:spPr>
      </p:pic>
      <p:grpSp>
        <p:nvGrpSpPr>
          <p:cNvPr id="371" name="Group 370"/>
          <p:cNvGrpSpPr/>
          <p:nvPr/>
        </p:nvGrpSpPr>
        <p:grpSpPr>
          <a:xfrm>
            <a:off x="1499465" y="991820"/>
            <a:ext cx="1247316" cy="1118967"/>
            <a:chOff x="5132659" y="-803578"/>
            <a:chExt cx="1247316" cy="1118967"/>
          </a:xfrm>
        </p:grpSpPr>
        <p:pic>
          <p:nvPicPr>
            <p:cNvPr id="372" name="Picture 371" descr="smb2_building.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498130" y="-549765"/>
              <a:ext cx="531277" cy="788866"/>
            </a:xfrm>
            <a:prstGeom prst="rect">
              <a:avLst/>
            </a:prstGeom>
          </p:spPr>
        </p:pic>
        <p:sp>
          <p:nvSpPr>
            <p:cNvPr id="373" name="TextBox 372"/>
            <p:cNvSpPr txBox="1"/>
            <p:nvPr/>
          </p:nvSpPr>
          <p:spPr bwMode="auto">
            <a:xfrm>
              <a:off x="5132659" y="-803578"/>
              <a:ext cx="1247316" cy="166199"/>
            </a:xfrm>
            <a:prstGeom prst="rect">
              <a:avLst/>
            </a:prstGeom>
            <a:noFill/>
            <a:ln w="19050" algn="ctr">
              <a:noFill/>
              <a:miter lim="800000"/>
              <a:headEnd/>
              <a:tailEnd/>
            </a:ln>
          </p:spPr>
          <p:txBody>
            <a:bodyPr wrap="square" lIns="0" tIns="0" rIns="0" bIns="0" rtlCol="0">
              <a:spAutoFit/>
            </a:bodyPr>
            <a:lstStyle/>
            <a:p>
              <a:pPr algn="ctr">
                <a:lnSpc>
                  <a:spcPct val="90000"/>
                </a:lnSpc>
              </a:pPr>
              <a:r>
                <a:rPr lang="en-US" sz="1200" dirty="0">
                  <a:solidFill>
                    <a:srgbClr val="FFFFFF"/>
                  </a:solidFill>
                  <a:latin typeface="Franklin Gothic Medium" pitchFamily="34" charset="0"/>
                </a:rPr>
                <a:t>Enterprise Campus</a:t>
              </a:r>
            </a:p>
          </p:txBody>
        </p:sp>
        <p:pic>
          <p:nvPicPr>
            <p:cNvPr id="374" name="Picture 373" descr="brocade_disc.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49854" y="-696077"/>
              <a:ext cx="1011466" cy="1011466"/>
            </a:xfrm>
            <a:prstGeom prst="rect">
              <a:avLst/>
            </a:prstGeom>
          </p:spPr>
        </p:pic>
      </p:grpSp>
      <p:grpSp>
        <p:nvGrpSpPr>
          <p:cNvPr id="375" name="Group 374"/>
          <p:cNvGrpSpPr/>
          <p:nvPr/>
        </p:nvGrpSpPr>
        <p:grpSpPr>
          <a:xfrm>
            <a:off x="393168" y="1081010"/>
            <a:ext cx="1011466" cy="1129003"/>
            <a:chOff x="131619" y="529677"/>
            <a:chExt cx="1011466" cy="1129003"/>
          </a:xfrm>
        </p:grpSpPr>
        <p:sp>
          <p:nvSpPr>
            <p:cNvPr id="376" name="TextBox 375"/>
            <p:cNvSpPr txBox="1"/>
            <p:nvPr/>
          </p:nvSpPr>
          <p:spPr bwMode="auto">
            <a:xfrm>
              <a:off x="193980" y="529677"/>
              <a:ext cx="906651" cy="166199"/>
            </a:xfrm>
            <a:prstGeom prst="rect">
              <a:avLst/>
            </a:prstGeom>
            <a:noFill/>
            <a:ln w="19050" algn="ctr">
              <a:noFill/>
              <a:miter lim="800000"/>
              <a:headEnd/>
              <a:tailEnd/>
            </a:ln>
          </p:spPr>
          <p:txBody>
            <a:bodyPr wrap="square" lIns="0" tIns="0" rIns="0" bIns="0" rtlCol="0">
              <a:spAutoFit/>
            </a:bodyPr>
            <a:lstStyle/>
            <a:p>
              <a:pPr algn="ctr">
                <a:lnSpc>
                  <a:spcPct val="90000"/>
                </a:lnSpc>
              </a:pPr>
              <a:r>
                <a:rPr lang="en-US" sz="1200" dirty="0">
                  <a:solidFill>
                    <a:srgbClr val="FFFFFF"/>
                  </a:solidFill>
                  <a:latin typeface="Franklin Gothic Medium" pitchFamily="34" charset="0"/>
                </a:rPr>
                <a:t>Enterprise DC</a:t>
              </a:r>
            </a:p>
          </p:txBody>
        </p:sp>
        <p:pic>
          <p:nvPicPr>
            <p:cNvPr id="377" name="Picture 376" descr="branch_office_building.pn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88493" y="808552"/>
              <a:ext cx="721643" cy="637295"/>
            </a:xfrm>
            <a:prstGeom prst="rect">
              <a:avLst/>
            </a:prstGeom>
          </p:spPr>
        </p:pic>
        <p:pic>
          <p:nvPicPr>
            <p:cNvPr id="378" name="Picture 377" descr="brocade_disc.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1619" y="647214"/>
              <a:ext cx="1011466" cy="1011466"/>
            </a:xfrm>
            <a:prstGeom prst="rect">
              <a:avLst/>
            </a:prstGeom>
          </p:spPr>
        </p:pic>
      </p:grpSp>
      <p:sp>
        <p:nvSpPr>
          <p:cNvPr id="362" name="Rectangle 361"/>
          <p:cNvSpPr/>
          <p:nvPr/>
        </p:nvSpPr>
        <p:spPr bwMode="auto">
          <a:xfrm>
            <a:off x="403089" y="4272278"/>
            <a:ext cx="1039746" cy="239831"/>
          </a:xfrm>
          <a:prstGeom prst="rect">
            <a:avLst/>
          </a:prstGeom>
          <a:solidFill>
            <a:srgbClr val="BF0000">
              <a:alpha val="85098"/>
            </a:srgbClr>
          </a:solidFill>
          <a:ln w="9525">
            <a:noFill/>
            <a:miter lim="800000"/>
            <a:headEnd/>
            <a:tailEnd/>
          </a:ln>
        </p:spPr>
        <p:txBody>
          <a:bodyPr vert="horz" wrap="square" lIns="91430" tIns="45714" rIns="91430" bIns="45714" numCol="1" anchor="ctr" anchorCtr="0" compatLnSpc="1">
            <a:prstTxWarp prst="textNoShape">
              <a:avLst/>
            </a:prstTxWarp>
          </a:bodyPr>
          <a:lstStyle/>
          <a:p>
            <a:pPr algn="ctr">
              <a:lnSpc>
                <a:spcPct val="90000"/>
              </a:lnSpc>
              <a:defRPr/>
            </a:pPr>
            <a:endParaRPr lang="en-US" dirty="0">
              <a:solidFill>
                <a:prstClr val="white"/>
              </a:solidFill>
              <a:effectLst>
                <a:outerShdw blurRad="38100" dist="38100" dir="2700000" algn="tl">
                  <a:srgbClr val="000000">
                    <a:alpha val="43137"/>
                  </a:srgbClr>
                </a:outerShdw>
              </a:effectLst>
              <a:latin typeface="Franklin Gothic Medium Cond" pitchFamily="34" charset="0"/>
            </a:endParaRPr>
          </a:p>
        </p:txBody>
      </p:sp>
      <p:sp>
        <p:nvSpPr>
          <p:cNvPr id="364" name="Rectangle 363"/>
          <p:cNvSpPr/>
          <p:nvPr/>
        </p:nvSpPr>
        <p:spPr bwMode="auto">
          <a:xfrm>
            <a:off x="7791974" y="4272278"/>
            <a:ext cx="861448" cy="239831"/>
          </a:xfrm>
          <a:prstGeom prst="rect">
            <a:avLst/>
          </a:prstGeom>
          <a:solidFill>
            <a:srgbClr val="BF0000">
              <a:alpha val="85098"/>
            </a:srgbClr>
          </a:solidFill>
          <a:ln w="9525">
            <a:noFill/>
            <a:miter lim="800000"/>
            <a:headEnd/>
            <a:tailEnd/>
          </a:ln>
        </p:spPr>
        <p:txBody>
          <a:bodyPr vert="horz" wrap="square" lIns="91430" tIns="45714" rIns="91430" bIns="45714" numCol="1" anchor="ctr" anchorCtr="0" compatLnSpc="1">
            <a:prstTxWarp prst="textNoShape">
              <a:avLst/>
            </a:prstTxWarp>
          </a:bodyPr>
          <a:lstStyle/>
          <a:p>
            <a:pPr algn="ctr">
              <a:lnSpc>
                <a:spcPct val="90000"/>
              </a:lnSpc>
              <a:defRPr/>
            </a:pPr>
            <a:endParaRPr lang="en-US" dirty="0">
              <a:solidFill>
                <a:prstClr val="white"/>
              </a:solidFill>
              <a:effectLst>
                <a:outerShdw blurRad="38100" dist="38100" dir="2700000" algn="tl">
                  <a:srgbClr val="000000">
                    <a:alpha val="43137"/>
                  </a:srgbClr>
                </a:outerShdw>
              </a:effectLst>
              <a:latin typeface="Franklin Gothic Medium Cond" pitchFamily="34" charset="0"/>
            </a:endParaRPr>
          </a:p>
        </p:txBody>
      </p:sp>
      <p:sp>
        <p:nvSpPr>
          <p:cNvPr id="365" name="Rectangle 364"/>
          <p:cNvSpPr/>
          <p:nvPr/>
        </p:nvSpPr>
        <p:spPr bwMode="auto">
          <a:xfrm>
            <a:off x="6499439" y="4272278"/>
            <a:ext cx="1214336" cy="239831"/>
          </a:xfrm>
          <a:prstGeom prst="rect">
            <a:avLst/>
          </a:prstGeom>
          <a:solidFill>
            <a:srgbClr val="BF0000">
              <a:alpha val="85098"/>
            </a:srgbClr>
          </a:solidFill>
          <a:ln w="9525">
            <a:noFill/>
            <a:miter lim="800000"/>
            <a:headEnd/>
            <a:tailEnd/>
          </a:ln>
        </p:spPr>
        <p:txBody>
          <a:bodyPr vert="horz" wrap="square" lIns="91430" tIns="45714" rIns="91430" bIns="45714" numCol="1" anchor="ctr" anchorCtr="0" compatLnSpc="1">
            <a:prstTxWarp prst="textNoShape">
              <a:avLst/>
            </a:prstTxWarp>
          </a:bodyPr>
          <a:lstStyle/>
          <a:p>
            <a:pPr algn="ctr">
              <a:lnSpc>
                <a:spcPct val="90000"/>
              </a:lnSpc>
              <a:defRPr/>
            </a:pPr>
            <a:endParaRPr lang="en-US" dirty="0">
              <a:solidFill>
                <a:prstClr val="white"/>
              </a:solidFill>
              <a:effectLst>
                <a:outerShdw blurRad="38100" dist="38100" dir="2700000" algn="tl">
                  <a:srgbClr val="000000">
                    <a:alpha val="43137"/>
                  </a:srgbClr>
                </a:outerShdw>
              </a:effectLst>
              <a:latin typeface="Franklin Gothic Medium Cond" pitchFamily="34" charset="0"/>
            </a:endParaRPr>
          </a:p>
        </p:txBody>
      </p:sp>
      <p:sp>
        <p:nvSpPr>
          <p:cNvPr id="366" name="Rectangle 365"/>
          <p:cNvSpPr/>
          <p:nvPr/>
        </p:nvSpPr>
        <p:spPr bwMode="auto">
          <a:xfrm>
            <a:off x="5467191" y="4272278"/>
            <a:ext cx="960999" cy="239831"/>
          </a:xfrm>
          <a:prstGeom prst="rect">
            <a:avLst/>
          </a:prstGeom>
          <a:solidFill>
            <a:srgbClr val="BF0000">
              <a:alpha val="85098"/>
            </a:srgbClr>
          </a:solidFill>
          <a:ln w="9525">
            <a:noFill/>
            <a:miter lim="800000"/>
            <a:headEnd/>
            <a:tailEnd/>
          </a:ln>
        </p:spPr>
        <p:txBody>
          <a:bodyPr vert="horz" wrap="square" lIns="91430" tIns="45714" rIns="91430" bIns="45714" numCol="1" anchor="ctr" anchorCtr="0" compatLnSpc="1">
            <a:prstTxWarp prst="textNoShape">
              <a:avLst/>
            </a:prstTxWarp>
          </a:bodyPr>
          <a:lstStyle/>
          <a:p>
            <a:pPr algn="ctr">
              <a:lnSpc>
                <a:spcPct val="90000"/>
              </a:lnSpc>
              <a:defRPr/>
            </a:pPr>
            <a:endParaRPr lang="en-US" dirty="0">
              <a:solidFill>
                <a:prstClr val="white"/>
              </a:solidFill>
              <a:effectLst>
                <a:outerShdw blurRad="38100" dist="38100" dir="2700000" algn="tl">
                  <a:srgbClr val="000000">
                    <a:alpha val="43137"/>
                  </a:srgbClr>
                </a:outerShdw>
              </a:effectLst>
              <a:latin typeface="Franklin Gothic Medium Cond" pitchFamily="34" charset="0"/>
            </a:endParaRPr>
          </a:p>
        </p:txBody>
      </p:sp>
      <p:sp>
        <p:nvSpPr>
          <p:cNvPr id="367" name="Rectangle 366"/>
          <p:cNvSpPr/>
          <p:nvPr/>
        </p:nvSpPr>
        <p:spPr bwMode="auto">
          <a:xfrm>
            <a:off x="4182146" y="4272278"/>
            <a:ext cx="1223345" cy="239831"/>
          </a:xfrm>
          <a:prstGeom prst="rect">
            <a:avLst/>
          </a:prstGeom>
          <a:solidFill>
            <a:srgbClr val="BF0000">
              <a:alpha val="85098"/>
            </a:srgbClr>
          </a:solidFill>
          <a:ln w="9525">
            <a:noFill/>
            <a:miter lim="800000"/>
            <a:headEnd/>
            <a:tailEnd/>
          </a:ln>
        </p:spPr>
        <p:txBody>
          <a:bodyPr vert="horz" wrap="square" lIns="91430" tIns="45714" rIns="91430" bIns="45714" numCol="1" anchor="ctr" anchorCtr="0" compatLnSpc="1">
            <a:prstTxWarp prst="textNoShape">
              <a:avLst/>
            </a:prstTxWarp>
          </a:bodyPr>
          <a:lstStyle/>
          <a:p>
            <a:pPr algn="ctr">
              <a:lnSpc>
                <a:spcPct val="90000"/>
              </a:lnSpc>
              <a:defRPr/>
            </a:pPr>
            <a:endParaRPr lang="en-US" dirty="0">
              <a:solidFill>
                <a:prstClr val="white"/>
              </a:solidFill>
              <a:effectLst>
                <a:outerShdw blurRad="38100" dist="38100" dir="2700000" algn="tl">
                  <a:srgbClr val="000000">
                    <a:alpha val="43137"/>
                  </a:srgbClr>
                </a:outerShdw>
              </a:effectLst>
              <a:latin typeface="Franklin Gothic Medium Cond" pitchFamily="34" charset="0"/>
            </a:endParaRPr>
          </a:p>
        </p:txBody>
      </p:sp>
      <p:sp>
        <p:nvSpPr>
          <p:cNvPr id="368" name="Rectangle 367"/>
          <p:cNvSpPr/>
          <p:nvPr/>
        </p:nvSpPr>
        <p:spPr bwMode="auto">
          <a:xfrm>
            <a:off x="3090405" y="4272278"/>
            <a:ext cx="1042602" cy="239831"/>
          </a:xfrm>
          <a:prstGeom prst="rect">
            <a:avLst/>
          </a:prstGeom>
          <a:solidFill>
            <a:srgbClr val="BF0000">
              <a:alpha val="85098"/>
            </a:srgbClr>
          </a:solidFill>
          <a:ln w="9525">
            <a:noFill/>
            <a:miter lim="800000"/>
            <a:headEnd/>
            <a:tailEnd/>
          </a:ln>
        </p:spPr>
        <p:txBody>
          <a:bodyPr vert="horz" wrap="square" lIns="91430" tIns="45714" rIns="91430" bIns="45714" numCol="1" anchor="ctr" anchorCtr="0" compatLnSpc="1">
            <a:prstTxWarp prst="textNoShape">
              <a:avLst/>
            </a:prstTxWarp>
          </a:bodyPr>
          <a:lstStyle/>
          <a:p>
            <a:pPr algn="ctr">
              <a:lnSpc>
                <a:spcPct val="90000"/>
              </a:lnSpc>
              <a:defRPr/>
            </a:pPr>
            <a:endParaRPr lang="en-US" dirty="0">
              <a:solidFill>
                <a:prstClr val="white"/>
              </a:solidFill>
              <a:effectLst>
                <a:outerShdw blurRad="38100" dist="38100" dir="2700000" algn="tl">
                  <a:srgbClr val="000000">
                    <a:alpha val="43137"/>
                  </a:srgbClr>
                </a:outerShdw>
              </a:effectLst>
              <a:latin typeface="Franklin Gothic Medium Cond" pitchFamily="34" charset="0"/>
            </a:endParaRPr>
          </a:p>
        </p:txBody>
      </p:sp>
      <p:sp>
        <p:nvSpPr>
          <p:cNvPr id="369" name="Rectangle 368"/>
          <p:cNvSpPr/>
          <p:nvPr/>
        </p:nvSpPr>
        <p:spPr bwMode="auto">
          <a:xfrm>
            <a:off x="1548853" y="4272278"/>
            <a:ext cx="1360693" cy="239831"/>
          </a:xfrm>
          <a:prstGeom prst="rect">
            <a:avLst/>
          </a:prstGeom>
          <a:solidFill>
            <a:srgbClr val="BF0000">
              <a:alpha val="85098"/>
            </a:srgbClr>
          </a:solidFill>
          <a:ln w="9525">
            <a:noFill/>
            <a:miter lim="800000"/>
            <a:headEnd/>
            <a:tailEnd/>
          </a:ln>
        </p:spPr>
        <p:txBody>
          <a:bodyPr vert="horz" wrap="square" lIns="91430" tIns="45714" rIns="91430" bIns="45714" numCol="1" anchor="ctr" anchorCtr="0" compatLnSpc="1">
            <a:prstTxWarp prst="textNoShape">
              <a:avLst/>
            </a:prstTxWarp>
          </a:bodyPr>
          <a:lstStyle/>
          <a:p>
            <a:pPr algn="ctr">
              <a:lnSpc>
                <a:spcPct val="90000"/>
              </a:lnSpc>
              <a:defRPr/>
            </a:pPr>
            <a:endParaRPr lang="en-US" dirty="0">
              <a:solidFill>
                <a:prstClr val="white"/>
              </a:solidFill>
              <a:effectLst>
                <a:outerShdw blurRad="38100" dist="38100" dir="2700000" algn="tl">
                  <a:srgbClr val="000000">
                    <a:alpha val="43137"/>
                  </a:srgbClr>
                </a:outerShdw>
              </a:effectLst>
              <a:latin typeface="Franklin Gothic Medium Cond" pitchFamily="34" charset="0"/>
            </a:endParaRPr>
          </a:p>
        </p:txBody>
      </p:sp>
      <p:sp>
        <p:nvSpPr>
          <p:cNvPr id="382" name="Footer Placeholder 381"/>
          <p:cNvSpPr>
            <a:spLocks noGrp="1"/>
          </p:cNvSpPr>
          <p:nvPr>
            <p:ph type="ftr" sz="quarter" idx="3"/>
          </p:nvPr>
        </p:nvSpPr>
        <p:spPr/>
        <p:txBody>
          <a:bodyPr/>
          <a:lstStyle/>
          <a:p>
            <a:r>
              <a:rPr lang="en-US" dirty="0" smtClean="0"/>
              <a:t>© 2012 Brocade Communications Systems, Inc. CONFIDENTIAL—For Internal Use Only</a:t>
            </a:r>
            <a:endParaRPr lang="en-US" dirty="0"/>
          </a:p>
        </p:txBody>
      </p:sp>
      <p:sp>
        <p:nvSpPr>
          <p:cNvPr id="2" name="Title 1"/>
          <p:cNvSpPr>
            <a:spLocks noGrp="1"/>
          </p:cNvSpPr>
          <p:nvPr>
            <p:ph type="title"/>
          </p:nvPr>
        </p:nvSpPr>
        <p:spPr>
          <a:xfrm>
            <a:off x="241430" y="78298"/>
            <a:ext cx="8208875" cy="852529"/>
          </a:xfrm>
        </p:spPr>
        <p:txBody>
          <a:bodyPr/>
          <a:lstStyle/>
          <a:p>
            <a:r>
              <a:rPr lang="en-US" dirty="0" smtClean="0"/>
              <a:t>Brocade and Vyatta—Better Together</a:t>
            </a:r>
            <a:br>
              <a:rPr lang="en-US" dirty="0" smtClean="0"/>
            </a:br>
            <a:endParaRPr lang="en-US" dirty="0"/>
          </a:p>
        </p:txBody>
      </p:sp>
      <p:sp>
        <p:nvSpPr>
          <p:cNvPr id="381" name="Slide Number Placeholder 380"/>
          <p:cNvSpPr>
            <a:spLocks noGrp="1"/>
          </p:cNvSpPr>
          <p:nvPr>
            <p:ph type="sldNum" sz="quarter" idx="4"/>
          </p:nvPr>
        </p:nvSpPr>
        <p:spPr/>
        <p:txBody>
          <a:bodyPr/>
          <a:lstStyle/>
          <a:p>
            <a:fld id="{7BCC8D0D-EAEC-449D-9161-023DFF90F2E2}" type="slidenum">
              <a:rPr lang="en-US" smtClean="0"/>
              <a:pPr/>
              <a:t>23</a:t>
            </a:fld>
            <a:endParaRPr lang="en-US" dirty="0"/>
          </a:p>
        </p:txBody>
      </p:sp>
      <p:sp>
        <p:nvSpPr>
          <p:cNvPr id="394" name="Content Placeholder 2"/>
          <p:cNvSpPr>
            <a:spLocks noGrp="1"/>
          </p:cNvSpPr>
          <p:nvPr>
            <p:ph type="body" sz="quarter" idx="4294967295"/>
          </p:nvPr>
        </p:nvSpPr>
        <p:spPr>
          <a:xfrm>
            <a:off x="1058864" y="530226"/>
            <a:ext cx="8085137" cy="384709"/>
          </a:xfrm>
        </p:spPr>
        <p:txBody>
          <a:bodyPr/>
          <a:lstStyle/>
          <a:p>
            <a:r>
              <a:rPr lang="en-US" dirty="0" smtClean="0"/>
              <a:t>A COMPLETE END-TO-END BROCADE CLOUD SOLUTION</a:t>
            </a:r>
          </a:p>
        </p:txBody>
      </p:sp>
      <p:sp>
        <p:nvSpPr>
          <p:cNvPr id="413" name="Down Arrow 412"/>
          <p:cNvSpPr/>
          <p:nvPr/>
        </p:nvSpPr>
        <p:spPr bwMode="auto">
          <a:xfrm>
            <a:off x="3171116" y="3150862"/>
            <a:ext cx="882167" cy="1111409"/>
          </a:xfrm>
          <a:prstGeom prst="downArrow">
            <a:avLst/>
          </a:prstGeom>
          <a:gradFill>
            <a:gsLst>
              <a:gs pos="0">
                <a:schemeClr val="accent1">
                  <a:alpha val="27000"/>
                </a:schemeClr>
              </a:gs>
              <a:gs pos="100000">
                <a:schemeClr val="accent1"/>
              </a:gs>
            </a:gsLst>
            <a:lin ang="5400000" scaled="0"/>
          </a:gradFill>
          <a:ln w="12700" cap="flat" cmpd="sng" algn="ctr">
            <a:noFill/>
            <a:prstDash val="dash"/>
            <a:round/>
            <a:headEnd type="none" w="med" len="med"/>
            <a:tailEnd type="none" w="med" len="med"/>
          </a:ln>
          <a:effectLst/>
        </p:spPr>
        <p:txBody>
          <a:bodyPr vert="horz" wrap="square" lIns="91430" tIns="45714" rIns="91430" bIns="45714" numCol="1" rtlCol="0" anchor="ctr" anchorCtr="0" compatLnSpc="1">
            <a:prstTxWarp prst="textNoShape">
              <a:avLst/>
            </a:prstTxWarp>
            <a:noAutofit/>
          </a:bodyPr>
          <a:lstStyle/>
          <a:p>
            <a:pPr algn="ctr">
              <a:spcBef>
                <a:spcPct val="0"/>
              </a:spcBef>
            </a:pPr>
            <a:endParaRPr lang="en-US" dirty="0" smtClean="0">
              <a:solidFill>
                <a:srgbClr val="000000"/>
              </a:solidFill>
              <a:latin typeface="+mj-lt"/>
              <a:cs typeface="Arial" charset="0"/>
            </a:endParaRPr>
          </a:p>
        </p:txBody>
      </p:sp>
      <p:sp>
        <p:nvSpPr>
          <p:cNvPr id="430" name="Down Arrow 429"/>
          <p:cNvSpPr/>
          <p:nvPr/>
        </p:nvSpPr>
        <p:spPr bwMode="auto">
          <a:xfrm>
            <a:off x="4352735" y="3150862"/>
            <a:ext cx="882167" cy="1111409"/>
          </a:xfrm>
          <a:prstGeom prst="downArrow">
            <a:avLst/>
          </a:prstGeom>
          <a:gradFill>
            <a:gsLst>
              <a:gs pos="0">
                <a:schemeClr val="accent1">
                  <a:alpha val="27000"/>
                </a:schemeClr>
              </a:gs>
              <a:gs pos="100000">
                <a:schemeClr val="accent1"/>
              </a:gs>
            </a:gsLst>
            <a:lin ang="5400000" scaled="0"/>
          </a:gradFill>
          <a:ln w="12700" cap="flat" cmpd="sng" algn="ctr">
            <a:noFill/>
            <a:prstDash val="dash"/>
            <a:round/>
            <a:headEnd type="none" w="med" len="med"/>
            <a:tailEnd type="none" w="med" len="med"/>
          </a:ln>
          <a:effectLst/>
        </p:spPr>
        <p:txBody>
          <a:bodyPr vert="horz" wrap="square" lIns="91430" tIns="45714" rIns="91430" bIns="45714" numCol="1" rtlCol="0" anchor="ctr" anchorCtr="0" compatLnSpc="1">
            <a:prstTxWarp prst="textNoShape">
              <a:avLst/>
            </a:prstTxWarp>
            <a:noAutofit/>
          </a:bodyPr>
          <a:lstStyle/>
          <a:p>
            <a:pPr algn="ctr">
              <a:spcBef>
                <a:spcPct val="0"/>
              </a:spcBef>
            </a:pPr>
            <a:endParaRPr lang="en-US" dirty="0" smtClean="0">
              <a:solidFill>
                <a:srgbClr val="000000"/>
              </a:solidFill>
              <a:latin typeface="+mj-lt"/>
              <a:cs typeface="Arial" charset="0"/>
            </a:endParaRPr>
          </a:p>
        </p:txBody>
      </p:sp>
      <p:sp>
        <p:nvSpPr>
          <p:cNvPr id="453" name="Down Arrow 452"/>
          <p:cNvSpPr/>
          <p:nvPr/>
        </p:nvSpPr>
        <p:spPr bwMode="auto">
          <a:xfrm>
            <a:off x="5588847" y="3150862"/>
            <a:ext cx="882167" cy="1111409"/>
          </a:xfrm>
          <a:prstGeom prst="downArrow">
            <a:avLst/>
          </a:prstGeom>
          <a:gradFill>
            <a:gsLst>
              <a:gs pos="0">
                <a:schemeClr val="accent1">
                  <a:alpha val="27000"/>
                </a:schemeClr>
              </a:gs>
              <a:gs pos="100000">
                <a:schemeClr val="accent1"/>
              </a:gs>
            </a:gsLst>
            <a:lin ang="5400000" scaled="0"/>
          </a:gradFill>
          <a:ln w="12700" cap="flat" cmpd="sng" algn="ctr">
            <a:noFill/>
            <a:prstDash val="dash"/>
            <a:round/>
            <a:headEnd type="none" w="med" len="med"/>
            <a:tailEnd type="none" w="med" len="med"/>
          </a:ln>
          <a:effectLst/>
        </p:spPr>
        <p:txBody>
          <a:bodyPr vert="horz" wrap="square" lIns="91430" tIns="45714" rIns="91430" bIns="45714" numCol="1" rtlCol="0" anchor="ctr" anchorCtr="0" compatLnSpc="1">
            <a:prstTxWarp prst="textNoShape">
              <a:avLst/>
            </a:prstTxWarp>
            <a:noAutofit/>
          </a:bodyPr>
          <a:lstStyle/>
          <a:p>
            <a:pPr algn="ctr">
              <a:spcBef>
                <a:spcPct val="0"/>
              </a:spcBef>
            </a:pPr>
            <a:endParaRPr lang="en-US" dirty="0" smtClean="0">
              <a:solidFill>
                <a:srgbClr val="000000"/>
              </a:solidFill>
              <a:latin typeface="+mj-lt"/>
              <a:cs typeface="Arial" charset="0"/>
            </a:endParaRPr>
          </a:p>
        </p:txBody>
      </p:sp>
      <p:sp>
        <p:nvSpPr>
          <p:cNvPr id="482" name="Down Arrow 481"/>
          <p:cNvSpPr/>
          <p:nvPr/>
        </p:nvSpPr>
        <p:spPr bwMode="auto">
          <a:xfrm>
            <a:off x="7712526" y="3141894"/>
            <a:ext cx="882167" cy="1120377"/>
          </a:xfrm>
          <a:prstGeom prst="downArrow">
            <a:avLst/>
          </a:prstGeom>
          <a:gradFill>
            <a:gsLst>
              <a:gs pos="0">
                <a:schemeClr val="accent1">
                  <a:alpha val="27000"/>
                </a:schemeClr>
              </a:gs>
              <a:gs pos="100000">
                <a:schemeClr val="accent1"/>
              </a:gs>
            </a:gsLst>
            <a:lin ang="5400000" scaled="0"/>
          </a:gradFill>
          <a:ln w="12700" cap="flat" cmpd="sng" algn="ctr">
            <a:noFill/>
            <a:prstDash val="dash"/>
            <a:round/>
            <a:headEnd type="none" w="med" len="med"/>
            <a:tailEnd type="none" w="med" len="med"/>
          </a:ln>
          <a:effectLst/>
        </p:spPr>
        <p:txBody>
          <a:bodyPr vert="horz" wrap="square" lIns="91430" tIns="45714" rIns="91430" bIns="45714" numCol="1" rtlCol="0" anchor="ctr" anchorCtr="0" compatLnSpc="1">
            <a:prstTxWarp prst="textNoShape">
              <a:avLst/>
            </a:prstTxWarp>
            <a:noAutofit/>
          </a:bodyPr>
          <a:lstStyle/>
          <a:p>
            <a:pPr algn="ctr">
              <a:spcBef>
                <a:spcPct val="0"/>
              </a:spcBef>
            </a:pPr>
            <a:endParaRPr lang="en-US" dirty="0" smtClean="0">
              <a:solidFill>
                <a:srgbClr val="000000"/>
              </a:solidFill>
              <a:latin typeface="+mj-lt"/>
              <a:cs typeface="Arial" charset="0"/>
            </a:endParaRPr>
          </a:p>
        </p:txBody>
      </p:sp>
      <p:sp>
        <p:nvSpPr>
          <p:cNvPr id="483" name="Down Arrow 482"/>
          <p:cNvSpPr/>
          <p:nvPr/>
        </p:nvSpPr>
        <p:spPr bwMode="auto">
          <a:xfrm>
            <a:off x="6633219" y="3150862"/>
            <a:ext cx="882167" cy="1111409"/>
          </a:xfrm>
          <a:prstGeom prst="downArrow">
            <a:avLst/>
          </a:prstGeom>
          <a:gradFill>
            <a:gsLst>
              <a:gs pos="0">
                <a:schemeClr val="accent1">
                  <a:alpha val="27000"/>
                </a:schemeClr>
              </a:gs>
              <a:gs pos="100000">
                <a:schemeClr val="accent1"/>
              </a:gs>
            </a:gsLst>
            <a:lin ang="5400000" scaled="0"/>
          </a:gradFill>
          <a:ln w="12700" cap="flat" cmpd="sng" algn="ctr">
            <a:noFill/>
            <a:prstDash val="dash"/>
            <a:round/>
            <a:headEnd type="none" w="med" len="med"/>
            <a:tailEnd type="none" w="med" len="med"/>
          </a:ln>
          <a:effectLst/>
        </p:spPr>
        <p:txBody>
          <a:bodyPr vert="horz" wrap="square" lIns="91430" tIns="45714" rIns="91430" bIns="45714" numCol="1" rtlCol="0" anchor="ctr" anchorCtr="0" compatLnSpc="1">
            <a:prstTxWarp prst="textNoShape">
              <a:avLst/>
            </a:prstTxWarp>
            <a:noAutofit/>
          </a:bodyPr>
          <a:lstStyle/>
          <a:p>
            <a:pPr algn="ctr">
              <a:spcBef>
                <a:spcPct val="0"/>
              </a:spcBef>
            </a:pPr>
            <a:endParaRPr lang="en-US" dirty="0" smtClean="0">
              <a:solidFill>
                <a:srgbClr val="000000"/>
              </a:solidFill>
              <a:latin typeface="+mj-lt"/>
              <a:cs typeface="Arial" charset="0"/>
            </a:endParaRPr>
          </a:p>
        </p:txBody>
      </p:sp>
      <p:sp>
        <p:nvSpPr>
          <p:cNvPr id="488" name="Rectangle 487"/>
          <p:cNvSpPr/>
          <p:nvPr/>
        </p:nvSpPr>
        <p:spPr bwMode="auto">
          <a:xfrm>
            <a:off x="3205477" y="1209385"/>
            <a:ext cx="5568844" cy="2348205"/>
          </a:xfrm>
          <a:prstGeom prst="rect">
            <a:avLst/>
          </a:prstGeom>
          <a:gradFill flip="none" rotWithShape="1">
            <a:gsLst>
              <a:gs pos="0">
                <a:schemeClr val="accent1">
                  <a:lumMod val="60000"/>
                  <a:lumOff val="40000"/>
                </a:schemeClr>
              </a:gs>
              <a:gs pos="100000">
                <a:schemeClr val="accent1">
                  <a:lumMod val="20000"/>
                  <a:lumOff val="80000"/>
                </a:schemeClr>
              </a:gs>
            </a:gsLst>
            <a:lin ang="16200000" scaled="1"/>
            <a:tileRect/>
          </a:gradFill>
          <a:ln w="12700" cap="flat" cmpd="sng" algn="ctr">
            <a:noFill/>
            <a:prstDash val="solid"/>
            <a:round/>
            <a:headEnd type="none" w="med" len="med"/>
            <a:tailEnd type="none" w="med" len="med"/>
          </a:ln>
          <a:effectLst/>
        </p:spPr>
        <p:txBody>
          <a:bodyPr vert="horz" wrap="square" lIns="91430" tIns="45714" rIns="91430" bIns="45714" numCol="1" rtlCol="0" anchor="t" anchorCtr="0" compatLnSpc="1">
            <a:prstTxWarp prst="textNoShape">
              <a:avLst/>
            </a:prstTxWarp>
            <a:noAutofit/>
          </a:bodyPr>
          <a:lstStyle/>
          <a:p>
            <a:pPr fontAlgn="base">
              <a:spcBef>
                <a:spcPct val="0"/>
              </a:spcBef>
              <a:spcAft>
                <a:spcPct val="0"/>
              </a:spcAft>
            </a:pPr>
            <a:endParaRPr lang="en-US" sz="1200" dirty="0">
              <a:solidFill>
                <a:srgbClr val="000000"/>
              </a:solidFill>
              <a:latin typeface="Verdana" charset="0"/>
              <a:cs typeface="Arial" charset="0"/>
            </a:endParaRPr>
          </a:p>
        </p:txBody>
      </p:sp>
      <p:cxnSp>
        <p:nvCxnSpPr>
          <p:cNvPr id="489" name="Straight Connector 488"/>
          <p:cNvCxnSpPr/>
          <p:nvPr/>
        </p:nvCxnSpPr>
        <p:spPr bwMode="auto">
          <a:xfrm>
            <a:off x="2790701" y="2610249"/>
            <a:ext cx="654298" cy="0"/>
          </a:xfrm>
          <a:prstGeom prst="line">
            <a:avLst/>
          </a:prstGeom>
          <a:solidFill>
            <a:schemeClr val="accent1"/>
          </a:solidFill>
          <a:ln w="12700" cap="flat" cmpd="sng" algn="ctr">
            <a:solidFill>
              <a:schemeClr val="accent1"/>
            </a:solidFill>
            <a:prstDash val="solid"/>
            <a:round/>
            <a:headEnd type="none" w="med" len="med"/>
            <a:tailEnd type="none" w="med" len="med"/>
          </a:ln>
          <a:effectLst/>
        </p:spPr>
      </p:cxnSp>
      <p:cxnSp>
        <p:nvCxnSpPr>
          <p:cNvPr id="490" name="Straight Connector 489"/>
          <p:cNvCxnSpPr/>
          <p:nvPr/>
        </p:nvCxnSpPr>
        <p:spPr bwMode="auto">
          <a:xfrm>
            <a:off x="5010912" y="2596018"/>
            <a:ext cx="559511" cy="15006"/>
          </a:xfrm>
          <a:prstGeom prst="line">
            <a:avLst/>
          </a:prstGeom>
          <a:solidFill>
            <a:schemeClr val="accent1"/>
          </a:solidFill>
          <a:ln w="12700" cap="flat" cmpd="sng" algn="ctr">
            <a:solidFill>
              <a:schemeClr val="accent1"/>
            </a:solidFill>
            <a:prstDash val="solid"/>
            <a:round/>
            <a:headEnd type="none" w="med" len="med"/>
            <a:tailEnd type="none" w="med" len="med"/>
          </a:ln>
          <a:effectLst/>
        </p:spPr>
      </p:cxnSp>
      <p:cxnSp>
        <p:nvCxnSpPr>
          <p:cNvPr id="491" name="Straight Connector 490"/>
          <p:cNvCxnSpPr/>
          <p:nvPr/>
        </p:nvCxnSpPr>
        <p:spPr bwMode="auto">
          <a:xfrm flipV="1">
            <a:off x="3851784" y="2603287"/>
            <a:ext cx="506212" cy="9975"/>
          </a:xfrm>
          <a:prstGeom prst="line">
            <a:avLst/>
          </a:prstGeom>
          <a:solidFill>
            <a:schemeClr val="accent1"/>
          </a:solidFill>
          <a:ln w="12700" cap="flat" cmpd="sng" algn="ctr">
            <a:solidFill>
              <a:schemeClr val="accent1"/>
            </a:solidFill>
            <a:prstDash val="solid"/>
            <a:round/>
            <a:headEnd type="none" w="med" len="med"/>
            <a:tailEnd type="none" w="med" len="med"/>
          </a:ln>
          <a:effectLst/>
        </p:spPr>
      </p:cxnSp>
      <p:sp>
        <p:nvSpPr>
          <p:cNvPr id="493" name="TextBox 492"/>
          <p:cNvSpPr txBox="1"/>
          <p:nvPr/>
        </p:nvSpPr>
        <p:spPr>
          <a:xfrm>
            <a:off x="4225095" y="4272278"/>
            <a:ext cx="1137444" cy="276987"/>
          </a:xfrm>
          <a:prstGeom prst="rect">
            <a:avLst/>
          </a:prstGeom>
          <a:noFill/>
        </p:spPr>
        <p:txBody>
          <a:bodyPr wrap="square" lIns="0" tIns="45714" rIns="0" bIns="45714" rtlCol="0">
            <a:spAutoFit/>
          </a:bodyPr>
          <a:lstStyle/>
          <a:p>
            <a:pPr algn="ctr"/>
            <a:r>
              <a:rPr lang="en-US" sz="1200" dirty="0">
                <a:solidFill>
                  <a:schemeClr val="bg1"/>
                </a:solidFill>
                <a:latin typeface="Franklin Gothic Medium" pitchFamily="34" charset="0"/>
              </a:rPr>
              <a:t>Ethernet Fabric</a:t>
            </a:r>
          </a:p>
        </p:txBody>
      </p:sp>
      <p:sp>
        <p:nvSpPr>
          <p:cNvPr id="494" name="TextBox 493"/>
          <p:cNvSpPr txBox="1"/>
          <p:nvPr/>
        </p:nvSpPr>
        <p:spPr>
          <a:xfrm>
            <a:off x="3188441" y="1441477"/>
            <a:ext cx="5454904" cy="251518"/>
          </a:xfrm>
          <a:prstGeom prst="rect">
            <a:avLst/>
          </a:prstGeom>
          <a:noFill/>
          <a:ln>
            <a:noFill/>
            <a:prstDash val="dash"/>
          </a:ln>
        </p:spPr>
        <p:txBody>
          <a:bodyPr wrap="square" lIns="91430" tIns="45714" rIns="91430" bIns="45714" rtlCol="0" anchor="ctr" anchorCtr="0">
            <a:noAutofit/>
          </a:bodyPr>
          <a:lstStyle>
            <a:defPPr>
              <a:defRPr lang="en-US"/>
            </a:defPPr>
            <a:lvl1pPr>
              <a:defRPr sz="1400" b="1">
                <a:solidFill>
                  <a:srgbClr val="000000"/>
                </a:solidFill>
              </a:defRPr>
            </a:lvl1pPr>
          </a:lstStyle>
          <a:p>
            <a:pPr algn="ctr"/>
            <a:r>
              <a:rPr lang="en-US" b="0" dirty="0">
                <a:solidFill>
                  <a:schemeClr val="tx1"/>
                </a:solidFill>
                <a:latin typeface="Franklin Gothic Medium" pitchFamily="34" charset="0"/>
              </a:rPr>
              <a:t>Configuration </a:t>
            </a:r>
            <a:r>
              <a:rPr lang="en-US" b="0" dirty="0" smtClean="0">
                <a:solidFill>
                  <a:schemeClr val="tx1"/>
                </a:solidFill>
                <a:latin typeface="Franklin Gothic Medium" pitchFamily="34" charset="0"/>
              </a:rPr>
              <a:t>Management and Orchestration</a:t>
            </a:r>
            <a:endParaRPr lang="en-US" b="0" dirty="0">
              <a:solidFill>
                <a:schemeClr val="tx1"/>
              </a:solidFill>
              <a:latin typeface="Franklin Gothic Medium" pitchFamily="34" charset="0"/>
            </a:endParaRPr>
          </a:p>
        </p:txBody>
      </p:sp>
      <p:sp>
        <p:nvSpPr>
          <p:cNvPr id="495" name="TextBox 494"/>
          <p:cNvSpPr txBox="1"/>
          <p:nvPr/>
        </p:nvSpPr>
        <p:spPr>
          <a:xfrm>
            <a:off x="3194295" y="1065229"/>
            <a:ext cx="5568844" cy="369332"/>
          </a:xfrm>
          <a:prstGeom prst="rect">
            <a:avLst/>
          </a:prstGeom>
          <a:solidFill>
            <a:schemeClr val="bg2"/>
          </a:solidFill>
          <a:ln w="19050" algn="ctr">
            <a:noFill/>
            <a:miter lim="800000"/>
            <a:headEnd/>
            <a:tailEnd/>
          </a:ln>
        </p:spPr>
        <p:txBody>
          <a:bodyPr wrap="none" lIns="91430" tIns="45714" rIns="91430" bIns="45714" rtlCol="0" anchor="ctr"/>
          <a:lstStyle>
            <a:defPPr>
              <a:defRPr lang="en-US"/>
            </a:defPPr>
            <a:lvl1pPr algn="ctr">
              <a:defRPr>
                <a:effectLst>
                  <a:outerShdw blurRad="38100" dist="38100" dir="2700000" algn="tl">
                    <a:srgbClr val="000000">
                      <a:alpha val="43137"/>
                    </a:srgbClr>
                  </a:outerShdw>
                </a:effectLst>
              </a:defRPr>
            </a:lvl1pPr>
          </a:lstStyle>
          <a:p>
            <a:pPr>
              <a:lnSpc>
                <a:spcPct val="95000"/>
              </a:lnSpc>
              <a:spcBef>
                <a:spcPts val="300"/>
              </a:spcBef>
            </a:pPr>
            <a:r>
              <a:rPr lang="en-US" dirty="0">
                <a:solidFill>
                  <a:schemeClr val="bg1"/>
                </a:solidFill>
                <a:latin typeface="Franklin Gothic Medium" pitchFamily="34" charset="0"/>
              </a:rPr>
              <a:t>Cloud Data Centers</a:t>
            </a:r>
          </a:p>
        </p:txBody>
      </p:sp>
      <p:sp>
        <p:nvSpPr>
          <p:cNvPr id="496" name="Text Box 41"/>
          <p:cNvSpPr txBox="1">
            <a:spLocks noChangeArrowheads="1"/>
          </p:cNvSpPr>
          <p:nvPr/>
        </p:nvSpPr>
        <p:spPr bwMode="auto">
          <a:xfrm>
            <a:off x="5470605" y="4272278"/>
            <a:ext cx="977293" cy="245159"/>
          </a:xfrm>
          <a:prstGeom prst="rect">
            <a:avLst/>
          </a:prstGeom>
          <a:noFill/>
          <a:ln w="38100">
            <a:noFill/>
            <a:prstDash val="solid"/>
          </a:ln>
        </p:spPr>
        <p:txBody>
          <a:bodyPr wrap="none" lIns="91430" tIns="45714" rIns="91430" bIns="45714" rtlCol="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a:solidFill>
                  <a:schemeClr val="bg1"/>
                </a:solidFill>
                <a:latin typeface="Franklin Gothic Medium" pitchFamily="34" charset="0"/>
              </a:rPr>
              <a:t>Virtual Router</a:t>
            </a:r>
          </a:p>
        </p:txBody>
      </p:sp>
      <p:grpSp>
        <p:nvGrpSpPr>
          <p:cNvPr id="497" name="Group 496"/>
          <p:cNvGrpSpPr/>
          <p:nvPr/>
        </p:nvGrpSpPr>
        <p:grpSpPr>
          <a:xfrm>
            <a:off x="3285619" y="2101325"/>
            <a:ext cx="729980" cy="1000891"/>
            <a:chOff x="5273363" y="3407249"/>
            <a:chExt cx="693055" cy="996801"/>
          </a:xfrm>
        </p:grpSpPr>
        <p:grpSp>
          <p:nvGrpSpPr>
            <p:cNvPr id="498" name="Group 3496"/>
            <p:cNvGrpSpPr>
              <a:grpSpLocks/>
            </p:cNvGrpSpPr>
            <p:nvPr/>
          </p:nvGrpSpPr>
          <p:grpSpPr bwMode="auto">
            <a:xfrm>
              <a:off x="5273363" y="3407249"/>
              <a:ext cx="693055" cy="996801"/>
              <a:chOff x="2496" y="2159"/>
              <a:chExt cx="1150" cy="1653"/>
            </a:xfrm>
          </p:grpSpPr>
          <p:sp>
            <p:nvSpPr>
              <p:cNvPr id="500" name="Freeform 3255"/>
              <p:cNvSpPr>
                <a:spLocks/>
              </p:cNvSpPr>
              <p:nvPr/>
            </p:nvSpPr>
            <p:spPr bwMode="auto">
              <a:xfrm>
                <a:off x="3115" y="2585"/>
                <a:ext cx="531" cy="1227"/>
              </a:xfrm>
              <a:custGeom>
                <a:avLst/>
                <a:gdLst/>
                <a:ahLst/>
                <a:cxnLst>
                  <a:cxn ang="0">
                    <a:pos x="531" y="857"/>
                  </a:cxn>
                  <a:cxn ang="0">
                    <a:pos x="0" y="1227"/>
                  </a:cxn>
                  <a:cxn ang="0">
                    <a:pos x="0" y="371"/>
                  </a:cxn>
                  <a:cxn ang="0">
                    <a:pos x="531" y="0"/>
                  </a:cxn>
                  <a:cxn ang="0">
                    <a:pos x="531" y="857"/>
                  </a:cxn>
                </a:cxnLst>
                <a:rect l="0" t="0" r="r" b="b"/>
                <a:pathLst>
                  <a:path w="531" h="1227">
                    <a:moveTo>
                      <a:pt x="531" y="857"/>
                    </a:moveTo>
                    <a:lnTo>
                      <a:pt x="0" y="1227"/>
                    </a:lnTo>
                    <a:lnTo>
                      <a:pt x="0" y="371"/>
                    </a:lnTo>
                    <a:lnTo>
                      <a:pt x="531" y="0"/>
                    </a:lnTo>
                    <a:lnTo>
                      <a:pt x="531" y="857"/>
                    </a:lnTo>
                    <a:close/>
                  </a:path>
                </a:pathLst>
              </a:custGeom>
              <a:solidFill>
                <a:srgbClr val="98989B"/>
              </a:solidFill>
              <a:ln w="9525" cap="flat" cmpd="sng">
                <a:noFill/>
                <a:prstDash val="solid"/>
                <a:round/>
                <a:headEnd type="none" w="med" len="med"/>
                <a:tailEnd type="none" w="med" len="med"/>
              </a:ln>
              <a:effectLst/>
            </p:spPr>
            <p:txBody>
              <a:bodyPr/>
              <a:lstStyle/>
              <a:p>
                <a:endParaRPr lang="en-US" dirty="0">
                  <a:solidFill>
                    <a:schemeClr val="bg1"/>
                  </a:solidFill>
                </a:endParaRPr>
              </a:p>
            </p:txBody>
          </p:sp>
          <p:sp>
            <p:nvSpPr>
              <p:cNvPr id="501" name="Freeform 3256"/>
              <p:cNvSpPr>
                <a:spLocks/>
              </p:cNvSpPr>
              <p:nvPr/>
            </p:nvSpPr>
            <p:spPr bwMode="auto">
              <a:xfrm>
                <a:off x="2496" y="2159"/>
                <a:ext cx="1150" cy="797"/>
              </a:xfrm>
              <a:custGeom>
                <a:avLst/>
                <a:gdLst/>
                <a:ahLst/>
                <a:cxnLst>
                  <a:cxn ang="0">
                    <a:pos x="619" y="797"/>
                  </a:cxn>
                  <a:cxn ang="0">
                    <a:pos x="0" y="371"/>
                  </a:cxn>
                  <a:cxn ang="0">
                    <a:pos x="530" y="0"/>
                  </a:cxn>
                  <a:cxn ang="0">
                    <a:pos x="1150" y="426"/>
                  </a:cxn>
                  <a:cxn ang="0">
                    <a:pos x="619" y="797"/>
                  </a:cxn>
                </a:cxnLst>
                <a:rect l="0" t="0" r="r" b="b"/>
                <a:pathLst>
                  <a:path w="1150" h="797">
                    <a:moveTo>
                      <a:pt x="619" y="797"/>
                    </a:moveTo>
                    <a:lnTo>
                      <a:pt x="0" y="371"/>
                    </a:lnTo>
                    <a:lnTo>
                      <a:pt x="530" y="0"/>
                    </a:lnTo>
                    <a:lnTo>
                      <a:pt x="1150" y="426"/>
                    </a:lnTo>
                    <a:lnTo>
                      <a:pt x="619" y="797"/>
                    </a:lnTo>
                    <a:close/>
                  </a:path>
                </a:pathLst>
              </a:custGeom>
              <a:solidFill>
                <a:srgbClr val="B2B2B2"/>
              </a:solidFill>
              <a:ln w="9525" cap="flat" cmpd="sng">
                <a:noFill/>
                <a:prstDash val="solid"/>
                <a:round/>
                <a:headEnd type="none" w="med" len="med"/>
                <a:tailEnd type="none" w="med" len="med"/>
              </a:ln>
              <a:effectLst/>
            </p:spPr>
            <p:txBody>
              <a:bodyPr/>
              <a:lstStyle/>
              <a:p>
                <a:endParaRPr lang="en-US" dirty="0">
                  <a:solidFill>
                    <a:schemeClr val="bg1"/>
                  </a:solidFill>
                </a:endParaRPr>
              </a:p>
            </p:txBody>
          </p:sp>
          <p:sp>
            <p:nvSpPr>
              <p:cNvPr id="502" name="Freeform 3257"/>
              <p:cNvSpPr>
                <a:spLocks/>
              </p:cNvSpPr>
              <p:nvPr/>
            </p:nvSpPr>
            <p:spPr bwMode="auto">
              <a:xfrm>
                <a:off x="2496" y="2530"/>
                <a:ext cx="619" cy="1282"/>
              </a:xfrm>
              <a:custGeom>
                <a:avLst/>
                <a:gdLst/>
                <a:ahLst/>
                <a:cxnLst>
                  <a:cxn ang="0">
                    <a:pos x="0" y="0"/>
                  </a:cxn>
                  <a:cxn ang="0">
                    <a:pos x="619" y="426"/>
                  </a:cxn>
                  <a:cxn ang="0">
                    <a:pos x="619" y="1282"/>
                  </a:cxn>
                  <a:cxn ang="0">
                    <a:pos x="0" y="857"/>
                  </a:cxn>
                  <a:cxn ang="0">
                    <a:pos x="0" y="0"/>
                  </a:cxn>
                </a:cxnLst>
                <a:rect l="0" t="0" r="r" b="b"/>
                <a:pathLst>
                  <a:path w="619" h="1282">
                    <a:moveTo>
                      <a:pt x="0" y="0"/>
                    </a:moveTo>
                    <a:lnTo>
                      <a:pt x="619" y="426"/>
                    </a:lnTo>
                    <a:lnTo>
                      <a:pt x="619" y="1282"/>
                    </a:lnTo>
                    <a:lnTo>
                      <a:pt x="0" y="857"/>
                    </a:lnTo>
                    <a:lnTo>
                      <a:pt x="0" y="0"/>
                    </a:lnTo>
                    <a:close/>
                  </a:path>
                </a:pathLst>
              </a:custGeom>
              <a:solidFill>
                <a:srgbClr val="717073"/>
              </a:solidFill>
              <a:ln w="9525" cap="flat" cmpd="sng">
                <a:noFill/>
                <a:prstDash val="solid"/>
                <a:round/>
                <a:headEnd type="none" w="med" len="med"/>
                <a:tailEnd type="none" w="med" len="med"/>
              </a:ln>
              <a:effectLst/>
            </p:spPr>
            <p:txBody>
              <a:bodyPr/>
              <a:lstStyle/>
              <a:p>
                <a:endParaRPr lang="en-US" dirty="0">
                  <a:solidFill>
                    <a:schemeClr val="bg1"/>
                  </a:solidFill>
                </a:endParaRPr>
              </a:p>
            </p:txBody>
          </p:sp>
          <p:grpSp>
            <p:nvGrpSpPr>
              <p:cNvPr id="503" name="Group 3495"/>
              <p:cNvGrpSpPr>
                <a:grpSpLocks/>
              </p:cNvGrpSpPr>
              <p:nvPr/>
            </p:nvGrpSpPr>
            <p:grpSpPr bwMode="auto">
              <a:xfrm>
                <a:off x="2524" y="2625"/>
                <a:ext cx="562" cy="1123"/>
                <a:chOff x="2524" y="2625"/>
                <a:chExt cx="562" cy="1123"/>
              </a:xfrm>
            </p:grpSpPr>
            <p:sp>
              <p:nvSpPr>
                <p:cNvPr id="504" name="Freeform 3258"/>
                <p:cNvSpPr>
                  <a:spLocks/>
                </p:cNvSpPr>
                <p:nvPr/>
              </p:nvSpPr>
              <p:spPr bwMode="auto">
                <a:xfrm>
                  <a:off x="2550" y="2625"/>
                  <a:ext cx="38" cy="241"/>
                </a:xfrm>
                <a:custGeom>
                  <a:avLst/>
                  <a:gdLst/>
                  <a:ahLst/>
                  <a:cxnLst>
                    <a:cxn ang="0">
                      <a:pos x="38" y="241"/>
                    </a:cxn>
                    <a:cxn ang="0">
                      <a:pos x="0" y="215"/>
                    </a:cxn>
                    <a:cxn ang="0">
                      <a:pos x="0" y="0"/>
                    </a:cxn>
                    <a:cxn ang="0">
                      <a:pos x="38" y="25"/>
                    </a:cxn>
                    <a:cxn ang="0">
                      <a:pos x="38" y="241"/>
                    </a:cxn>
                  </a:cxnLst>
                  <a:rect l="0" t="0" r="r" b="b"/>
                  <a:pathLst>
                    <a:path w="38" h="241">
                      <a:moveTo>
                        <a:pt x="38" y="241"/>
                      </a:moveTo>
                      <a:lnTo>
                        <a:pt x="0" y="215"/>
                      </a:lnTo>
                      <a:lnTo>
                        <a:pt x="0" y="0"/>
                      </a:lnTo>
                      <a:lnTo>
                        <a:pt x="38" y="25"/>
                      </a:lnTo>
                      <a:lnTo>
                        <a:pt x="38" y="241"/>
                      </a:lnTo>
                      <a:close/>
                    </a:path>
                  </a:pathLst>
                </a:custGeom>
                <a:solidFill>
                  <a:srgbClr val="98989B"/>
                </a:solidFill>
                <a:ln w="9525">
                  <a:noFill/>
                  <a:round/>
                  <a:headEnd/>
                  <a:tailEnd/>
                </a:ln>
              </p:spPr>
              <p:txBody>
                <a:bodyPr/>
                <a:lstStyle/>
                <a:p>
                  <a:endParaRPr lang="en-US" dirty="0">
                    <a:solidFill>
                      <a:schemeClr val="bg1"/>
                    </a:solidFill>
                  </a:endParaRPr>
                </a:p>
              </p:txBody>
            </p:sp>
            <p:sp>
              <p:nvSpPr>
                <p:cNvPr id="505" name="Freeform 3259"/>
                <p:cNvSpPr>
                  <a:spLocks/>
                </p:cNvSpPr>
                <p:nvPr/>
              </p:nvSpPr>
              <p:spPr bwMode="auto">
                <a:xfrm>
                  <a:off x="2596" y="2657"/>
                  <a:ext cx="37" cy="240"/>
                </a:xfrm>
                <a:custGeom>
                  <a:avLst/>
                  <a:gdLst/>
                  <a:ahLst/>
                  <a:cxnLst>
                    <a:cxn ang="0">
                      <a:pos x="37" y="240"/>
                    </a:cxn>
                    <a:cxn ang="0">
                      <a:pos x="0" y="215"/>
                    </a:cxn>
                    <a:cxn ang="0">
                      <a:pos x="0" y="0"/>
                    </a:cxn>
                    <a:cxn ang="0">
                      <a:pos x="37" y="25"/>
                    </a:cxn>
                    <a:cxn ang="0">
                      <a:pos x="37" y="240"/>
                    </a:cxn>
                  </a:cxnLst>
                  <a:rect l="0" t="0" r="r" b="b"/>
                  <a:pathLst>
                    <a:path w="37" h="240">
                      <a:moveTo>
                        <a:pt x="37" y="240"/>
                      </a:moveTo>
                      <a:lnTo>
                        <a:pt x="0" y="215"/>
                      </a:lnTo>
                      <a:lnTo>
                        <a:pt x="0" y="0"/>
                      </a:lnTo>
                      <a:lnTo>
                        <a:pt x="37" y="25"/>
                      </a:lnTo>
                      <a:lnTo>
                        <a:pt x="37" y="240"/>
                      </a:lnTo>
                      <a:close/>
                    </a:path>
                  </a:pathLst>
                </a:custGeom>
                <a:solidFill>
                  <a:srgbClr val="98989B"/>
                </a:solidFill>
                <a:ln w="9525">
                  <a:noFill/>
                  <a:round/>
                  <a:headEnd/>
                  <a:tailEnd/>
                </a:ln>
              </p:spPr>
              <p:txBody>
                <a:bodyPr/>
                <a:lstStyle/>
                <a:p>
                  <a:endParaRPr lang="en-US" dirty="0">
                    <a:solidFill>
                      <a:schemeClr val="bg1"/>
                    </a:solidFill>
                  </a:endParaRPr>
                </a:p>
              </p:txBody>
            </p:sp>
            <p:sp>
              <p:nvSpPr>
                <p:cNvPr id="506" name="Freeform 3260"/>
                <p:cNvSpPr>
                  <a:spLocks/>
                </p:cNvSpPr>
                <p:nvPr/>
              </p:nvSpPr>
              <p:spPr bwMode="auto">
                <a:xfrm>
                  <a:off x="2642" y="2687"/>
                  <a:ext cx="38" cy="241"/>
                </a:xfrm>
                <a:custGeom>
                  <a:avLst/>
                  <a:gdLst/>
                  <a:ahLst/>
                  <a:cxnLst>
                    <a:cxn ang="0">
                      <a:pos x="38" y="241"/>
                    </a:cxn>
                    <a:cxn ang="0">
                      <a:pos x="0" y="215"/>
                    </a:cxn>
                    <a:cxn ang="0">
                      <a:pos x="0" y="0"/>
                    </a:cxn>
                    <a:cxn ang="0">
                      <a:pos x="38" y="26"/>
                    </a:cxn>
                    <a:cxn ang="0">
                      <a:pos x="38" y="241"/>
                    </a:cxn>
                  </a:cxnLst>
                  <a:rect l="0" t="0" r="r" b="b"/>
                  <a:pathLst>
                    <a:path w="38" h="241">
                      <a:moveTo>
                        <a:pt x="38" y="241"/>
                      </a:moveTo>
                      <a:lnTo>
                        <a:pt x="0" y="215"/>
                      </a:lnTo>
                      <a:lnTo>
                        <a:pt x="0" y="0"/>
                      </a:lnTo>
                      <a:lnTo>
                        <a:pt x="38" y="26"/>
                      </a:lnTo>
                      <a:lnTo>
                        <a:pt x="38" y="241"/>
                      </a:lnTo>
                      <a:close/>
                    </a:path>
                  </a:pathLst>
                </a:custGeom>
                <a:solidFill>
                  <a:srgbClr val="98989B"/>
                </a:solidFill>
                <a:ln w="9525">
                  <a:noFill/>
                  <a:round/>
                  <a:headEnd/>
                  <a:tailEnd/>
                </a:ln>
              </p:spPr>
              <p:txBody>
                <a:bodyPr/>
                <a:lstStyle/>
                <a:p>
                  <a:endParaRPr lang="en-US" dirty="0">
                    <a:solidFill>
                      <a:schemeClr val="bg1"/>
                    </a:solidFill>
                  </a:endParaRPr>
                </a:p>
              </p:txBody>
            </p:sp>
            <p:sp>
              <p:nvSpPr>
                <p:cNvPr id="507" name="Freeform 3261"/>
                <p:cNvSpPr>
                  <a:spLocks/>
                </p:cNvSpPr>
                <p:nvPr/>
              </p:nvSpPr>
              <p:spPr bwMode="auto">
                <a:xfrm>
                  <a:off x="2688" y="2719"/>
                  <a:ext cx="38" cy="241"/>
                </a:xfrm>
                <a:custGeom>
                  <a:avLst/>
                  <a:gdLst/>
                  <a:ahLst/>
                  <a:cxnLst>
                    <a:cxn ang="0">
                      <a:pos x="38" y="241"/>
                    </a:cxn>
                    <a:cxn ang="0">
                      <a:pos x="0" y="215"/>
                    </a:cxn>
                    <a:cxn ang="0">
                      <a:pos x="0" y="0"/>
                    </a:cxn>
                    <a:cxn ang="0">
                      <a:pos x="38" y="25"/>
                    </a:cxn>
                    <a:cxn ang="0">
                      <a:pos x="38" y="241"/>
                    </a:cxn>
                  </a:cxnLst>
                  <a:rect l="0" t="0" r="r" b="b"/>
                  <a:pathLst>
                    <a:path w="38" h="241">
                      <a:moveTo>
                        <a:pt x="38" y="241"/>
                      </a:moveTo>
                      <a:lnTo>
                        <a:pt x="0" y="215"/>
                      </a:lnTo>
                      <a:lnTo>
                        <a:pt x="0" y="0"/>
                      </a:lnTo>
                      <a:lnTo>
                        <a:pt x="38" y="25"/>
                      </a:lnTo>
                      <a:lnTo>
                        <a:pt x="38" y="241"/>
                      </a:lnTo>
                      <a:close/>
                    </a:path>
                  </a:pathLst>
                </a:custGeom>
                <a:solidFill>
                  <a:srgbClr val="98989B"/>
                </a:solidFill>
                <a:ln w="9525">
                  <a:noFill/>
                  <a:round/>
                  <a:headEnd/>
                  <a:tailEnd/>
                </a:ln>
              </p:spPr>
              <p:txBody>
                <a:bodyPr/>
                <a:lstStyle/>
                <a:p>
                  <a:endParaRPr lang="en-US" dirty="0">
                    <a:solidFill>
                      <a:schemeClr val="bg1"/>
                    </a:solidFill>
                  </a:endParaRPr>
                </a:p>
              </p:txBody>
            </p:sp>
            <p:sp>
              <p:nvSpPr>
                <p:cNvPr id="508" name="Freeform 3262"/>
                <p:cNvSpPr>
                  <a:spLocks/>
                </p:cNvSpPr>
                <p:nvPr/>
              </p:nvSpPr>
              <p:spPr bwMode="auto">
                <a:xfrm>
                  <a:off x="2734" y="2750"/>
                  <a:ext cx="38" cy="240"/>
                </a:xfrm>
                <a:custGeom>
                  <a:avLst/>
                  <a:gdLst/>
                  <a:ahLst/>
                  <a:cxnLst>
                    <a:cxn ang="0">
                      <a:pos x="38" y="240"/>
                    </a:cxn>
                    <a:cxn ang="0">
                      <a:pos x="0" y="215"/>
                    </a:cxn>
                    <a:cxn ang="0">
                      <a:pos x="0" y="0"/>
                    </a:cxn>
                    <a:cxn ang="0">
                      <a:pos x="38" y="25"/>
                    </a:cxn>
                    <a:cxn ang="0">
                      <a:pos x="38" y="240"/>
                    </a:cxn>
                  </a:cxnLst>
                  <a:rect l="0" t="0" r="r" b="b"/>
                  <a:pathLst>
                    <a:path w="38" h="240">
                      <a:moveTo>
                        <a:pt x="38" y="240"/>
                      </a:moveTo>
                      <a:lnTo>
                        <a:pt x="0" y="215"/>
                      </a:lnTo>
                      <a:lnTo>
                        <a:pt x="0" y="0"/>
                      </a:lnTo>
                      <a:lnTo>
                        <a:pt x="38" y="25"/>
                      </a:lnTo>
                      <a:lnTo>
                        <a:pt x="38" y="240"/>
                      </a:lnTo>
                      <a:close/>
                    </a:path>
                  </a:pathLst>
                </a:custGeom>
                <a:solidFill>
                  <a:srgbClr val="98989B"/>
                </a:solidFill>
                <a:ln w="9525">
                  <a:noFill/>
                  <a:round/>
                  <a:headEnd/>
                  <a:tailEnd/>
                </a:ln>
              </p:spPr>
              <p:txBody>
                <a:bodyPr/>
                <a:lstStyle/>
                <a:p>
                  <a:endParaRPr lang="en-US" dirty="0">
                    <a:solidFill>
                      <a:schemeClr val="bg1"/>
                    </a:solidFill>
                  </a:endParaRPr>
                </a:p>
              </p:txBody>
            </p:sp>
            <p:sp>
              <p:nvSpPr>
                <p:cNvPr id="509" name="Freeform 3263"/>
                <p:cNvSpPr>
                  <a:spLocks/>
                </p:cNvSpPr>
                <p:nvPr/>
              </p:nvSpPr>
              <p:spPr bwMode="auto">
                <a:xfrm>
                  <a:off x="2781" y="2781"/>
                  <a:ext cx="38" cy="241"/>
                </a:xfrm>
                <a:custGeom>
                  <a:avLst/>
                  <a:gdLst/>
                  <a:ahLst/>
                  <a:cxnLst>
                    <a:cxn ang="0">
                      <a:pos x="38" y="241"/>
                    </a:cxn>
                    <a:cxn ang="0">
                      <a:pos x="0" y="215"/>
                    </a:cxn>
                    <a:cxn ang="0">
                      <a:pos x="0" y="0"/>
                    </a:cxn>
                    <a:cxn ang="0">
                      <a:pos x="38" y="25"/>
                    </a:cxn>
                    <a:cxn ang="0">
                      <a:pos x="38" y="241"/>
                    </a:cxn>
                  </a:cxnLst>
                  <a:rect l="0" t="0" r="r" b="b"/>
                  <a:pathLst>
                    <a:path w="38" h="241">
                      <a:moveTo>
                        <a:pt x="38" y="241"/>
                      </a:moveTo>
                      <a:lnTo>
                        <a:pt x="0" y="215"/>
                      </a:lnTo>
                      <a:lnTo>
                        <a:pt x="0" y="0"/>
                      </a:lnTo>
                      <a:lnTo>
                        <a:pt x="38" y="25"/>
                      </a:lnTo>
                      <a:lnTo>
                        <a:pt x="38" y="241"/>
                      </a:lnTo>
                      <a:close/>
                    </a:path>
                  </a:pathLst>
                </a:custGeom>
                <a:solidFill>
                  <a:srgbClr val="98989B"/>
                </a:solidFill>
                <a:ln w="9525">
                  <a:noFill/>
                  <a:round/>
                  <a:headEnd/>
                  <a:tailEnd/>
                </a:ln>
              </p:spPr>
              <p:txBody>
                <a:bodyPr/>
                <a:lstStyle/>
                <a:p>
                  <a:endParaRPr lang="en-US" dirty="0">
                    <a:solidFill>
                      <a:schemeClr val="bg1"/>
                    </a:solidFill>
                  </a:endParaRPr>
                </a:p>
              </p:txBody>
            </p:sp>
            <p:sp>
              <p:nvSpPr>
                <p:cNvPr id="510" name="Freeform 3264"/>
                <p:cNvSpPr>
                  <a:spLocks/>
                </p:cNvSpPr>
                <p:nvPr/>
              </p:nvSpPr>
              <p:spPr bwMode="auto">
                <a:xfrm>
                  <a:off x="2827" y="2812"/>
                  <a:ext cx="37" cy="241"/>
                </a:xfrm>
                <a:custGeom>
                  <a:avLst/>
                  <a:gdLst/>
                  <a:ahLst/>
                  <a:cxnLst>
                    <a:cxn ang="0">
                      <a:pos x="37" y="241"/>
                    </a:cxn>
                    <a:cxn ang="0">
                      <a:pos x="0" y="215"/>
                    </a:cxn>
                    <a:cxn ang="0">
                      <a:pos x="0" y="0"/>
                    </a:cxn>
                    <a:cxn ang="0">
                      <a:pos x="37" y="26"/>
                    </a:cxn>
                    <a:cxn ang="0">
                      <a:pos x="37" y="241"/>
                    </a:cxn>
                  </a:cxnLst>
                  <a:rect l="0" t="0" r="r" b="b"/>
                  <a:pathLst>
                    <a:path w="37" h="241">
                      <a:moveTo>
                        <a:pt x="37" y="241"/>
                      </a:moveTo>
                      <a:lnTo>
                        <a:pt x="0" y="215"/>
                      </a:lnTo>
                      <a:lnTo>
                        <a:pt x="0" y="0"/>
                      </a:lnTo>
                      <a:lnTo>
                        <a:pt x="37" y="26"/>
                      </a:lnTo>
                      <a:lnTo>
                        <a:pt x="37" y="241"/>
                      </a:lnTo>
                      <a:close/>
                    </a:path>
                  </a:pathLst>
                </a:custGeom>
                <a:solidFill>
                  <a:srgbClr val="98989B"/>
                </a:solidFill>
                <a:ln w="9525">
                  <a:noFill/>
                  <a:round/>
                  <a:headEnd/>
                  <a:tailEnd/>
                </a:ln>
              </p:spPr>
              <p:txBody>
                <a:bodyPr/>
                <a:lstStyle/>
                <a:p>
                  <a:endParaRPr lang="en-US" dirty="0">
                    <a:solidFill>
                      <a:schemeClr val="bg1"/>
                    </a:solidFill>
                  </a:endParaRPr>
                </a:p>
              </p:txBody>
            </p:sp>
            <p:sp>
              <p:nvSpPr>
                <p:cNvPr id="511" name="Freeform 3265"/>
                <p:cNvSpPr>
                  <a:spLocks/>
                </p:cNvSpPr>
                <p:nvPr/>
              </p:nvSpPr>
              <p:spPr bwMode="auto">
                <a:xfrm>
                  <a:off x="2873" y="2843"/>
                  <a:ext cx="38" cy="241"/>
                </a:xfrm>
                <a:custGeom>
                  <a:avLst/>
                  <a:gdLst/>
                  <a:ahLst/>
                  <a:cxnLst>
                    <a:cxn ang="0">
                      <a:pos x="38" y="241"/>
                    </a:cxn>
                    <a:cxn ang="0">
                      <a:pos x="0" y="215"/>
                    </a:cxn>
                    <a:cxn ang="0">
                      <a:pos x="0" y="0"/>
                    </a:cxn>
                    <a:cxn ang="0">
                      <a:pos x="38" y="26"/>
                    </a:cxn>
                    <a:cxn ang="0">
                      <a:pos x="38" y="241"/>
                    </a:cxn>
                  </a:cxnLst>
                  <a:rect l="0" t="0" r="r" b="b"/>
                  <a:pathLst>
                    <a:path w="38" h="241">
                      <a:moveTo>
                        <a:pt x="38" y="241"/>
                      </a:moveTo>
                      <a:lnTo>
                        <a:pt x="0" y="215"/>
                      </a:lnTo>
                      <a:lnTo>
                        <a:pt x="0" y="0"/>
                      </a:lnTo>
                      <a:lnTo>
                        <a:pt x="38" y="26"/>
                      </a:lnTo>
                      <a:lnTo>
                        <a:pt x="38" y="241"/>
                      </a:lnTo>
                      <a:close/>
                    </a:path>
                  </a:pathLst>
                </a:custGeom>
                <a:solidFill>
                  <a:srgbClr val="98989B"/>
                </a:solidFill>
                <a:ln w="9525">
                  <a:noFill/>
                  <a:round/>
                  <a:headEnd/>
                  <a:tailEnd/>
                </a:ln>
              </p:spPr>
              <p:txBody>
                <a:bodyPr/>
                <a:lstStyle/>
                <a:p>
                  <a:endParaRPr lang="en-US" dirty="0">
                    <a:solidFill>
                      <a:schemeClr val="bg1"/>
                    </a:solidFill>
                  </a:endParaRPr>
                </a:p>
              </p:txBody>
            </p:sp>
            <p:sp>
              <p:nvSpPr>
                <p:cNvPr id="512" name="Freeform 3266"/>
                <p:cNvSpPr>
                  <a:spLocks/>
                </p:cNvSpPr>
                <p:nvPr/>
              </p:nvSpPr>
              <p:spPr bwMode="auto">
                <a:xfrm>
                  <a:off x="2919" y="2874"/>
                  <a:ext cx="38" cy="241"/>
                </a:xfrm>
                <a:custGeom>
                  <a:avLst/>
                  <a:gdLst/>
                  <a:ahLst/>
                  <a:cxnLst>
                    <a:cxn ang="0">
                      <a:pos x="38" y="241"/>
                    </a:cxn>
                    <a:cxn ang="0">
                      <a:pos x="0" y="216"/>
                    </a:cxn>
                    <a:cxn ang="0">
                      <a:pos x="0" y="0"/>
                    </a:cxn>
                    <a:cxn ang="0">
                      <a:pos x="38" y="26"/>
                    </a:cxn>
                    <a:cxn ang="0">
                      <a:pos x="38" y="241"/>
                    </a:cxn>
                  </a:cxnLst>
                  <a:rect l="0" t="0" r="r" b="b"/>
                  <a:pathLst>
                    <a:path w="38" h="241">
                      <a:moveTo>
                        <a:pt x="38" y="241"/>
                      </a:moveTo>
                      <a:lnTo>
                        <a:pt x="0" y="216"/>
                      </a:lnTo>
                      <a:lnTo>
                        <a:pt x="0" y="0"/>
                      </a:lnTo>
                      <a:lnTo>
                        <a:pt x="38" y="26"/>
                      </a:lnTo>
                      <a:lnTo>
                        <a:pt x="38" y="241"/>
                      </a:lnTo>
                      <a:close/>
                    </a:path>
                  </a:pathLst>
                </a:custGeom>
                <a:solidFill>
                  <a:srgbClr val="98989B"/>
                </a:solidFill>
                <a:ln w="9525">
                  <a:noFill/>
                  <a:round/>
                  <a:headEnd/>
                  <a:tailEnd/>
                </a:ln>
              </p:spPr>
              <p:txBody>
                <a:bodyPr/>
                <a:lstStyle/>
                <a:p>
                  <a:endParaRPr lang="en-US" dirty="0">
                    <a:solidFill>
                      <a:schemeClr val="bg1"/>
                    </a:solidFill>
                  </a:endParaRPr>
                </a:p>
              </p:txBody>
            </p:sp>
            <p:sp>
              <p:nvSpPr>
                <p:cNvPr id="513" name="Freeform 3267"/>
                <p:cNvSpPr>
                  <a:spLocks/>
                </p:cNvSpPr>
                <p:nvPr/>
              </p:nvSpPr>
              <p:spPr bwMode="auto">
                <a:xfrm>
                  <a:off x="2965" y="2905"/>
                  <a:ext cx="38" cy="241"/>
                </a:xfrm>
                <a:custGeom>
                  <a:avLst/>
                  <a:gdLst/>
                  <a:ahLst/>
                  <a:cxnLst>
                    <a:cxn ang="0">
                      <a:pos x="38" y="241"/>
                    </a:cxn>
                    <a:cxn ang="0">
                      <a:pos x="0" y="216"/>
                    </a:cxn>
                    <a:cxn ang="0">
                      <a:pos x="0" y="0"/>
                    </a:cxn>
                    <a:cxn ang="0">
                      <a:pos x="38" y="26"/>
                    </a:cxn>
                    <a:cxn ang="0">
                      <a:pos x="38" y="241"/>
                    </a:cxn>
                  </a:cxnLst>
                  <a:rect l="0" t="0" r="r" b="b"/>
                  <a:pathLst>
                    <a:path w="38" h="241">
                      <a:moveTo>
                        <a:pt x="38" y="241"/>
                      </a:moveTo>
                      <a:lnTo>
                        <a:pt x="0" y="216"/>
                      </a:lnTo>
                      <a:lnTo>
                        <a:pt x="0" y="0"/>
                      </a:lnTo>
                      <a:lnTo>
                        <a:pt x="38" y="26"/>
                      </a:lnTo>
                      <a:lnTo>
                        <a:pt x="38" y="241"/>
                      </a:lnTo>
                      <a:close/>
                    </a:path>
                  </a:pathLst>
                </a:custGeom>
                <a:solidFill>
                  <a:srgbClr val="98989B"/>
                </a:solidFill>
                <a:ln w="9525">
                  <a:noFill/>
                  <a:round/>
                  <a:headEnd/>
                  <a:tailEnd/>
                </a:ln>
              </p:spPr>
              <p:txBody>
                <a:bodyPr/>
                <a:lstStyle/>
                <a:p>
                  <a:endParaRPr lang="en-US" dirty="0">
                    <a:solidFill>
                      <a:schemeClr val="bg1"/>
                    </a:solidFill>
                  </a:endParaRPr>
                </a:p>
              </p:txBody>
            </p:sp>
            <p:sp>
              <p:nvSpPr>
                <p:cNvPr id="514" name="Freeform 3268"/>
                <p:cNvSpPr>
                  <a:spLocks/>
                </p:cNvSpPr>
                <p:nvPr/>
              </p:nvSpPr>
              <p:spPr bwMode="auto">
                <a:xfrm>
                  <a:off x="2550" y="2865"/>
                  <a:ext cx="38" cy="241"/>
                </a:xfrm>
                <a:custGeom>
                  <a:avLst/>
                  <a:gdLst/>
                  <a:ahLst/>
                  <a:cxnLst>
                    <a:cxn ang="0">
                      <a:pos x="38" y="241"/>
                    </a:cxn>
                    <a:cxn ang="0">
                      <a:pos x="0" y="215"/>
                    </a:cxn>
                    <a:cxn ang="0">
                      <a:pos x="0" y="0"/>
                    </a:cxn>
                    <a:cxn ang="0">
                      <a:pos x="38" y="26"/>
                    </a:cxn>
                    <a:cxn ang="0">
                      <a:pos x="38" y="241"/>
                    </a:cxn>
                  </a:cxnLst>
                  <a:rect l="0" t="0" r="r" b="b"/>
                  <a:pathLst>
                    <a:path w="38" h="241">
                      <a:moveTo>
                        <a:pt x="38" y="241"/>
                      </a:moveTo>
                      <a:lnTo>
                        <a:pt x="0" y="215"/>
                      </a:lnTo>
                      <a:lnTo>
                        <a:pt x="0" y="0"/>
                      </a:lnTo>
                      <a:lnTo>
                        <a:pt x="38" y="26"/>
                      </a:lnTo>
                      <a:lnTo>
                        <a:pt x="38" y="241"/>
                      </a:lnTo>
                      <a:close/>
                    </a:path>
                  </a:pathLst>
                </a:custGeom>
                <a:solidFill>
                  <a:srgbClr val="98989B"/>
                </a:solidFill>
                <a:ln w="9525">
                  <a:noFill/>
                  <a:round/>
                  <a:headEnd/>
                  <a:tailEnd/>
                </a:ln>
              </p:spPr>
              <p:txBody>
                <a:bodyPr/>
                <a:lstStyle/>
                <a:p>
                  <a:endParaRPr lang="en-US" dirty="0">
                    <a:solidFill>
                      <a:schemeClr val="bg1"/>
                    </a:solidFill>
                  </a:endParaRPr>
                </a:p>
              </p:txBody>
            </p:sp>
            <p:sp>
              <p:nvSpPr>
                <p:cNvPr id="515" name="Freeform 3269"/>
                <p:cNvSpPr>
                  <a:spLocks/>
                </p:cNvSpPr>
                <p:nvPr/>
              </p:nvSpPr>
              <p:spPr bwMode="auto">
                <a:xfrm>
                  <a:off x="2596" y="2896"/>
                  <a:ext cx="37" cy="241"/>
                </a:xfrm>
                <a:custGeom>
                  <a:avLst/>
                  <a:gdLst/>
                  <a:ahLst/>
                  <a:cxnLst>
                    <a:cxn ang="0">
                      <a:pos x="37" y="241"/>
                    </a:cxn>
                    <a:cxn ang="0">
                      <a:pos x="0" y="215"/>
                    </a:cxn>
                    <a:cxn ang="0">
                      <a:pos x="0" y="0"/>
                    </a:cxn>
                    <a:cxn ang="0">
                      <a:pos x="37" y="26"/>
                    </a:cxn>
                    <a:cxn ang="0">
                      <a:pos x="37" y="241"/>
                    </a:cxn>
                  </a:cxnLst>
                  <a:rect l="0" t="0" r="r" b="b"/>
                  <a:pathLst>
                    <a:path w="37" h="241">
                      <a:moveTo>
                        <a:pt x="37" y="241"/>
                      </a:moveTo>
                      <a:lnTo>
                        <a:pt x="0" y="215"/>
                      </a:lnTo>
                      <a:lnTo>
                        <a:pt x="0" y="0"/>
                      </a:lnTo>
                      <a:lnTo>
                        <a:pt x="37" y="26"/>
                      </a:lnTo>
                      <a:lnTo>
                        <a:pt x="37" y="241"/>
                      </a:lnTo>
                      <a:close/>
                    </a:path>
                  </a:pathLst>
                </a:custGeom>
                <a:solidFill>
                  <a:srgbClr val="98989B"/>
                </a:solidFill>
                <a:ln w="9525">
                  <a:noFill/>
                  <a:round/>
                  <a:headEnd/>
                  <a:tailEnd/>
                </a:ln>
              </p:spPr>
              <p:txBody>
                <a:bodyPr/>
                <a:lstStyle/>
                <a:p>
                  <a:endParaRPr lang="en-US" dirty="0">
                    <a:solidFill>
                      <a:schemeClr val="bg1"/>
                    </a:solidFill>
                  </a:endParaRPr>
                </a:p>
              </p:txBody>
            </p:sp>
            <p:sp>
              <p:nvSpPr>
                <p:cNvPr id="516" name="Freeform 3270"/>
                <p:cNvSpPr>
                  <a:spLocks/>
                </p:cNvSpPr>
                <p:nvPr/>
              </p:nvSpPr>
              <p:spPr bwMode="auto">
                <a:xfrm>
                  <a:off x="2642" y="2928"/>
                  <a:ext cx="38" cy="241"/>
                </a:xfrm>
                <a:custGeom>
                  <a:avLst/>
                  <a:gdLst/>
                  <a:ahLst/>
                  <a:cxnLst>
                    <a:cxn ang="0">
                      <a:pos x="38" y="241"/>
                    </a:cxn>
                    <a:cxn ang="0">
                      <a:pos x="0" y="215"/>
                    </a:cxn>
                    <a:cxn ang="0">
                      <a:pos x="0" y="0"/>
                    </a:cxn>
                    <a:cxn ang="0">
                      <a:pos x="38" y="25"/>
                    </a:cxn>
                    <a:cxn ang="0">
                      <a:pos x="38" y="241"/>
                    </a:cxn>
                  </a:cxnLst>
                  <a:rect l="0" t="0" r="r" b="b"/>
                  <a:pathLst>
                    <a:path w="38" h="241">
                      <a:moveTo>
                        <a:pt x="38" y="241"/>
                      </a:moveTo>
                      <a:lnTo>
                        <a:pt x="0" y="215"/>
                      </a:lnTo>
                      <a:lnTo>
                        <a:pt x="0" y="0"/>
                      </a:lnTo>
                      <a:lnTo>
                        <a:pt x="38" y="25"/>
                      </a:lnTo>
                      <a:lnTo>
                        <a:pt x="38" y="241"/>
                      </a:lnTo>
                      <a:close/>
                    </a:path>
                  </a:pathLst>
                </a:custGeom>
                <a:solidFill>
                  <a:srgbClr val="98989B"/>
                </a:solidFill>
                <a:ln w="9525">
                  <a:noFill/>
                  <a:round/>
                  <a:headEnd/>
                  <a:tailEnd/>
                </a:ln>
              </p:spPr>
              <p:txBody>
                <a:bodyPr/>
                <a:lstStyle/>
                <a:p>
                  <a:endParaRPr lang="en-US" dirty="0">
                    <a:solidFill>
                      <a:schemeClr val="bg1"/>
                    </a:solidFill>
                  </a:endParaRPr>
                </a:p>
              </p:txBody>
            </p:sp>
            <p:sp>
              <p:nvSpPr>
                <p:cNvPr id="517" name="Freeform 3271"/>
                <p:cNvSpPr>
                  <a:spLocks/>
                </p:cNvSpPr>
                <p:nvPr/>
              </p:nvSpPr>
              <p:spPr bwMode="auto">
                <a:xfrm>
                  <a:off x="2688" y="2959"/>
                  <a:ext cx="38" cy="240"/>
                </a:xfrm>
                <a:custGeom>
                  <a:avLst/>
                  <a:gdLst/>
                  <a:ahLst/>
                  <a:cxnLst>
                    <a:cxn ang="0">
                      <a:pos x="38" y="240"/>
                    </a:cxn>
                    <a:cxn ang="0">
                      <a:pos x="0" y="215"/>
                    </a:cxn>
                    <a:cxn ang="0">
                      <a:pos x="0" y="0"/>
                    </a:cxn>
                    <a:cxn ang="0">
                      <a:pos x="38" y="25"/>
                    </a:cxn>
                    <a:cxn ang="0">
                      <a:pos x="38" y="240"/>
                    </a:cxn>
                  </a:cxnLst>
                  <a:rect l="0" t="0" r="r" b="b"/>
                  <a:pathLst>
                    <a:path w="38" h="240">
                      <a:moveTo>
                        <a:pt x="38" y="240"/>
                      </a:moveTo>
                      <a:lnTo>
                        <a:pt x="0" y="215"/>
                      </a:lnTo>
                      <a:lnTo>
                        <a:pt x="0" y="0"/>
                      </a:lnTo>
                      <a:lnTo>
                        <a:pt x="38" y="25"/>
                      </a:lnTo>
                      <a:lnTo>
                        <a:pt x="38" y="240"/>
                      </a:lnTo>
                      <a:close/>
                    </a:path>
                  </a:pathLst>
                </a:custGeom>
                <a:solidFill>
                  <a:srgbClr val="98989B"/>
                </a:solidFill>
                <a:ln w="9525">
                  <a:noFill/>
                  <a:round/>
                  <a:headEnd/>
                  <a:tailEnd/>
                </a:ln>
              </p:spPr>
              <p:txBody>
                <a:bodyPr/>
                <a:lstStyle/>
                <a:p>
                  <a:endParaRPr lang="en-US" dirty="0">
                    <a:solidFill>
                      <a:schemeClr val="bg1"/>
                    </a:solidFill>
                  </a:endParaRPr>
                </a:p>
              </p:txBody>
            </p:sp>
            <p:sp>
              <p:nvSpPr>
                <p:cNvPr id="518" name="Freeform 3272"/>
                <p:cNvSpPr>
                  <a:spLocks/>
                </p:cNvSpPr>
                <p:nvPr/>
              </p:nvSpPr>
              <p:spPr bwMode="auto">
                <a:xfrm>
                  <a:off x="2734" y="2990"/>
                  <a:ext cx="38" cy="241"/>
                </a:xfrm>
                <a:custGeom>
                  <a:avLst/>
                  <a:gdLst/>
                  <a:ahLst/>
                  <a:cxnLst>
                    <a:cxn ang="0">
                      <a:pos x="38" y="241"/>
                    </a:cxn>
                    <a:cxn ang="0">
                      <a:pos x="0" y="215"/>
                    </a:cxn>
                    <a:cxn ang="0">
                      <a:pos x="0" y="0"/>
                    </a:cxn>
                    <a:cxn ang="0">
                      <a:pos x="38" y="25"/>
                    </a:cxn>
                    <a:cxn ang="0">
                      <a:pos x="38" y="241"/>
                    </a:cxn>
                  </a:cxnLst>
                  <a:rect l="0" t="0" r="r" b="b"/>
                  <a:pathLst>
                    <a:path w="38" h="241">
                      <a:moveTo>
                        <a:pt x="38" y="241"/>
                      </a:moveTo>
                      <a:lnTo>
                        <a:pt x="0" y="215"/>
                      </a:lnTo>
                      <a:lnTo>
                        <a:pt x="0" y="0"/>
                      </a:lnTo>
                      <a:lnTo>
                        <a:pt x="38" y="25"/>
                      </a:lnTo>
                      <a:lnTo>
                        <a:pt x="38" y="241"/>
                      </a:lnTo>
                      <a:close/>
                    </a:path>
                  </a:pathLst>
                </a:custGeom>
                <a:solidFill>
                  <a:srgbClr val="98989B"/>
                </a:solidFill>
                <a:ln w="9525">
                  <a:noFill/>
                  <a:round/>
                  <a:headEnd/>
                  <a:tailEnd/>
                </a:ln>
              </p:spPr>
              <p:txBody>
                <a:bodyPr/>
                <a:lstStyle/>
                <a:p>
                  <a:endParaRPr lang="en-US" dirty="0">
                    <a:solidFill>
                      <a:schemeClr val="bg1"/>
                    </a:solidFill>
                  </a:endParaRPr>
                </a:p>
              </p:txBody>
            </p:sp>
            <p:sp>
              <p:nvSpPr>
                <p:cNvPr id="519" name="Freeform 3273"/>
                <p:cNvSpPr>
                  <a:spLocks/>
                </p:cNvSpPr>
                <p:nvPr/>
              </p:nvSpPr>
              <p:spPr bwMode="auto">
                <a:xfrm>
                  <a:off x="2781" y="3021"/>
                  <a:ext cx="38" cy="241"/>
                </a:xfrm>
                <a:custGeom>
                  <a:avLst/>
                  <a:gdLst/>
                  <a:ahLst/>
                  <a:cxnLst>
                    <a:cxn ang="0">
                      <a:pos x="38" y="241"/>
                    </a:cxn>
                    <a:cxn ang="0">
                      <a:pos x="0" y="215"/>
                    </a:cxn>
                    <a:cxn ang="0">
                      <a:pos x="0" y="0"/>
                    </a:cxn>
                    <a:cxn ang="0">
                      <a:pos x="38" y="26"/>
                    </a:cxn>
                    <a:cxn ang="0">
                      <a:pos x="38" y="241"/>
                    </a:cxn>
                  </a:cxnLst>
                  <a:rect l="0" t="0" r="r" b="b"/>
                  <a:pathLst>
                    <a:path w="38" h="241">
                      <a:moveTo>
                        <a:pt x="38" y="241"/>
                      </a:moveTo>
                      <a:lnTo>
                        <a:pt x="0" y="215"/>
                      </a:lnTo>
                      <a:lnTo>
                        <a:pt x="0" y="0"/>
                      </a:lnTo>
                      <a:lnTo>
                        <a:pt x="38" y="26"/>
                      </a:lnTo>
                      <a:lnTo>
                        <a:pt x="38" y="241"/>
                      </a:lnTo>
                      <a:close/>
                    </a:path>
                  </a:pathLst>
                </a:custGeom>
                <a:solidFill>
                  <a:srgbClr val="98989B"/>
                </a:solidFill>
                <a:ln w="9525">
                  <a:noFill/>
                  <a:round/>
                  <a:headEnd/>
                  <a:tailEnd/>
                </a:ln>
              </p:spPr>
              <p:txBody>
                <a:bodyPr/>
                <a:lstStyle/>
                <a:p>
                  <a:endParaRPr lang="en-US" dirty="0">
                    <a:solidFill>
                      <a:schemeClr val="bg1"/>
                    </a:solidFill>
                  </a:endParaRPr>
                </a:p>
              </p:txBody>
            </p:sp>
            <p:sp>
              <p:nvSpPr>
                <p:cNvPr id="520" name="Freeform 3274"/>
                <p:cNvSpPr>
                  <a:spLocks/>
                </p:cNvSpPr>
                <p:nvPr/>
              </p:nvSpPr>
              <p:spPr bwMode="auto">
                <a:xfrm>
                  <a:off x="2827" y="3052"/>
                  <a:ext cx="37" cy="241"/>
                </a:xfrm>
                <a:custGeom>
                  <a:avLst/>
                  <a:gdLst/>
                  <a:ahLst/>
                  <a:cxnLst>
                    <a:cxn ang="0">
                      <a:pos x="37" y="241"/>
                    </a:cxn>
                    <a:cxn ang="0">
                      <a:pos x="0" y="215"/>
                    </a:cxn>
                    <a:cxn ang="0">
                      <a:pos x="0" y="0"/>
                    </a:cxn>
                    <a:cxn ang="0">
                      <a:pos x="37" y="25"/>
                    </a:cxn>
                    <a:cxn ang="0">
                      <a:pos x="37" y="241"/>
                    </a:cxn>
                  </a:cxnLst>
                  <a:rect l="0" t="0" r="r" b="b"/>
                  <a:pathLst>
                    <a:path w="37" h="241">
                      <a:moveTo>
                        <a:pt x="37" y="241"/>
                      </a:moveTo>
                      <a:lnTo>
                        <a:pt x="0" y="215"/>
                      </a:lnTo>
                      <a:lnTo>
                        <a:pt x="0" y="0"/>
                      </a:lnTo>
                      <a:lnTo>
                        <a:pt x="37" y="25"/>
                      </a:lnTo>
                      <a:lnTo>
                        <a:pt x="37" y="241"/>
                      </a:lnTo>
                      <a:close/>
                    </a:path>
                  </a:pathLst>
                </a:custGeom>
                <a:solidFill>
                  <a:srgbClr val="98989B"/>
                </a:solidFill>
                <a:ln w="9525">
                  <a:noFill/>
                  <a:round/>
                  <a:headEnd/>
                  <a:tailEnd/>
                </a:ln>
              </p:spPr>
              <p:txBody>
                <a:bodyPr/>
                <a:lstStyle/>
                <a:p>
                  <a:endParaRPr lang="en-US" dirty="0">
                    <a:solidFill>
                      <a:schemeClr val="bg1"/>
                    </a:solidFill>
                  </a:endParaRPr>
                </a:p>
              </p:txBody>
            </p:sp>
            <p:sp>
              <p:nvSpPr>
                <p:cNvPr id="521" name="Freeform 3275"/>
                <p:cNvSpPr>
                  <a:spLocks/>
                </p:cNvSpPr>
                <p:nvPr/>
              </p:nvSpPr>
              <p:spPr bwMode="auto">
                <a:xfrm>
                  <a:off x="2873" y="3084"/>
                  <a:ext cx="38" cy="240"/>
                </a:xfrm>
                <a:custGeom>
                  <a:avLst/>
                  <a:gdLst/>
                  <a:ahLst/>
                  <a:cxnLst>
                    <a:cxn ang="0">
                      <a:pos x="38" y="240"/>
                    </a:cxn>
                    <a:cxn ang="0">
                      <a:pos x="0" y="215"/>
                    </a:cxn>
                    <a:cxn ang="0">
                      <a:pos x="0" y="0"/>
                    </a:cxn>
                    <a:cxn ang="0">
                      <a:pos x="38" y="25"/>
                    </a:cxn>
                    <a:cxn ang="0">
                      <a:pos x="38" y="240"/>
                    </a:cxn>
                  </a:cxnLst>
                  <a:rect l="0" t="0" r="r" b="b"/>
                  <a:pathLst>
                    <a:path w="38" h="240">
                      <a:moveTo>
                        <a:pt x="38" y="240"/>
                      </a:moveTo>
                      <a:lnTo>
                        <a:pt x="0" y="215"/>
                      </a:lnTo>
                      <a:lnTo>
                        <a:pt x="0" y="0"/>
                      </a:lnTo>
                      <a:lnTo>
                        <a:pt x="38" y="25"/>
                      </a:lnTo>
                      <a:lnTo>
                        <a:pt x="38" y="240"/>
                      </a:lnTo>
                      <a:close/>
                    </a:path>
                  </a:pathLst>
                </a:custGeom>
                <a:solidFill>
                  <a:srgbClr val="98989B"/>
                </a:solidFill>
                <a:ln w="9525">
                  <a:noFill/>
                  <a:round/>
                  <a:headEnd/>
                  <a:tailEnd/>
                </a:ln>
              </p:spPr>
              <p:txBody>
                <a:bodyPr/>
                <a:lstStyle/>
                <a:p>
                  <a:endParaRPr lang="en-US" dirty="0">
                    <a:solidFill>
                      <a:schemeClr val="bg1"/>
                    </a:solidFill>
                  </a:endParaRPr>
                </a:p>
              </p:txBody>
            </p:sp>
            <p:sp>
              <p:nvSpPr>
                <p:cNvPr id="522" name="Freeform 3276"/>
                <p:cNvSpPr>
                  <a:spLocks/>
                </p:cNvSpPr>
                <p:nvPr/>
              </p:nvSpPr>
              <p:spPr bwMode="auto">
                <a:xfrm>
                  <a:off x="2919" y="3114"/>
                  <a:ext cx="38" cy="241"/>
                </a:xfrm>
                <a:custGeom>
                  <a:avLst/>
                  <a:gdLst/>
                  <a:ahLst/>
                  <a:cxnLst>
                    <a:cxn ang="0">
                      <a:pos x="38" y="241"/>
                    </a:cxn>
                    <a:cxn ang="0">
                      <a:pos x="0" y="215"/>
                    </a:cxn>
                    <a:cxn ang="0">
                      <a:pos x="0" y="0"/>
                    </a:cxn>
                    <a:cxn ang="0">
                      <a:pos x="38" y="26"/>
                    </a:cxn>
                    <a:cxn ang="0">
                      <a:pos x="38" y="241"/>
                    </a:cxn>
                  </a:cxnLst>
                  <a:rect l="0" t="0" r="r" b="b"/>
                  <a:pathLst>
                    <a:path w="38" h="241">
                      <a:moveTo>
                        <a:pt x="38" y="241"/>
                      </a:moveTo>
                      <a:lnTo>
                        <a:pt x="0" y="215"/>
                      </a:lnTo>
                      <a:lnTo>
                        <a:pt x="0" y="0"/>
                      </a:lnTo>
                      <a:lnTo>
                        <a:pt x="38" y="26"/>
                      </a:lnTo>
                      <a:lnTo>
                        <a:pt x="38" y="241"/>
                      </a:lnTo>
                      <a:close/>
                    </a:path>
                  </a:pathLst>
                </a:custGeom>
                <a:solidFill>
                  <a:srgbClr val="98989B"/>
                </a:solidFill>
                <a:ln w="9525">
                  <a:noFill/>
                  <a:round/>
                  <a:headEnd/>
                  <a:tailEnd/>
                </a:ln>
              </p:spPr>
              <p:txBody>
                <a:bodyPr/>
                <a:lstStyle/>
                <a:p>
                  <a:endParaRPr lang="en-US" dirty="0">
                    <a:solidFill>
                      <a:schemeClr val="bg1"/>
                    </a:solidFill>
                  </a:endParaRPr>
                </a:p>
              </p:txBody>
            </p:sp>
            <p:sp>
              <p:nvSpPr>
                <p:cNvPr id="523" name="Freeform 3277"/>
                <p:cNvSpPr>
                  <a:spLocks/>
                </p:cNvSpPr>
                <p:nvPr/>
              </p:nvSpPr>
              <p:spPr bwMode="auto">
                <a:xfrm>
                  <a:off x="2965" y="3146"/>
                  <a:ext cx="38" cy="241"/>
                </a:xfrm>
                <a:custGeom>
                  <a:avLst/>
                  <a:gdLst/>
                  <a:ahLst/>
                  <a:cxnLst>
                    <a:cxn ang="0">
                      <a:pos x="38" y="241"/>
                    </a:cxn>
                    <a:cxn ang="0">
                      <a:pos x="0" y="215"/>
                    </a:cxn>
                    <a:cxn ang="0">
                      <a:pos x="0" y="0"/>
                    </a:cxn>
                    <a:cxn ang="0">
                      <a:pos x="38" y="25"/>
                    </a:cxn>
                    <a:cxn ang="0">
                      <a:pos x="38" y="241"/>
                    </a:cxn>
                  </a:cxnLst>
                  <a:rect l="0" t="0" r="r" b="b"/>
                  <a:pathLst>
                    <a:path w="38" h="241">
                      <a:moveTo>
                        <a:pt x="38" y="241"/>
                      </a:moveTo>
                      <a:lnTo>
                        <a:pt x="0" y="215"/>
                      </a:lnTo>
                      <a:lnTo>
                        <a:pt x="0" y="0"/>
                      </a:lnTo>
                      <a:lnTo>
                        <a:pt x="38" y="25"/>
                      </a:lnTo>
                      <a:lnTo>
                        <a:pt x="38" y="241"/>
                      </a:lnTo>
                      <a:close/>
                    </a:path>
                  </a:pathLst>
                </a:custGeom>
                <a:solidFill>
                  <a:srgbClr val="98989B"/>
                </a:solidFill>
                <a:ln w="9525">
                  <a:noFill/>
                  <a:round/>
                  <a:headEnd/>
                  <a:tailEnd/>
                </a:ln>
              </p:spPr>
              <p:txBody>
                <a:bodyPr/>
                <a:lstStyle/>
                <a:p>
                  <a:endParaRPr lang="en-US" dirty="0">
                    <a:solidFill>
                      <a:schemeClr val="bg1"/>
                    </a:solidFill>
                  </a:endParaRPr>
                </a:p>
              </p:txBody>
            </p:sp>
            <p:sp>
              <p:nvSpPr>
                <p:cNvPr id="524" name="Freeform 3278"/>
                <p:cNvSpPr>
                  <a:spLocks/>
                </p:cNvSpPr>
                <p:nvPr/>
              </p:nvSpPr>
              <p:spPr bwMode="auto">
                <a:xfrm>
                  <a:off x="3013" y="2938"/>
                  <a:ext cx="38" cy="240"/>
                </a:xfrm>
                <a:custGeom>
                  <a:avLst/>
                  <a:gdLst/>
                  <a:ahLst/>
                  <a:cxnLst>
                    <a:cxn ang="0">
                      <a:pos x="38" y="240"/>
                    </a:cxn>
                    <a:cxn ang="0">
                      <a:pos x="0" y="215"/>
                    </a:cxn>
                    <a:cxn ang="0">
                      <a:pos x="0" y="0"/>
                    </a:cxn>
                    <a:cxn ang="0">
                      <a:pos x="38" y="25"/>
                    </a:cxn>
                    <a:cxn ang="0">
                      <a:pos x="38" y="240"/>
                    </a:cxn>
                  </a:cxnLst>
                  <a:rect l="0" t="0" r="r" b="b"/>
                  <a:pathLst>
                    <a:path w="38" h="240">
                      <a:moveTo>
                        <a:pt x="38" y="240"/>
                      </a:moveTo>
                      <a:lnTo>
                        <a:pt x="0" y="215"/>
                      </a:lnTo>
                      <a:lnTo>
                        <a:pt x="0" y="0"/>
                      </a:lnTo>
                      <a:lnTo>
                        <a:pt x="38" y="25"/>
                      </a:lnTo>
                      <a:lnTo>
                        <a:pt x="38" y="240"/>
                      </a:lnTo>
                      <a:close/>
                    </a:path>
                  </a:pathLst>
                </a:custGeom>
                <a:solidFill>
                  <a:srgbClr val="98989B"/>
                </a:solidFill>
                <a:ln w="9525">
                  <a:noFill/>
                  <a:round/>
                  <a:headEnd/>
                  <a:tailEnd/>
                </a:ln>
              </p:spPr>
              <p:txBody>
                <a:bodyPr/>
                <a:lstStyle/>
                <a:p>
                  <a:endParaRPr lang="en-US" dirty="0">
                    <a:solidFill>
                      <a:schemeClr val="bg1"/>
                    </a:solidFill>
                  </a:endParaRPr>
                </a:p>
              </p:txBody>
            </p:sp>
            <p:sp>
              <p:nvSpPr>
                <p:cNvPr id="525" name="Freeform 3279"/>
                <p:cNvSpPr>
                  <a:spLocks/>
                </p:cNvSpPr>
                <p:nvPr/>
              </p:nvSpPr>
              <p:spPr bwMode="auto">
                <a:xfrm>
                  <a:off x="3013" y="3178"/>
                  <a:ext cx="38" cy="241"/>
                </a:xfrm>
                <a:custGeom>
                  <a:avLst/>
                  <a:gdLst/>
                  <a:ahLst/>
                  <a:cxnLst>
                    <a:cxn ang="0">
                      <a:pos x="38" y="241"/>
                    </a:cxn>
                    <a:cxn ang="0">
                      <a:pos x="0" y="215"/>
                    </a:cxn>
                    <a:cxn ang="0">
                      <a:pos x="0" y="0"/>
                    </a:cxn>
                    <a:cxn ang="0">
                      <a:pos x="38" y="25"/>
                    </a:cxn>
                    <a:cxn ang="0">
                      <a:pos x="38" y="241"/>
                    </a:cxn>
                  </a:cxnLst>
                  <a:rect l="0" t="0" r="r" b="b"/>
                  <a:pathLst>
                    <a:path w="38" h="241">
                      <a:moveTo>
                        <a:pt x="38" y="241"/>
                      </a:moveTo>
                      <a:lnTo>
                        <a:pt x="0" y="215"/>
                      </a:lnTo>
                      <a:lnTo>
                        <a:pt x="0" y="0"/>
                      </a:lnTo>
                      <a:lnTo>
                        <a:pt x="38" y="25"/>
                      </a:lnTo>
                      <a:lnTo>
                        <a:pt x="38" y="241"/>
                      </a:lnTo>
                      <a:close/>
                    </a:path>
                  </a:pathLst>
                </a:custGeom>
                <a:solidFill>
                  <a:srgbClr val="98989B"/>
                </a:solidFill>
                <a:ln w="9525">
                  <a:noFill/>
                  <a:round/>
                  <a:headEnd/>
                  <a:tailEnd/>
                </a:ln>
              </p:spPr>
              <p:txBody>
                <a:bodyPr/>
                <a:lstStyle/>
                <a:p>
                  <a:endParaRPr lang="en-US" dirty="0">
                    <a:solidFill>
                      <a:schemeClr val="bg1"/>
                    </a:solidFill>
                  </a:endParaRPr>
                </a:p>
              </p:txBody>
            </p:sp>
            <p:sp>
              <p:nvSpPr>
                <p:cNvPr id="526" name="Freeform 3280"/>
                <p:cNvSpPr>
                  <a:spLocks/>
                </p:cNvSpPr>
                <p:nvPr/>
              </p:nvSpPr>
              <p:spPr bwMode="auto">
                <a:xfrm>
                  <a:off x="2524" y="3174"/>
                  <a:ext cx="562" cy="437"/>
                </a:xfrm>
                <a:custGeom>
                  <a:avLst/>
                  <a:gdLst/>
                  <a:ahLst/>
                  <a:cxnLst>
                    <a:cxn ang="0">
                      <a:pos x="0" y="57"/>
                    </a:cxn>
                    <a:cxn ang="0">
                      <a:pos x="0" y="0"/>
                    </a:cxn>
                    <a:cxn ang="0">
                      <a:pos x="562" y="380"/>
                    </a:cxn>
                    <a:cxn ang="0">
                      <a:pos x="562" y="437"/>
                    </a:cxn>
                    <a:cxn ang="0">
                      <a:pos x="0" y="57"/>
                    </a:cxn>
                  </a:cxnLst>
                  <a:rect l="0" t="0" r="r" b="b"/>
                  <a:pathLst>
                    <a:path w="562" h="437">
                      <a:moveTo>
                        <a:pt x="0" y="57"/>
                      </a:moveTo>
                      <a:lnTo>
                        <a:pt x="0" y="0"/>
                      </a:lnTo>
                      <a:lnTo>
                        <a:pt x="562" y="380"/>
                      </a:lnTo>
                      <a:lnTo>
                        <a:pt x="562" y="437"/>
                      </a:lnTo>
                      <a:lnTo>
                        <a:pt x="0" y="57"/>
                      </a:lnTo>
                      <a:close/>
                    </a:path>
                  </a:pathLst>
                </a:custGeom>
                <a:solidFill>
                  <a:srgbClr val="8B8A8E"/>
                </a:solidFill>
                <a:ln w="9525">
                  <a:noFill/>
                  <a:round/>
                  <a:headEnd/>
                  <a:tailEnd/>
                </a:ln>
              </p:spPr>
              <p:txBody>
                <a:bodyPr/>
                <a:lstStyle/>
                <a:p>
                  <a:endParaRPr lang="en-US" dirty="0">
                    <a:solidFill>
                      <a:schemeClr val="bg1"/>
                    </a:solidFill>
                  </a:endParaRPr>
                </a:p>
              </p:txBody>
            </p:sp>
            <p:sp>
              <p:nvSpPr>
                <p:cNvPr id="527" name="Freeform 3281"/>
                <p:cNvSpPr>
                  <a:spLocks/>
                </p:cNvSpPr>
                <p:nvPr/>
              </p:nvSpPr>
              <p:spPr bwMode="auto">
                <a:xfrm>
                  <a:off x="2524" y="3107"/>
                  <a:ext cx="562" cy="436"/>
                </a:xfrm>
                <a:custGeom>
                  <a:avLst/>
                  <a:gdLst/>
                  <a:ahLst/>
                  <a:cxnLst>
                    <a:cxn ang="0">
                      <a:pos x="0" y="56"/>
                    </a:cxn>
                    <a:cxn ang="0">
                      <a:pos x="0" y="0"/>
                    </a:cxn>
                    <a:cxn ang="0">
                      <a:pos x="562" y="379"/>
                    </a:cxn>
                    <a:cxn ang="0">
                      <a:pos x="562" y="436"/>
                    </a:cxn>
                    <a:cxn ang="0">
                      <a:pos x="0" y="56"/>
                    </a:cxn>
                  </a:cxnLst>
                  <a:rect l="0" t="0" r="r" b="b"/>
                  <a:pathLst>
                    <a:path w="562" h="436">
                      <a:moveTo>
                        <a:pt x="0" y="56"/>
                      </a:moveTo>
                      <a:lnTo>
                        <a:pt x="0" y="0"/>
                      </a:lnTo>
                      <a:lnTo>
                        <a:pt x="562" y="379"/>
                      </a:lnTo>
                      <a:lnTo>
                        <a:pt x="562" y="436"/>
                      </a:lnTo>
                      <a:lnTo>
                        <a:pt x="0" y="56"/>
                      </a:lnTo>
                      <a:close/>
                    </a:path>
                  </a:pathLst>
                </a:custGeom>
                <a:solidFill>
                  <a:srgbClr val="8B8A8E"/>
                </a:solidFill>
                <a:ln w="9525">
                  <a:noFill/>
                  <a:round/>
                  <a:headEnd/>
                  <a:tailEnd/>
                </a:ln>
              </p:spPr>
              <p:txBody>
                <a:bodyPr/>
                <a:lstStyle/>
                <a:p>
                  <a:endParaRPr lang="en-US" dirty="0">
                    <a:solidFill>
                      <a:schemeClr val="bg1"/>
                    </a:solidFill>
                  </a:endParaRPr>
                </a:p>
              </p:txBody>
            </p:sp>
            <p:sp>
              <p:nvSpPr>
                <p:cNvPr id="528" name="Freeform 3282"/>
                <p:cNvSpPr>
                  <a:spLocks/>
                </p:cNvSpPr>
                <p:nvPr/>
              </p:nvSpPr>
              <p:spPr bwMode="auto">
                <a:xfrm>
                  <a:off x="2524" y="3243"/>
                  <a:ext cx="129" cy="144"/>
                </a:xfrm>
                <a:custGeom>
                  <a:avLst/>
                  <a:gdLst/>
                  <a:ahLst/>
                  <a:cxnLst>
                    <a:cxn ang="0">
                      <a:pos x="129" y="144"/>
                    </a:cxn>
                    <a:cxn ang="0">
                      <a:pos x="0" y="56"/>
                    </a:cxn>
                    <a:cxn ang="0">
                      <a:pos x="0" y="0"/>
                    </a:cxn>
                    <a:cxn ang="0">
                      <a:pos x="129" y="87"/>
                    </a:cxn>
                    <a:cxn ang="0">
                      <a:pos x="129" y="144"/>
                    </a:cxn>
                  </a:cxnLst>
                  <a:rect l="0" t="0" r="r" b="b"/>
                  <a:pathLst>
                    <a:path w="129" h="144">
                      <a:moveTo>
                        <a:pt x="129" y="144"/>
                      </a:moveTo>
                      <a:lnTo>
                        <a:pt x="0" y="56"/>
                      </a:lnTo>
                      <a:lnTo>
                        <a:pt x="0" y="0"/>
                      </a:lnTo>
                      <a:lnTo>
                        <a:pt x="129" y="87"/>
                      </a:lnTo>
                      <a:lnTo>
                        <a:pt x="129" y="144"/>
                      </a:lnTo>
                      <a:close/>
                    </a:path>
                  </a:pathLst>
                </a:custGeom>
                <a:solidFill>
                  <a:srgbClr val="8B8A8E"/>
                </a:solidFill>
                <a:ln w="9525">
                  <a:noFill/>
                  <a:round/>
                  <a:headEnd/>
                  <a:tailEnd/>
                </a:ln>
              </p:spPr>
              <p:txBody>
                <a:bodyPr/>
                <a:lstStyle/>
                <a:p>
                  <a:endParaRPr lang="en-US" dirty="0">
                    <a:solidFill>
                      <a:schemeClr val="bg1"/>
                    </a:solidFill>
                  </a:endParaRPr>
                </a:p>
              </p:txBody>
            </p:sp>
            <p:sp>
              <p:nvSpPr>
                <p:cNvPr id="529" name="Freeform 3283"/>
                <p:cNvSpPr>
                  <a:spLocks/>
                </p:cNvSpPr>
                <p:nvPr/>
              </p:nvSpPr>
              <p:spPr bwMode="auto">
                <a:xfrm>
                  <a:off x="2668" y="3340"/>
                  <a:ext cx="130" cy="144"/>
                </a:xfrm>
                <a:custGeom>
                  <a:avLst/>
                  <a:gdLst/>
                  <a:ahLst/>
                  <a:cxnLst>
                    <a:cxn ang="0">
                      <a:pos x="130" y="144"/>
                    </a:cxn>
                    <a:cxn ang="0">
                      <a:pos x="0" y="57"/>
                    </a:cxn>
                    <a:cxn ang="0">
                      <a:pos x="0" y="0"/>
                    </a:cxn>
                    <a:cxn ang="0">
                      <a:pos x="130" y="88"/>
                    </a:cxn>
                    <a:cxn ang="0">
                      <a:pos x="130" y="144"/>
                    </a:cxn>
                  </a:cxnLst>
                  <a:rect l="0" t="0" r="r" b="b"/>
                  <a:pathLst>
                    <a:path w="130" h="144">
                      <a:moveTo>
                        <a:pt x="130" y="144"/>
                      </a:moveTo>
                      <a:lnTo>
                        <a:pt x="0" y="57"/>
                      </a:lnTo>
                      <a:lnTo>
                        <a:pt x="0" y="0"/>
                      </a:lnTo>
                      <a:lnTo>
                        <a:pt x="130" y="88"/>
                      </a:lnTo>
                      <a:lnTo>
                        <a:pt x="130" y="144"/>
                      </a:lnTo>
                      <a:close/>
                    </a:path>
                  </a:pathLst>
                </a:custGeom>
                <a:solidFill>
                  <a:srgbClr val="8B8A8E"/>
                </a:solidFill>
                <a:ln w="9525">
                  <a:noFill/>
                  <a:round/>
                  <a:headEnd/>
                  <a:tailEnd/>
                </a:ln>
              </p:spPr>
              <p:txBody>
                <a:bodyPr/>
                <a:lstStyle/>
                <a:p>
                  <a:endParaRPr lang="en-US" dirty="0">
                    <a:solidFill>
                      <a:schemeClr val="bg1"/>
                    </a:solidFill>
                  </a:endParaRPr>
                </a:p>
              </p:txBody>
            </p:sp>
            <p:sp>
              <p:nvSpPr>
                <p:cNvPr id="530" name="Freeform 3284"/>
                <p:cNvSpPr>
                  <a:spLocks/>
                </p:cNvSpPr>
                <p:nvPr/>
              </p:nvSpPr>
              <p:spPr bwMode="auto">
                <a:xfrm>
                  <a:off x="2813" y="3438"/>
                  <a:ext cx="129" cy="143"/>
                </a:xfrm>
                <a:custGeom>
                  <a:avLst/>
                  <a:gdLst/>
                  <a:ahLst/>
                  <a:cxnLst>
                    <a:cxn ang="0">
                      <a:pos x="129" y="143"/>
                    </a:cxn>
                    <a:cxn ang="0">
                      <a:pos x="0" y="56"/>
                    </a:cxn>
                    <a:cxn ang="0">
                      <a:pos x="0" y="0"/>
                    </a:cxn>
                    <a:cxn ang="0">
                      <a:pos x="129" y="87"/>
                    </a:cxn>
                    <a:cxn ang="0">
                      <a:pos x="129" y="143"/>
                    </a:cxn>
                  </a:cxnLst>
                  <a:rect l="0" t="0" r="r" b="b"/>
                  <a:pathLst>
                    <a:path w="129" h="143">
                      <a:moveTo>
                        <a:pt x="129" y="143"/>
                      </a:moveTo>
                      <a:lnTo>
                        <a:pt x="0" y="56"/>
                      </a:lnTo>
                      <a:lnTo>
                        <a:pt x="0" y="0"/>
                      </a:lnTo>
                      <a:lnTo>
                        <a:pt x="129" y="87"/>
                      </a:lnTo>
                      <a:lnTo>
                        <a:pt x="129" y="143"/>
                      </a:lnTo>
                      <a:close/>
                    </a:path>
                  </a:pathLst>
                </a:custGeom>
                <a:solidFill>
                  <a:srgbClr val="8B8A8E"/>
                </a:solidFill>
                <a:ln w="9525">
                  <a:noFill/>
                  <a:round/>
                  <a:headEnd/>
                  <a:tailEnd/>
                </a:ln>
              </p:spPr>
              <p:txBody>
                <a:bodyPr/>
                <a:lstStyle/>
                <a:p>
                  <a:endParaRPr lang="en-US" dirty="0">
                    <a:solidFill>
                      <a:schemeClr val="bg1"/>
                    </a:solidFill>
                  </a:endParaRPr>
                </a:p>
              </p:txBody>
            </p:sp>
            <p:sp>
              <p:nvSpPr>
                <p:cNvPr id="531" name="Freeform 3285"/>
                <p:cNvSpPr>
                  <a:spLocks/>
                </p:cNvSpPr>
                <p:nvPr/>
              </p:nvSpPr>
              <p:spPr bwMode="auto">
                <a:xfrm>
                  <a:off x="2957" y="3535"/>
                  <a:ext cx="129" cy="144"/>
                </a:xfrm>
                <a:custGeom>
                  <a:avLst/>
                  <a:gdLst/>
                  <a:ahLst/>
                  <a:cxnLst>
                    <a:cxn ang="0">
                      <a:pos x="129" y="144"/>
                    </a:cxn>
                    <a:cxn ang="0">
                      <a:pos x="0" y="57"/>
                    </a:cxn>
                    <a:cxn ang="0">
                      <a:pos x="0" y="0"/>
                    </a:cxn>
                    <a:cxn ang="0">
                      <a:pos x="129" y="87"/>
                    </a:cxn>
                    <a:cxn ang="0">
                      <a:pos x="129" y="144"/>
                    </a:cxn>
                  </a:cxnLst>
                  <a:rect l="0" t="0" r="r" b="b"/>
                  <a:pathLst>
                    <a:path w="129" h="144">
                      <a:moveTo>
                        <a:pt x="129" y="144"/>
                      </a:moveTo>
                      <a:lnTo>
                        <a:pt x="0" y="57"/>
                      </a:lnTo>
                      <a:lnTo>
                        <a:pt x="0" y="0"/>
                      </a:lnTo>
                      <a:lnTo>
                        <a:pt x="129" y="87"/>
                      </a:lnTo>
                      <a:lnTo>
                        <a:pt x="129" y="144"/>
                      </a:lnTo>
                      <a:close/>
                    </a:path>
                  </a:pathLst>
                </a:custGeom>
                <a:solidFill>
                  <a:srgbClr val="8B8A8E"/>
                </a:solidFill>
                <a:ln w="9525">
                  <a:noFill/>
                  <a:round/>
                  <a:headEnd/>
                  <a:tailEnd/>
                </a:ln>
              </p:spPr>
              <p:txBody>
                <a:bodyPr/>
                <a:lstStyle/>
                <a:p>
                  <a:endParaRPr lang="en-US" dirty="0">
                    <a:solidFill>
                      <a:schemeClr val="bg1"/>
                    </a:solidFill>
                  </a:endParaRPr>
                </a:p>
              </p:txBody>
            </p:sp>
            <p:sp>
              <p:nvSpPr>
                <p:cNvPr id="532" name="Freeform 3286"/>
                <p:cNvSpPr>
                  <a:spLocks/>
                </p:cNvSpPr>
                <p:nvPr/>
              </p:nvSpPr>
              <p:spPr bwMode="auto">
                <a:xfrm>
                  <a:off x="2524" y="3312"/>
                  <a:ext cx="129" cy="144"/>
                </a:xfrm>
                <a:custGeom>
                  <a:avLst/>
                  <a:gdLst/>
                  <a:ahLst/>
                  <a:cxnLst>
                    <a:cxn ang="0">
                      <a:pos x="129" y="144"/>
                    </a:cxn>
                    <a:cxn ang="0">
                      <a:pos x="0" y="57"/>
                    </a:cxn>
                    <a:cxn ang="0">
                      <a:pos x="0" y="0"/>
                    </a:cxn>
                    <a:cxn ang="0">
                      <a:pos x="129" y="88"/>
                    </a:cxn>
                    <a:cxn ang="0">
                      <a:pos x="129" y="144"/>
                    </a:cxn>
                  </a:cxnLst>
                  <a:rect l="0" t="0" r="r" b="b"/>
                  <a:pathLst>
                    <a:path w="129" h="144">
                      <a:moveTo>
                        <a:pt x="129" y="144"/>
                      </a:moveTo>
                      <a:lnTo>
                        <a:pt x="0" y="57"/>
                      </a:lnTo>
                      <a:lnTo>
                        <a:pt x="0" y="0"/>
                      </a:lnTo>
                      <a:lnTo>
                        <a:pt x="129" y="88"/>
                      </a:lnTo>
                      <a:lnTo>
                        <a:pt x="129" y="144"/>
                      </a:lnTo>
                      <a:close/>
                    </a:path>
                  </a:pathLst>
                </a:custGeom>
                <a:solidFill>
                  <a:srgbClr val="8B8A8E"/>
                </a:solidFill>
                <a:ln w="9525">
                  <a:noFill/>
                  <a:round/>
                  <a:headEnd/>
                  <a:tailEnd/>
                </a:ln>
              </p:spPr>
              <p:txBody>
                <a:bodyPr/>
                <a:lstStyle/>
                <a:p>
                  <a:endParaRPr lang="en-US" dirty="0">
                    <a:solidFill>
                      <a:schemeClr val="bg1"/>
                    </a:solidFill>
                  </a:endParaRPr>
                </a:p>
              </p:txBody>
            </p:sp>
            <p:sp>
              <p:nvSpPr>
                <p:cNvPr id="533" name="Freeform 3287"/>
                <p:cNvSpPr>
                  <a:spLocks/>
                </p:cNvSpPr>
                <p:nvPr/>
              </p:nvSpPr>
              <p:spPr bwMode="auto">
                <a:xfrm>
                  <a:off x="2668" y="3410"/>
                  <a:ext cx="130" cy="144"/>
                </a:xfrm>
                <a:custGeom>
                  <a:avLst/>
                  <a:gdLst/>
                  <a:ahLst/>
                  <a:cxnLst>
                    <a:cxn ang="0">
                      <a:pos x="130" y="144"/>
                    </a:cxn>
                    <a:cxn ang="0">
                      <a:pos x="0" y="56"/>
                    </a:cxn>
                    <a:cxn ang="0">
                      <a:pos x="0" y="0"/>
                    </a:cxn>
                    <a:cxn ang="0">
                      <a:pos x="130" y="88"/>
                    </a:cxn>
                    <a:cxn ang="0">
                      <a:pos x="130" y="144"/>
                    </a:cxn>
                  </a:cxnLst>
                  <a:rect l="0" t="0" r="r" b="b"/>
                  <a:pathLst>
                    <a:path w="130" h="144">
                      <a:moveTo>
                        <a:pt x="130" y="144"/>
                      </a:moveTo>
                      <a:lnTo>
                        <a:pt x="0" y="56"/>
                      </a:lnTo>
                      <a:lnTo>
                        <a:pt x="0" y="0"/>
                      </a:lnTo>
                      <a:lnTo>
                        <a:pt x="130" y="88"/>
                      </a:lnTo>
                      <a:lnTo>
                        <a:pt x="130" y="144"/>
                      </a:lnTo>
                      <a:close/>
                    </a:path>
                  </a:pathLst>
                </a:custGeom>
                <a:solidFill>
                  <a:srgbClr val="8B8A8E"/>
                </a:solidFill>
                <a:ln w="9525">
                  <a:noFill/>
                  <a:round/>
                  <a:headEnd/>
                  <a:tailEnd/>
                </a:ln>
              </p:spPr>
              <p:txBody>
                <a:bodyPr/>
                <a:lstStyle/>
                <a:p>
                  <a:endParaRPr lang="en-US" dirty="0">
                    <a:solidFill>
                      <a:schemeClr val="bg1"/>
                    </a:solidFill>
                  </a:endParaRPr>
                </a:p>
              </p:txBody>
            </p:sp>
            <p:sp>
              <p:nvSpPr>
                <p:cNvPr id="534" name="Freeform 3288"/>
                <p:cNvSpPr>
                  <a:spLocks/>
                </p:cNvSpPr>
                <p:nvPr/>
              </p:nvSpPr>
              <p:spPr bwMode="auto">
                <a:xfrm>
                  <a:off x="2813" y="3507"/>
                  <a:ext cx="129" cy="145"/>
                </a:xfrm>
                <a:custGeom>
                  <a:avLst/>
                  <a:gdLst/>
                  <a:ahLst/>
                  <a:cxnLst>
                    <a:cxn ang="0">
                      <a:pos x="129" y="145"/>
                    </a:cxn>
                    <a:cxn ang="0">
                      <a:pos x="0" y="57"/>
                    </a:cxn>
                    <a:cxn ang="0">
                      <a:pos x="0" y="0"/>
                    </a:cxn>
                    <a:cxn ang="0">
                      <a:pos x="129" y="88"/>
                    </a:cxn>
                    <a:cxn ang="0">
                      <a:pos x="129" y="145"/>
                    </a:cxn>
                  </a:cxnLst>
                  <a:rect l="0" t="0" r="r" b="b"/>
                  <a:pathLst>
                    <a:path w="129" h="145">
                      <a:moveTo>
                        <a:pt x="129" y="145"/>
                      </a:moveTo>
                      <a:lnTo>
                        <a:pt x="0" y="57"/>
                      </a:lnTo>
                      <a:lnTo>
                        <a:pt x="0" y="0"/>
                      </a:lnTo>
                      <a:lnTo>
                        <a:pt x="129" y="88"/>
                      </a:lnTo>
                      <a:lnTo>
                        <a:pt x="129" y="145"/>
                      </a:lnTo>
                      <a:close/>
                    </a:path>
                  </a:pathLst>
                </a:custGeom>
                <a:solidFill>
                  <a:srgbClr val="8B8A8E"/>
                </a:solidFill>
                <a:ln w="9525">
                  <a:noFill/>
                  <a:round/>
                  <a:headEnd/>
                  <a:tailEnd/>
                </a:ln>
              </p:spPr>
              <p:txBody>
                <a:bodyPr/>
                <a:lstStyle/>
                <a:p>
                  <a:endParaRPr lang="en-US" dirty="0">
                    <a:solidFill>
                      <a:schemeClr val="bg1"/>
                    </a:solidFill>
                  </a:endParaRPr>
                </a:p>
              </p:txBody>
            </p:sp>
            <p:sp>
              <p:nvSpPr>
                <p:cNvPr id="535" name="Freeform 3289"/>
                <p:cNvSpPr>
                  <a:spLocks/>
                </p:cNvSpPr>
                <p:nvPr/>
              </p:nvSpPr>
              <p:spPr bwMode="auto">
                <a:xfrm>
                  <a:off x="2957" y="3605"/>
                  <a:ext cx="129" cy="143"/>
                </a:xfrm>
                <a:custGeom>
                  <a:avLst/>
                  <a:gdLst/>
                  <a:ahLst/>
                  <a:cxnLst>
                    <a:cxn ang="0">
                      <a:pos x="129" y="143"/>
                    </a:cxn>
                    <a:cxn ang="0">
                      <a:pos x="0" y="56"/>
                    </a:cxn>
                    <a:cxn ang="0">
                      <a:pos x="0" y="0"/>
                    </a:cxn>
                    <a:cxn ang="0">
                      <a:pos x="129" y="87"/>
                    </a:cxn>
                    <a:cxn ang="0">
                      <a:pos x="129" y="143"/>
                    </a:cxn>
                  </a:cxnLst>
                  <a:rect l="0" t="0" r="r" b="b"/>
                  <a:pathLst>
                    <a:path w="129" h="143">
                      <a:moveTo>
                        <a:pt x="129" y="143"/>
                      </a:moveTo>
                      <a:lnTo>
                        <a:pt x="0" y="56"/>
                      </a:lnTo>
                      <a:lnTo>
                        <a:pt x="0" y="0"/>
                      </a:lnTo>
                      <a:lnTo>
                        <a:pt x="129" y="87"/>
                      </a:lnTo>
                      <a:lnTo>
                        <a:pt x="129" y="143"/>
                      </a:lnTo>
                      <a:close/>
                    </a:path>
                  </a:pathLst>
                </a:custGeom>
                <a:solidFill>
                  <a:srgbClr val="8B8A8E"/>
                </a:solidFill>
                <a:ln w="9525">
                  <a:noFill/>
                  <a:round/>
                  <a:headEnd/>
                  <a:tailEnd/>
                </a:ln>
              </p:spPr>
              <p:txBody>
                <a:bodyPr/>
                <a:lstStyle/>
                <a:p>
                  <a:endParaRPr lang="en-US" dirty="0">
                    <a:solidFill>
                      <a:schemeClr val="bg1"/>
                    </a:solidFill>
                  </a:endParaRPr>
                </a:p>
              </p:txBody>
            </p:sp>
            <p:sp>
              <p:nvSpPr>
                <p:cNvPr id="536" name="Freeform 3290"/>
                <p:cNvSpPr>
                  <a:spLocks/>
                </p:cNvSpPr>
                <p:nvPr/>
              </p:nvSpPr>
              <p:spPr bwMode="auto">
                <a:xfrm>
                  <a:off x="2561" y="2720"/>
                  <a:ext cx="15" cy="29"/>
                </a:xfrm>
                <a:custGeom>
                  <a:avLst/>
                  <a:gdLst/>
                  <a:ahLst/>
                  <a:cxnLst>
                    <a:cxn ang="0">
                      <a:pos x="14" y="13"/>
                    </a:cxn>
                    <a:cxn ang="0">
                      <a:pos x="15" y="14"/>
                    </a:cxn>
                    <a:cxn ang="0">
                      <a:pos x="15" y="25"/>
                    </a:cxn>
                    <a:cxn ang="0">
                      <a:pos x="14" y="24"/>
                    </a:cxn>
                    <a:cxn ang="0">
                      <a:pos x="14" y="29"/>
                    </a:cxn>
                    <a:cxn ang="0">
                      <a:pos x="1" y="20"/>
                    </a:cxn>
                    <a:cxn ang="0">
                      <a:pos x="0" y="0"/>
                    </a:cxn>
                    <a:cxn ang="0">
                      <a:pos x="14" y="9"/>
                    </a:cxn>
                    <a:cxn ang="0">
                      <a:pos x="14" y="13"/>
                    </a:cxn>
                  </a:cxnLst>
                  <a:rect l="0" t="0" r="r" b="b"/>
                  <a:pathLst>
                    <a:path w="15" h="29">
                      <a:moveTo>
                        <a:pt x="14" y="13"/>
                      </a:moveTo>
                      <a:lnTo>
                        <a:pt x="15" y="14"/>
                      </a:lnTo>
                      <a:lnTo>
                        <a:pt x="15" y="25"/>
                      </a:lnTo>
                      <a:lnTo>
                        <a:pt x="14" y="24"/>
                      </a:lnTo>
                      <a:lnTo>
                        <a:pt x="14" y="29"/>
                      </a:lnTo>
                      <a:lnTo>
                        <a:pt x="1" y="20"/>
                      </a:lnTo>
                      <a:lnTo>
                        <a:pt x="0" y="0"/>
                      </a:lnTo>
                      <a:lnTo>
                        <a:pt x="14" y="9"/>
                      </a:lnTo>
                      <a:lnTo>
                        <a:pt x="14" y="13"/>
                      </a:lnTo>
                      <a:close/>
                    </a:path>
                  </a:pathLst>
                </a:custGeom>
                <a:solidFill>
                  <a:srgbClr val="C2C2C4"/>
                </a:solidFill>
                <a:ln w="9525">
                  <a:noFill/>
                  <a:round/>
                  <a:headEnd/>
                  <a:tailEnd/>
                </a:ln>
              </p:spPr>
              <p:txBody>
                <a:bodyPr/>
                <a:lstStyle/>
                <a:p>
                  <a:endParaRPr lang="en-US" dirty="0">
                    <a:solidFill>
                      <a:schemeClr val="bg1"/>
                    </a:solidFill>
                  </a:endParaRPr>
                </a:p>
              </p:txBody>
            </p:sp>
            <p:sp>
              <p:nvSpPr>
                <p:cNvPr id="537" name="Freeform 3291"/>
                <p:cNvSpPr>
                  <a:spLocks/>
                </p:cNvSpPr>
                <p:nvPr/>
              </p:nvSpPr>
              <p:spPr bwMode="auto">
                <a:xfrm>
                  <a:off x="2562" y="2673"/>
                  <a:ext cx="14" cy="33"/>
                </a:xfrm>
                <a:custGeom>
                  <a:avLst/>
                  <a:gdLst/>
                  <a:ahLst/>
                  <a:cxnLst>
                    <a:cxn ang="0">
                      <a:pos x="20" y="40"/>
                    </a:cxn>
                    <a:cxn ang="0">
                      <a:pos x="10" y="45"/>
                    </a:cxn>
                    <a:cxn ang="0">
                      <a:pos x="10" y="45"/>
                    </a:cxn>
                    <a:cxn ang="0">
                      <a:pos x="0" y="28"/>
                    </a:cxn>
                    <a:cxn ang="0">
                      <a:pos x="0" y="8"/>
                    </a:cxn>
                    <a:cxn ang="0">
                      <a:pos x="10" y="3"/>
                    </a:cxn>
                    <a:cxn ang="0">
                      <a:pos x="10" y="3"/>
                    </a:cxn>
                    <a:cxn ang="0">
                      <a:pos x="20" y="20"/>
                    </a:cxn>
                    <a:cxn ang="0">
                      <a:pos x="20" y="40"/>
                    </a:cxn>
                  </a:cxnLst>
                  <a:rect l="0" t="0" r="r" b="b"/>
                  <a:pathLst>
                    <a:path w="21" h="48">
                      <a:moveTo>
                        <a:pt x="20" y="40"/>
                      </a:moveTo>
                      <a:cubicBezTo>
                        <a:pt x="20" y="46"/>
                        <a:pt x="16" y="48"/>
                        <a:pt x="10" y="45"/>
                      </a:cubicBezTo>
                      <a:cubicBezTo>
                        <a:pt x="10" y="45"/>
                        <a:pt x="10" y="45"/>
                        <a:pt x="10" y="45"/>
                      </a:cubicBezTo>
                      <a:cubicBezTo>
                        <a:pt x="4" y="41"/>
                        <a:pt x="0" y="34"/>
                        <a:pt x="0" y="28"/>
                      </a:cubicBezTo>
                      <a:cubicBezTo>
                        <a:pt x="0" y="8"/>
                        <a:pt x="0" y="8"/>
                        <a:pt x="0" y="8"/>
                      </a:cubicBezTo>
                      <a:cubicBezTo>
                        <a:pt x="0" y="2"/>
                        <a:pt x="5" y="0"/>
                        <a:pt x="10" y="3"/>
                      </a:cubicBezTo>
                      <a:cubicBezTo>
                        <a:pt x="10" y="3"/>
                        <a:pt x="10" y="3"/>
                        <a:pt x="10" y="3"/>
                      </a:cubicBezTo>
                      <a:cubicBezTo>
                        <a:pt x="16" y="7"/>
                        <a:pt x="21" y="14"/>
                        <a:pt x="20" y="20"/>
                      </a:cubicBezTo>
                      <a:lnTo>
                        <a:pt x="20" y="40"/>
                      </a:lnTo>
                      <a:close/>
                    </a:path>
                  </a:pathLst>
                </a:custGeom>
                <a:solidFill>
                  <a:srgbClr val="C2C2C4"/>
                </a:solidFill>
                <a:ln w="9525">
                  <a:noFill/>
                  <a:round/>
                  <a:headEnd/>
                  <a:tailEnd/>
                </a:ln>
              </p:spPr>
              <p:txBody>
                <a:bodyPr/>
                <a:lstStyle/>
                <a:p>
                  <a:endParaRPr lang="en-US" dirty="0">
                    <a:solidFill>
                      <a:schemeClr val="bg1"/>
                    </a:solidFill>
                  </a:endParaRPr>
                </a:p>
              </p:txBody>
            </p:sp>
            <p:sp>
              <p:nvSpPr>
                <p:cNvPr id="538" name="Freeform 3292"/>
                <p:cNvSpPr>
                  <a:spLocks/>
                </p:cNvSpPr>
                <p:nvPr/>
              </p:nvSpPr>
              <p:spPr bwMode="auto">
                <a:xfrm>
                  <a:off x="2562" y="2761"/>
                  <a:ext cx="14" cy="75"/>
                </a:xfrm>
                <a:custGeom>
                  <a:avLst/>
                  <a:gdLst/>
                  <a:ahLst/>
                  <a:cxnLst>
                    <a:cxn ang="0">
                      <a:pos x="14" y="75"/>
                    </a:cxn>
                    <a:cxn ang="0">
                      <a:pos x="0" y="66"/>
                    </a:cxn>
                    <a:cxn ang="0">
                      <a:pos x="0" y="0"/>
                    </a:cxn>
                    <a:cxn ang="0">
                      <a:pos x="14" y="9"/>
                    </a:cxn>
                    <a:cxn ang="0">
                      <a:pos x="14" y="75"/>
                    </a:cxn>
                  </a:cxnLst>
                  <a:rect l="0" t="0" r="r" b="b"/>
                  <a:pathLst>
                    <a:path w="14" h="75">
                      <a:moveTo>
                        <a:pt x="14" y="75"/>
                      </a:moveTo>
                      <a:lnTo>
                        <a:pt x="0" y="66"/>
                      </a:lnTo>
                      <a:lnTo>
                        <a:pt x="0" y="0"/>
                      </a:lnTo>
                      <a:lnTo>
                        <a:pt x="14" y="9"/>
                      </a:lnTo>
                      <a:lnTo>
                        <a:pt x="14" y="75"/>
                      </a:lnTo>
                      <a:close/>
                    </a:path>
                  </a:pathLst>
                </a:custGeom>
                <a:solidFill>
                  <a:srgbClr val="C2C2C4"/>
                </a:solidFill>
                <a:ln w="9525">
                  <a:noFill/>
                  <a:round/>
                  <a:headEnd/>
                  <a:tailEnd/>
                </a:ln>
              </p:spPr>
              <p:txBody>
                <a:bodyPr/>
                <a:lstStyle/>
                <a:p>
                  <a:endParaRPr lang="en-US" dirty="0">
                    <a:solidFill>
                      <a:schemeClr val="bg1"/>
                    </a:solidFill>
                  </a:endParaRPr>
                </a:p>
              </p:txBody>
            </p:sp>
            <p:sp>
              <p:nvSpPr>
                <p:cNvPr id="539" name="Freeform 3293"/>
                <p:cNvSpPr>
                  <a:spLocks/>
                </p:cNvSpPr>
                <p:nvPr/>
              </p:nvSpPr>
              <p:spPr bwMode="auto">
                <a:xfrm>
                  <a:off x="2607" y="2698"/>
                  <a:ext cx="12" cy="28"/>
                </a:xfrm>
                <a:custGeom>
                  <a:avLst/>
                  <a:gdLst/>
                  <a:ahLst/>
                  <a:cxnLst>
                    <a:cxn ang="0">
                      <a:pos x="12" y="28"/>
                    </a:cxn>
                    <a:cxn ang="0">
                      <a:pos x="0" y="20"/>
                    </a:cxn>
                    <a:cxn ang="0">
                      <a:pos x="0" y="0"/>
                    </a:cxn>
                    <a:cxn ang="0">
                      <a:pos x="12" y="8"/>
                    </a:cxn>
                    <a:cxn ang="0">
                      <a:pos x="12" y="28"/>
                    </a:cxn>
                  </a:cxnLst>
                  <a:rect l="0" t="0" r="r" b="b"/>
                  <a:pathLst>
                    <a:path w="12" h="28">
                      <a:moveTo>
                        <a:pt x="12" y="28"/>
                      </a:moveTo>
                      <a:lnTo>
                        <a:pt x="0" y="20"/>
                      </a:lnTo>
                      <a:lnTo>
                        <a:pt x="0" y="0"/>
                      </a:lnTo>
                      <a:lnTo>
                        <a:pt x="12" y="8"/>
                      </a:lnTo>
                      <a:lnTo>
                        <a:pt x="12" y="28"/>
                      </a:lnTo>
                      <a:close/>
                    </a:path>
                  </a:pathLst>
                </a:custGeom>
                <a:solidFill>
                  <a:srgbClr val="C2C2C4"/>
                </a:solidFill>
                <a:ln w="9525">
                  <a:noFill/>
                  <a:round/>
                  <a:headEnd/>
                  <a:tailEnd/>
                </a:ln>
              </p:spPr>
              <p:txBody>
                <a:bodyPr/>
                <a:lstStyle/>
                <a:p>
                  <a:endParaRPr lang="en-US" dirty="0">
                    <a:solidFill>
                      <a:schemeClr val="bg1"/>
                    </a:solidFill>
                  </a:endParaRPr>
                </a:p>
              </p:txBody>
            </p:sp>
            <p:sp>
              <p:nvSpPr>
                <p:cNvPr id="540" name="Freeform 3294"/>
                <p:cNvSpPr>
                  <a:spLocks/>
                </p:cNvSpPr>
                <p:nvPr/>
              </p:nvSpPr>
              <p:spPr bwMode="auto">
                <a:xfrm>
                  <a:off x="2607" y="2740"/>
                  <a:ext cx="12" cy="28"/>
                </a:xfrm>
                <a:custGeom>
                  <a:avLst/>
                  <a:gdLst/>
                  <a:ahLst/>
                  <a:cxnLst>
                    <a:cxn ang="0">
                      <a:pos x="12" y="28"/>
                    </a:cxn>
                    <a:cxn ang="0">
                      <a:pos x="0" y="19"/>
                    </a:cxn>
                    <a:cxn ang="0">
                      <a:pos x="0" y="0"/>
                    </a:cxn>
                    <a:cxn ang="0">
                      <a:pos x="12" y="8"/>
                    </a:cxn>
                    <a:cxn ang="0">
                      <a:pos x="12" y="28"/>
                    </a:cxn>
                  </a:cxnLst>
                  <a:rect l="0" t="0" r="r" b="b"/>
                  <a:pathLst>
                    <a:path w="12" h="28">
                      <a:moveTo>
                        <a:pt x="12" y="28"/>
                      </a:moveTo>
                      <a:lnTo>
                        <a:pt x="0" y="19"/>
                      </a:lnTo>
                      <a:lnTo>
                        <a:pt x="0" y="0"/>
                      </a:lnTo>
                      <a:lnTo>
                        <a:pt x="12" y="8"/>
                      </a:lnTo>
                      <a:lnTo>
                        <a:pt x="12" y="28"/>
                      </a:lnTo>
                      <a:close/>
                    </a:path>
                  </a:pathLst>
                </a:custGeom>
                <a:solidFill>
                  <a:srgbClr val="C2C2C4"/>
                </a:solidFill>
                <a:ln w="9525">
                  <a:noFill/>
                  <a:round/>
                  <a:headEnd/>
                  <a:tailEnd/>
                </a:ln>
              </p:spPr>
              <p:txBody>
                <a:bodyPr/>
                <a:lstStyle/>
                <a:p>
                  <a:endParaRPr lang="en-US" dirty="0">
                    <a:solidFill>
                      <a:schemeClr val="bg1"/>
                    </a:solidFill>
                  </a:endParaRPr>
                </a:p>
              </p:txBody>
            </p:sp>
            <p:sp>
              <p:nvSpPr>
                <p:cNvPr id="541" name="Freeform 3295"/>
                <p:cNvSpPr>
                  <a:spLocks/>
                </p:cNvSpPr>
                <p:nvPr/>
              </p:nvSpPr>
              <p:spPr bwMode="auto">
                <a:xfrm>
                  <a:off x="2607" y="2781"/>
                  <a:ext cx="12" cy="28"/>
                </a:xfrm>
                <a:custGeom>
                  <a:avLst/>
                  <a:gdLst/>
                  <a:ahLst/>
                  <a:cxnLst>
                    <a:cxn ang="0">
                      <a:pos x="12" y="28"/>
                    </a:cxn>
                    <a:cxn ang="0">
                      <a:pos x="0" y="20"/>
                    </a:cxn>
                    <a:cxn ang="0">
                      <a:pos x="0" y="0"/>
                    </a:cxn>
                    <a:cxn ang="0">
                      <a:pos x="12" y="8"/>
                    </a:cxn>
                    <a:cxn ang="0">
                      <a:pos x="12" y="28"/>
                    </a:cxn>
                  </a:cxnLst>
                  <a:rect l="0" t="0" r="r" b="b"/>
                  <a:pathLst>
                    <a:path w="12" h="28">
                      <a:moveTo>
                        <a:pt x="12" y="28"/>
                      </a:moveTo>
                      <a:lnTo>
                        <a:pt x="0" y="20"/>
                      </a:lnTo>
                      <a:lnTo>
                        <a:pt x="0" y="0"/>
                      </a:lnTo>
                      <a:lnTo>
                        <a:pt x="12" y="8"/>
                      </a:lnTo>
                      <a:lnTo>
                        <a:pt x="12" y="28"/>
                      </a:lnTo>
                      <a:close/>
                    </a:path>
                  </a:pathLst>
                </a:custGeom>
                <a:solidFill>
                  <a:srgbClr val="C2C2C4"/>
                </a:solidFill>
                <a:ln w="9525">
                  <a:noFill/>
                  <a:round/>
                  <a:headEnd/>
                  <a:tailEnd/>
                </a:ln>
              </p:spPr>
              <p:txBody>
                <a:bodyPr/>
                <a:lstStyle/>
                <a:p>
                  <a:endParaRPr lang="en-US" dirty="0">
                    <a:solidFill>
                      <a:schemeClr val="bg1"/>
                    </a:solidFill>
                  </a:endParaRPr>
                </a:p>
              </p:txBody>
            </p:sp>
            <p:sp>
              <p:nvSpPr>
                <p:cNvPr id="542" name="Freeform 3296"/>
                <p:cNvSpPr>
                  <a:spLocks/>
                </p:cNvSpPr>
                <p:nvPr/>
              </p:nvSpPr>
              <p:spPr bwMode="auto">
                <a:xfrm>
                  <a:off x="2607" y="2823"/>
                  <a:ext cx="12" cy="28"/>
                </a:xfrm>
                <a:custGeom>
                  <a:avLst/>
                  <a:gdLst/>
                  <a:ahLst/>
                  <a:cxnLst>
                    <a:cxn ang="0">
                      <a:pos x="12" y="28"/>
                    </a:cxn>
                    <a:cxn ang="0">
                      <a:pos x="0" y="19"/>
                    </a:cxn>
                    <a:cxn ang="0">
                      <a:pos x="0" y="0"/>
                    </a:cxn>
                    <a:cxn ang="0">
                      <a:pos x="12" y="8"/>
                    </a:cxn>
                    <a:cxn ang="0">
                      <a:pos x="12" y="28"/>
                    </a:cxn>
                  </a:cxnLst>
                  <a:rect l="0" t="0" r="r" b="b"/>
                  <a:pathLst>
                    <a:path w="12" h="28">
                      <a:moveTo>
                        <a:pt x="12" y="28"/>
                      </a:moveTo>
                      <a:lnTo>
                        <a:pt x="0" y="19"/>
                      </a:lnTo>
                      <a:lnTo>
                        <a:pt x="0" y="0"/>
                      </a:lnTo>
                      <a:lnTo>
                        <a:pt x="12" y="8"/>
                      </a:lnTo>
                      <a:lnTo>
                        <a:pt x="12" y="28"/>
                      </a:lnTo>
                      <a:close/>
                    </a:path>
                  </a:pathLst>
                </a:custGeom>
                <a:solidFill>
                  <a:srgbClr val="C2C2C4"/>
                </a:solidFill>
                <a:ln w="9525">
                  <a:noFill/>
                  <a:round/>
                  <a:headEnd/>
                  <a:tailEnd/>
                </a:ln>
              </p:spPr>
              <p:txBody>
                <a:bodyPr/>
                <a:lstStyle/>
                <a:p>
                  <a:endParaRPr lang="en-US" dirty="0">
                    <a:solidFill>
                      <a:schemeClr val="bg1"/>
                    </a:solidFill>
                  </a:endParaRPr>
                </a:p>
              </p:txBody>
            </p:sp>
            <p:sp>
              <p:nvSpPr>
                <p:cNvPr id="543" name="Freeform 3297"/>
                <p:cNvSpPr>
                  <a:spLocks/>
                </p:cNvSpPr>
                <p:nvPr/>
              </p:nvSpPr>
              <p:spPr bwMode="auto">
                <a:xfrm>
                  <a:off x="2561" y="2953"/>
                  <a:ext cx="15" cy="30"/>
                </a:xfrm>
                <a:custGeom>
                  <a:avLst/>
                  <a:gdLst/>
                  <a:ahLst/>
                  <a:cxnLst>
                    <a:cxn ang="0">
                      <a:pos x="14" y="14"/>
                    </a:cxn>
                    <a:cxn ang="0">
                      <a:pos x="15" y="15"/>
                    </a:cxn>
                    <a:cxn ang="0">
                      <a:pos x="15" y="26"/>
                    </a:cxn>
                    <a:cxn ang="0">
                      <a:pos x="14" y="25"/>
                    </a:cxn>
                    <a:cxn ang="0">
                      <a:pos x="14" y="30"/>
                    </a:cxn>
                    <a:cxn ang="0">
                      <a:pos x="1" y="20"/>
                    </a:cxn>
                    <a:cxn ang="0">
                      <a:pos x="0" y="0"/>
                    </a:cxn>
                    <a:cxn ang="0">
                      <a:pos x="14" y="10"/>
                    </a:cxn>
                    <a:cxn ang="0">
                      <a:pos x="14" y="14"/>
                    </a:cxn>
                  </a:cxnLst>
                  <a:rect l="0" t="0" r="r" b="b"/>
                  <a:pathLst>
                    <a:path w="15" h="30">
                      <a:moveTo>
                        <a:pt x="14" y="14"/>
                      </a:moveTo>
                      <a:lnTo>
                        <a:pt x="15" y="15"/>
                      </a:lnTo>
                      <a:lnTo>
                        <a:pt x="15" y="26"/>
                      </a:lnTo>
                      <a:lnTo>
                        <a:pt x="14" y="25"/>
                      </a:lnTo>
                      <a:lnTo>
                        <a:pt x="14" y="30"/>
                      </a:lnTo>
                      <a:lnTo>
                        <a:pt x="1" y="20"/>
                      </a:lnTo>
                      <a:lnTo>
                        <a:pt x="0" y="0"/>
                      </a:lnTo>
                      <a:lnTo>
                        <a:pt x="14" y="10"/>
                      </a:lnTo>
                      <a:lnTo>
                        <a:pt x="14" y="14"/>
                      </a:lnTo>
                      <a:close/>
                    </a:path>
                  </a:pathLst>
                </a:custGeom>
                <a:solidFill>
                  <a:srgbClr val="C2C2C4"/>
                </a:solidFill>
                <a:ln w="9525">
                  <a:noFill/>
                  <a:round/>
                  <a:headEnd/>
                  <a:tailEnd/>
                </a:ln>
              </p:spPr>
              <p:txBody>
                <a:bodyPr/>
                <a:lstStyle/>
                <a:p>
                  <a:endParaRPr lang="en-US" dirty="0">
                    <a:solidFill>
                      <a:schemeClr val="bg1"/>
                    </a:solidFill>
                  </a:endParaRPr>
                </a:p>
              </p:txBody>
            </p:sp>
            <p:sp>
              <p:nvSpPr>
                <p:cNvPr id="544" name="Freeform 3298"/>
                <p:cNvSpPr>
                  <a:spLocks/>
                </p:cNvSpPr>
                <p:nvPr/>
              </p:nvSpPr>
              <p:spPr bwMode="auto">
                <a:xfrm>
                  <a:off x="2562" y="2906"/>
                  <a:ext cx="14" cy="33"/>
                </a:xfrm>
                <a:custGeom>
                  <a:avLst/>
                  <a:gdLst/>
                  <a:ahLst/>
                  <a:cxnLst>
                    <a:cxn ang="0">
                      <a:pos x="20" y="40"/>
                    </a:cxn>
                    <a:cxn ang="0">
                      <a:pos x="10" y="45"/>
                    </a:cxn>
                    <a:cxn ang="0">
                      <a:pos x="10" y="45"/>
                    </a:cxn>
                    <a:cxn ang="0">
                      <a:pos x="0" y="28"/>
                    </a:cxn>
                    <a:cxn ang="0">
                      <a:pos x="0" y="8"/>
                    </a:cxn>
                    <a:cxn ang="0">
                      <a:pos x="10" y="3"/>
                    </a:cxn>
                    <a:cxn ang="0">
                      <a:pos x="10" y="3"/>
                    </a:cxn>
                    <a:cxn ang="0">
                      <a:pos x="20" y="20"/>
                    </a:cxn>
                    <a:cxn ang="0">
                      <a:pos x="20" y="40"/>
                    </a:cxn>
                  </a:cxnLst>
                  <a:rect l="0" t="0" r="r" b="b"/>
                  <a:pathLst>
                    <a:path w="21" h="48">
                      <a:moveTo>
                        <a:pt x="20" y="40"/>
                      </a:moveTo>
                      <a:cubicBezTo>
                        <a:pt x="20" y="46"/>
                        <a:pt x="16" y="48"/>
                        <a:pt x="10" y="45"/>
                      </a:cubicBezTo>
                      <a:cubicBezTo>
                        <a:pt x="10" y="45"/>
                        <a:pt x="10" y="45"/>
                        <a:pt x="10" y="45"/>
                      </a:cubicBezTo>
                      <a:cubicBezTo>
                        <a:pt x="4" y="41"/>
                        <a:pt x="0" y="34"/>
                        <a:pt x="0" y="28"/>
                      </a:cubicBezTo>
                      <a:cubicBezTo>
                        <a:pt x="0" y="8"/>
                        <a:pt x="0" y="8"/>
                        <a:pt x="0" y="8"/>
                      </a:cubicBezTo>
                      <a:cubicBezTo>
                        <a:pt x="0" y="2"/>
                        <a:pt x="5" y="0"/>
                        <a:pt x="10" y="3"/>
                      </a:cubicBezTo>
                      <a:cubicBezTo>
                        <a:pt x="10" y="3"/>
                        <a:pt x="10" y="3"/>
                        <a:pt x="10" y="3"/>
                      </a:cubicBezTo>
                      <a:cubicBezTo>
                        <a:pt x="16" y="7"/>
                        <a:pt x="21" y="14"/>
                        <a:pt x="20" y="20"/>
                      </a:cubicBezTo>
                      <a:lnTo>
                        <a:pt x="20" y="40"/>
                      </a:lnTo>
                      <a:close/>
                    </a:path>
                  </a:pathLst>
                </a:custGeom>
                <a:solidFill>
                  <a:srgbClr val="C2C2C4"/>
                </a:solidFill>
                <a:ln w="9525">
                  <a:noFill/>
                  <a:round/>
                  <a:headEnd/>
                  <a:tailEnd/>
                </a:ln>
              </p:spPr>
              <p:txBody>
                <a:bodyPr/>
                <a:lstStyle/>
                <a:p>
                  <a:endParaRPr lang="en-US" dirty="0">
                    <a:solidFill>
                      <a:schemeClr val="bg1"/>
                    </a:solidFill>
                  </a:endParaRPr>
                </a:p>
              </p:txBody>
            </p:sp>
            <p:sp>
              <p:nvSpPr>
                <p:cNvPr id="545" name="Freeform 3299"/>
                <p:cNvSpPr>
                  <a:spLocks/>
                </p:cNvSpPr>
                <p:nvPr/>
              </p:nvSpPr>
              <p:spPr bwMode="auto">
                <a:xfrm>
                  <a:off x="2562" y="2994"/>
                  <a:ext cx="14" cy="75"/>
                </a:xfrm>
                <a:custGeom>
                  <a:avLst/>
                  <a:gdLst/>
                  <a:ahLst/>
                  <a:cxnLst>
                    <a:cxn ang="0">
                      <a:pos x="14" y="75"/>
                    </a:cxn>
                    <a:cxn ang="0">
                      <a:pos x="0" y="66"/>
                    </a:cxn>
                    <a:cxn ang="0">
                      <a:pos x="0" y="0"/>
                    </a:cxn>
                    <a:cxn ang="0">
                      <a:pos x="14" y="10"/>
                    </a:cxn>
                    <a:cxn ang="0">
                      <a:pos x="14" y="75"/>
                    </a:cxn>
                  </a:cxnLst>
                  <a:rect l="0" t="0" r="r" b="b"/>
                  <a:pathLst>
                    <a:path w="14" h="75">
                      <a:moveTo>
                        <a:pt x="14" y="75"/>
                      </a:moveTo>
                      <a:lnTo>
                        <a:pt x="0" y="66"/>
                      </a:lnTo>
                      <a:lnTo>
                        <a:pt x="0" y="0"/>
                      </a:lnTo>
                      <a:lnTo>
                        <a:pt x="14" y="10"/>
                      </a:lnTo>
                      <a:lnTo>
                        <a:pt x="14" y="75"/>
                      </a:lnTo>
                      <a:close/>
                    </a:path>
                  </a:pathLst>
                </a:custGeom>
                <a:solidFill>
                  <a:srgbClr val="C2C2C4"/>
                </a:solidFill>
                <a:ln w="9525">
                  <a:noFill/>
                  <a:round/>
                  <a:headEnd/>
                  <a:tailEnd/>
                </a:ln>
              </p:spPr>
              <p:txBody>
                <a:bodyPr/>
                <a:lstStyle/>
                <a:p>
                  <a:endParaRPr lang="en-US" dirty="0">
                    <a:solidFill>
                      <a:schemeClr val="bg1"/>
                    </a:solidFill>
                  </a:endParaRPr>
                </a:p>
              </p:txBody>
            </p:sp>
            <p:sp>
              <p:nvSpPr>
                <p:cNvPr id="546" name="Freeform 3300"/>
                <p:cNvSpPr>
                  <a:spLocks/>
                </p:cNvSpPr>
                <p:nvPr/>
              </p:nvSpPr>
              <p:spPr bwMode="auto">
                <a:xfrm>
                  <a:off x="2607" y="2932"/>
                  <a:ext cx="12" cy="28"/>
                </a:xfrm>
                <a:custGeom>
                  <a:avLst/>
                  <a:gdLst/>
                  <a:ahLst/>
                  <a:cxnLst>
                    <a:cxn ang="0">
                      <a:pos x="12" y="28"/>
                    </a:cxn>
                    <a:cxn ang="0">
                      <a:pos x="0" y="19"/>
                    </a:cxn>
                    <a:cxn ang="0">
                      <a:pos x="0" y="0"/>
                    </a:cxn>
                    <a:cxn ang="0">
                      <a:pos x="12" y="8"/>
                    </a:cxn>
                    <a:cxn ang="0">
                      <a:pos x="12" y="28"/>
                    </a:cxn>
                  </a:cxnLst>
                  <a:rect l="0" t="0" r="r" b="b"/>
                  <a:pathLst>
                    <a:path w="12" h="28">
                      <a:moveTo>
                        <a:pt x="12" y="28"/>
                      </a:moveTo>
                      <a:lnTo>
                        <a:pt x="0" y="19"/>
                      </a:lnTo>
                      <a:lnTo>
                        <a:pt x="0" y="0"/>
                      </a:lnTo>
                      <a:lnTo>
                        <a:pt x="12" y="8"/>
                      </a:lnTo>
                      <a:lnTo>
                        <a:pt x="12" y="28"/>
                      </a:lnTo>
                      <a:close/>
                    </a:path>
                  </a:pathLst>
                </a:custGeom>
                <a:solidFill>
                  <a:srgbClr val="C2C2C4"/>
                </a:solidFill>
                <a:ln w="9525">
                  <a:noFill/>
                  <a:round/>
                  <a:headEnd/>
                  <a:tailEnd/>
                </a:ln>
              </p:spPr>
              <p:txBody>
                <a:bodyPr/>
                <a:lstStyle/>
                <a:p>
                  <a:endParaRPr lang="en-US" dirty="0">
                    <a:solidFill>
                      <a:schemeClr val="bg1"/>
                    </a:solidFill>
                  </a:endParaRPr>
                </a:p>
              </p:txBody>
            </p:sp>
            <p:sp>
              <p:nvSpPr>
                <p:cNvPr id="547" name="Freeform 3301"/>
                <p:cNvSpPr>
                  <a:spLocks/>
                </p:cNvSpPr>
                <p:nvPr/>
              </p:nvSpPr>
              <p:spPr bwMode="auto">
                <a:xfrm>
                  <a:off x="2607" y="2973"/>
                  <a:ext cx="12" cy="28"/>
                </a:xfrm>
                <a:custGeom>
                  <a:avLst/>
                  <a:gdLst/>
                  <a:ahLst/>
                  <a:cxnLst>
                    <a:cxn ang="0">
                      <a:pos x="12" y="28"/>
                    </a:cxn>
                    <a:cxn ang="0">
                      <a:pos x="0" y="20"/>
                    </a:cxn>
                    <a:cxn ang="0">
                      <a:pos x="0" y="0"/>
                    </a:cxn>
                    <a:cxn ang="0">
                      <a:pos x="12" y="8"/>
                    </a:cxn>
                    <a:cxn ang="0">
                      <a:pos x="12" y="28"/>
                    </a:cxn>
                  </a:cxnLst>
                  <a:rect l="0" t="0" r="r" b="b"/>
                  <a:pathLst>
                    <a:path w="12" h="28">
                      <a:moveTo>
                        <a:pt x="12" y="28"/>
                      </a:moveTo>
                      <a:lnTo>
                        <a:pt x="0" y="20"/>
                      </a:lnTo>
                      <a:lnTo>
                        <a:pt x="0" y="0"/>
                      </a:lnTo>
                      <a:lnTo>
                        <a:pt x="12" y="8"/>
                      </a:lnTo>
                      <a:lnTo>
                        <a:pt x="12" y="28"/>
                      </a:lnTo>
                      <a:close/>
                    </a:path>
                  </a:pathLst>
                </a:custGeom>
                <a:solidFill>
                  <a:srgbClr val="C2C2C4"/>
                </a:solidFill>
                <a:ln w="9525">
                  <a:noFill/>
                  <a:round/>
                  <a:headEnd/>
                  <a:tailEnd/>
                </a:ln>
              </p:spPr>
              <p:txBody>
                <a:bodyPr/>
                <a:lstStyle/>
                <a:p>
                  <a:endParaRPr lang="en-US" dirty="0">
                    <a:solidFill>
                      <a:schemeClr val="bg1"/>
                    </a:solidFill>
                  </a:endParaRPr>
                </a:p>
              </p:txBody>
            </p:sp>
            <p:sp>
              <p:nvSpPr>
                <p:cNvPr id="548" name="Freeform 3302"/>
                <p:cNvSpPr>
                  <a:spLocks/>
                </p:cNvSpPr>
                <p:nvPr/>
              </p:nvSpPr>
              <p:spPr bwMode="auto">
                <a:xfrm>
                  <a:off x="2607" y="3015"/>
                  <a:ext cx="12" cy="28"/>
                </a:xfrm>
                <a:custGeom>
                  <a:avLst/>
                  <a:gdLst/>
                  <a:ahLst/>
                  <a:cxnLst>
                    <a:cxn ang="0">
                      <a:pos x="12" y="28"/>
                    </a:cxn>
                    <a:cxn ang="0">
                      <a:pos x="0" y="20"/>
                    </a:cxn>
                    <a:cxn ang="0">
                      <a:pos x="0" y="0"/>
                    </a:cxn>
                    <a:cxn ang="0">
                      <a:pos x="12" y="8"/>
                    </a:cxn>
                    <a:cxn ang="0">
                      <a:pos x="12" y="28"/>
                    </a:cxn>
                  </a:cxnLst>
                  <a:rect l="0" t="0" r="r" b="b"/>
                  <a:pathLst>
                    <a:path w="12" h="28">
                      <a:moveTo>
                        <a:pt x="12" y="28"/>
                      </a:moveTo>
                      <a:lnTo>
                        <a:pt x="0" y="20"/>
                      </a:lnTo>
                      <a:lnTo>
                        <a:pt x="0" y="0"/>
                      </a:lnTo>
                      <a:lnTo>
                        <a:pt x="12" y="8"/>
                      </a:lnTo>
                      <a:lnTo>
                        <a:pt x="12" y="28"/>
                      </a:lnTo>
                      <a:close/>
                    </a:path>
                  </a:pathLst>
                </a:custGeom>
                <a:solidFill>
                  <a:srgbClr val="C2C2C4"/>
                </a:solidFill>
                <a:ln w="9525">
                  <a:noFill/>
                  <a:round/>
                  <a:headEnd/>
                  <a:tailEnd/>
                </a:ln>
              </p:spPr>
              <p:txBody>
                <a:bodyPr/>
                <a:lstStyle/>
                <a:p>
                  <a:endParaRPr lang="en-US" dirty="0">
                    <a:solidFill>
                      <a:schemeClr val="bg1"/>
                    </a:solidFill>
                  </a:endParaRPr>
                </a:p>
              </p:txBody>
            </p:sp>
            <p:sp>
              <p:nvSpPr>
                <p:cNvPr id="549" name="Freeform 3303"/>
                <p:cNvSpPr>
                  <a:spLocks/>
                </p:cNvSpPr>
                <p:nvPr/>
              </p:nvSpPr>
              <p:spPr bwMode="auto">
                <a:xfrm>
                  <a:off x="2607" y="3056"/>
                  <a:ext cx="12" cy="28"/>
                </a:xfrm>
                <a:custGeom>
                  <a:avLst/>
                  <a:gdLst/>
                  <a:ahLst/>
                  <a:cxnLst>
                    <a:cxn ang="0">
                      <a:pos x="12" y="28"/>
                    </a:cxn>
                    <a:cxn ang="0">
                      <a:pos x="0" y="20"/>
                    </a:cxn>
                    <a:cxn ang="0">
                      <a:pos x="0" y="0"/>
                    </a:cxn>
                    <a:cxn ang="0">
                      <a:pos x="12" y="8"/>
                    </a:cxn>
                    <a:cxn ang="0">
                      <a:pos x="12" y="28"/>
                    </a:cxn>
                  </a:cxnLst>
                  <a:rect l="0" t="0" r="r" b="b"/>
                  <a:pathLst>
                    <a:path w="12" h="28">
                      <a:moveTo>
                        <a:pt x="12" y="28"/>
                      </a:moveTo>
                      <a:lnTo>
                        <a:pt x="0" y="20"/>
                      </a:lnTo>
                      <a:lnTo>
                        <a:pt x="0" y="0"/>
                      </a:lnTo>
                      <a:lnTo>
                        <a:pt x="12" y="8"/>
                      </a:lnTo>
                      <a:lnTo>
                        <a:pt x="12" y="28"/>
                      </a:lnTo>
                      <a:close/>
                    </a:path>
                  </a:pathLst>
                </a:custGeom>
                <a:solidFill>
                  <a:srgbClr val="C2C2C4"/>
                </a:solidFill>
                <a:ln w="9525">
                  <a:noFill/>
                  <a:round/>
                  <a:headEnd/>
                  <a:tailEnd/>
                </a:ln>
              </p:spPr>
              <p:txBody>
                <a:bodyPr/>
                <a:lstStyle/>
                <a:p>
                  <a:endParaRPr lang="en-US" dirty="0">
                    <a:solidFill>
                      <a:schemeClr val="bg1"/>
                    </a:solidFill>
                  </a:endParaRPr>
                </a:p>
              </p:txBody>
            </p:sp>
            <p:sp>
              <p:nvSpPr>
                <p:cNvPr id="550" name="Freeform 3304"/>
                <p:cNvSpPr>
                  <a:spLocks/>
                </p:cNvSpPr>
                <p:nvPr/>
              </p:nvSpPr>
              <p:spPr bwMode="auto">
                <a:xfrm>
                  <a:off x="2700" y="2994"/>
                  <a:ext cx="12" cy="27"/>
                </a:xfrm>
                <a:custGeom>
                  <a:avLst/>
                  <a:gdLst/>
                  <a:ahLst/>
                  <a:cxnLst>
                    <a:cxn ang="0">
                      <a:pos x="12" y="27"/>
                    </a:cxn>
                    <a:cxn ang="0">
                      <a:pos x="0" y="19"/>
                    </a:cxn>
                    <a:cxn ang="0">
                      <a:pos x="0" y="0"/>
                    </a:cxn>
                    <a:cxn ang="0">
                      <a:pos x="12" y="8"/>
                    </a:cxn>
                    <a:cxn ang="0">
                      <a:pos x="12" y="27"/>
                    </a:cxn>
                  </a:cxnLst>
                  <a:rect l="0" t="0" r="r" b="b"/>
                  <a:pathLst>
                    <a:path w="12" h="27">
                      <a:moveTo>
                        <a:pt x="12" y="27"/>
                      </a:moveTo>
                      <a:lnTo>
                        <a:pt x="0" y="19"/>
                      </a:lnTo>
                      <a:lnTo>
                        <a:pt x="0" y="0"/>
                      </a:lnTo>
                      <a:lnTo>
                        <a:pt x="12" y="8"/>
                      </a:lnTo>
                      <a:lnTo>
                        <a:pt x="12" y="27"/>
                      </a:lnTo>
                      <a:close/>
                    </a:path>
                  </a:pathLst>
                </a:custGeom>
                <a:solidFill>
                  <a:srgbClr val="C2C2C4"/>
                </a:solidFill>
                <a:ln w="9525">
                  <a:noFill/>
                  <a:round/>
                  <a:headEnd/>
                  <a:tailEnd/>
                </a:ln>
              </p:spPr>
              <p:txBody>
                <a:bodyPr/>
                <a:lstStyle/>
                <a:p>
                  <a:endParaRPr lang="en-US" dirty="0">
                    <a:solidFill>
                      <a:schemeClr val="bg1"/>
                    </a:solidFill>
                  </a:endParaRPr>
                </a:p>
              </p:txBody>
            </p:sp>
            <p:sp>
              <p:nvSpPr>
                <p:cNvPr id="551" name="Freeform 3305"/>
                <p:cNvSpPr>
                  <a:spLocks/>
                </p:cNvSpPr>
                <p:nvPr/>
              </p:nvSpPr>
              <p:spPr bwMode="auto">
                <a:xfrm>
                  <a:off x="2700" y="3035"/>
                  <a:ext cx="12" cy="27"/>
                </a:xfrm>
                <a:custGeom>
                  <a:avLst/>
                  <a:gdLst/>
                  <a:ahLst/>
                  <a:cxnLst>
                    <a:cxn ang="0">
                      <a:pos x="12" y="27"/>
                    </a:cxn>
                    <a:cxn ang="0">
                      <a:pos x="0" y="20"/>
                    </a:cxn>
                    <a:cxn ang="0">
                      <a:pos x="0" y="0"/>
                    </a:cxn>
                    <a:cxn ang="0">
                      <a:pos x="12" y="8"/>
                    </a:cxn>
                    <a:cxn ang="0">
                      <a:pos x="12" y="27"/>
                    </a:cxn>
                  </a:cxnLst>
                  <a:rect l="0" t="0" r="r" b="b"/>
                  <a:pathLst>
                    <a:path w="12" h="27">
                      <a:moveTo>
                        <a:pt x="12" y="27"/>
                      </a:moveTo>
                      <a:lnTo>
                        <a:pt x="0" y="20"/>
                      </a:lnTo>
                      <a:lnTo>
                        <a:pt x="0" y="0"/>
                      </a:lnTo>
                      <a:lnTo>
                        <a:pt x="12" y="8"/>
                      </a:lnTo>
                      <a:lnTo>
                        <a:pt x="12" y="27"/>
                      </a:lnTo>
                      <a:close/>
                    </a:path>
                  </a:pathLst>
                </a:custGeom>
                <a:solidFill>
                  <a:srgbClr val="C2C2C4"/>
                </a:solidFill>
                <a:ln w="9525">
                  <a:noFill/>
                  <a:round/>
                  <a:headEnd/>
                  <a:tailEnd/>
                </a:ln>
              </p:spPr>
              <p:txBody>
                <a:bodyPr/>
                <a:lstStyle/>
                <a:p>
                  <a:endParaRPr lang="en-US" dirty="0">
                    <a:solidFill>
                      <a:schemeClr val="bg1"/>
                    </a:solidFill>
                  </a:endParaRPr>
                </a:p>
              </p:txBody>
            </p:sp>
            <p:sp>
              <p:nvSpPr>
                <p:cNvPr id="552" name="Freeform 3306"/>
                <p:cNvSpPr>
                  <a:spLocks/>
                </p:cNvSpPr>
                <p:nvPr/>
              </p:nvSpPr>
              <p:spPr bwMode="auto">
                <a:xfrm>
                  <a:off x="2885" y="2888"/>
                  <a:ext cx="11" cy="28"/>
                </a:xfrm>
                <a:custGeom>
                  <a:avLst/>
                  <a:gdLst/>
                  <a:ahLst/>
                  <a:cxnLst>
                    <a:cxn ang="0">
                      <a:pos x="11" y="28"/>
                    </a:cxn>
                    <a:cxn ang="0">
                      <a:pos x="0" y="20"/>
                    </a:cxn>
                    <a:cxn ang="0">
                      <a:pos x="0" y="0"/>
                    </a:cxn>
                    <a:cxn ang="0">
                      <a:pos x="11" y="8"/>
                    </a:cxn>
                    <a:cxn ang="0">
                      <a:pos x="11" y="28"/>
                    </a:cxn>
                  </a:cxnLst>
                  <a:rect l="0" t="0" r="r" b="b"/>
                  <a:pathLst>
                    <a:path w="11" h="28">
                      <a:moveTo>
                        <a:pt x="11" y="28"/>
                      </a:moveTo>
                      <a:lnTo>
                        <a:pt x="0" y="20"/>
                      </a:lnTo>
                      <a:lnTo>
                        <a:pt x="0" y="0"/>
                      </a:lnTo>
                      <a:lnTo>
                        <a:pt x="11" y="8"/>
                      </a:lnTo>
                      <a:lnTo>
                        <a:pt x="11" y="28"/>
                      </a:lnTo>
                      <a:close/>
                    </a:path>
                  </a:pathLst>
                </a:custGeom>
                <a:solidFill>
                  <a:srgbClr val="C2C2C4"/>
                </a:solidFill>
                <a:ln w="9525">
                  <a:noFill/>
                  <a:round/>
                  <a:headEnd/>
                  <a:tailEnd/>
                </a:ln>
              </p:spPr>
              <p:txBody>
                <a:bodyPr/>
                <a:lstStyle/>
                <a:p>
                  <a:endParaRPr lang="en-US" dirty="0">
                    <a:solidFill>
                      <a:schemeClr val="bg1"/>
                    </a:solidFill>
                  </a:endParaRPr>
                </a:p>
              </p:txBody>
            </p:sp>
            <p:sp>
              <p:nvSpPr>
                <p:cNvPr id="553" name="Freeform 3307"/>
                <p:cNvSpPr>
                  <a:spLocks/>
                </p:cNvSpPr>
                <p:nvPr/>
              </p:nvSpPr>
              <p:spPr bwMode="auto">
                <a:xfrm>
                  <a:off x="2885" y="2930"/>
                  <a:ext cx="11" cy="28"/>
                </a:xfrm>
                <a:custGeom>
                  <a:avLst/>
                  <a:gdLst/>
                  <a:ahLst/>
                  <a:cxnLst>
                    <a:cxn ang="0">
                      <a:pos x="11" y="28"/>
                    </a:cxn>
                    <a:cxn ang="0">
                      <a:pos x="0" y="19"/>
                    </a:cxn>
                    <a:cxn ang="0">
                      <a:pos x="0" y="0"/>
                    </a:cxn>
                    <a:cxn ang="0">
                      <a:pos x="11" y="8"/>
                    </a:cxn>
                    <a:cxn ang="0">
                      <a:pos x="11" y="28"/>
                    </a:cxn>
                  </a:cxnLst>
                  <a:rect l="0" t="0" r="r" b="b"/>
                  <a:pathLst>
                    <a:path w="11" h="28">
                      <a:moveTo>
                        <a:pt x="11" y="28"/>
                      </a:moveTo>
                      <a:lnTo>
                        <a:pt x="0" y="19"/>
                      </a:lnTo>
                      <a:lnTo>
                        <a:pt x="0" y="0"/>
                      </a:lnTo>
                      <a:lnTo>
                        <a:pt x="11" y="8"/>
                      </a:lnTo>
                      <a:lnTo>
                        <a:pt x="11" y="28"/>
                      </a:lnTo>
                      <a:close/>
                    </a:path>
                  </a:pathLst>
                </a:custGeom>
                <a:solidFill>
                  <a:srgbClr val="C2C2C4"/>
                </a:solidFill>
                <a:ln w="9525">
                  <a:noFill/>
                  <a:round/>
                  <a:headEnd/>
                  <a:tailEnd/>
                </a:ln>
              </p:spPr>
              <p:txBody>
                <a:bodyPr/>
                <a:lstStyle/>
                <a:p>
                  <a:endParaRPr lang="en-US" dirty="0">
                    <a:solidFill>
                      <a:schemeClr val="bg1"/>
                    </a:solidFill>
                  </a:endParaRPr>
                </a:p>
              </p:txBody>
            </p:sp>
            <p:sp>
              <p:nvSpPr>
                <p:cNvPr id="554" name="Freeform 3308"/>
                <p:cNvSpPr>
                  <a:spLocks/>
                </p:cNvSpPr>
                <p:nvPr/>
              </p:nvSpPr>
              <p:spPr bwMode="auto">
                <a:xfrm>
                  <a:off x="2885" y="2971"/>
                  <a:ext cx="11" cy="28"/>
                </a:xfrm>
                <a:custGeom>
                  <a:avLst/>
                  <a:gdLst/>
                  <a:ahLst/>
                  <a:cxnLst>
                    <a:cxn ang="0">
                      <a:pos x="11" y="28"/>
                    </a:cxn>
                    <a:cxn ang="0">
                      <a:pos x="0" y="20"/>
                    </a:cxn>
                    <a:cxn ang="0">
                      <a:pos x="0" y="0"/>
                    </a:cxn>
                    <a:cxn ang="0">
                      <a:pos x="11" y="8"/>
                    </a:cxn>
                    <a:cxn ang="0">
                      <a:pos x="11" y="28"/>
                    </a:cxn>
                  </a:cxnLst>
                  <a:rect l="0" t="0" r="r" b="b"/>
                  <a:pathLst>
                    <a:path w="11" h="28">
                      <a:moveTo>
                        <a:pt x="11" y="28"/>
                      </a:moveTo>
                      <a:lnTo>
                        <a:pt x="0" y="20"/>
                      </a:lnTo>
                      <a:lnTo>
                        <a:pt x="0" y="0"/>
                      </a:lnTo>
                      <a:lnTo>
                        <a:pt x="11" y="8"/>
                      </a:lnTo>
                      <a:lnTo>
                        <a:pt x="11" y="28"/>
                      </a:lnTo>
                      <a:close/>
                    </a:path>
                  </a:pathLst>
                </a:custGeom>
                <a:solidFill>
                  <a:srgbClr val="C2C2C4"/>
                </a:solidFill>
                <a:ln w="9525">
                  <a:noFill/>
                  <a:round/>
                  <a:headEnd/>
                  <a:tailEnd/>
                </a:ln>
              </p:spPr>
              <p:txBody>
                <a:bodyPr/>
                <a:lstStyle/>
                <a:p>
                  <a:endParaRPr lang="en-US" dirty="0">
                    <a:solidFill>
                      <a:schemeClr val="bg1"/>
                    </a:solidFill>
                  </a:endParaRPr>
                </a:p>
              </p:txBody>
            </p:sp>
            <p:sp>
              <p:nvSpPr>
                <p:cNvPr id="555" name="Freeform 3309"/>
                <p:cNvSpPr>
                  <a:spLocks/>
                </p:cNvSpPr>
                <p:nvPr/>
              </p:nvSpPr>
              <p:spPr bwMode="auto">
                <a:xfrm>
                  <a:off x="2885" y="3013"/>
                  <a:ext cx="11" cy="28"/>
                </a:xfrm>
                <a:custGeom>
                  <a:avLst/>
                  <a:gdLst/>
                  <a:ahLst/>
                  <a:cxnLst>
                    <a:cxn ang="0">
                      <a:pos x="11" y="28"/>
                    </a:cxn>
                    <a:cxn ang="0">
                      <a:pos x="0" y="19"/>
                    </a:cxn>
                    <a:cxn ang="0">
                      <a:pos x="0" y="0"/>
                    </a:cxn>
                    <a:cxn ang="0">
                      <a:pos x="11" y="8"/>
                    </a:cxn>
                    <a:cxn ang="0">
                      <a:pos x="11" y="28"/>
                    </a:cxn>
                  </a:cxnLst>
                  <a:rect l="0" t="0" r="r" b="b"/>
                  <a:pathLst>
                    <a:path w="11" h="28">
                      <a:moveTo>
                        <a:pt x="11" y="28"/>
                      </a:moveTo>
                      <a:lnTo>
                        <a:pt x="0" y="19"/>
                      </a:lnTo>
                      <a:lnTo>
                        <a:pt x="0" y="0"/>
                      </a:lnTo>
                      <a:lnTo>
                        <a:pt x="11" y="8"/>
                      </a:lnTo>
                      <a:lnTo>
                        <a:pt x="11" y="28"/>
                      </a:lnTo>
                      <a:close/>
                    </a:path>
                  </a:pathLst>
                </a:custGeom>
                <a:solidFill>
                  <a:srgbClr val="C2C2C4"/>
                </a:solidFill>
                <a:ln w="9525">
                  <a:noFill/>
                  <a:round/>
                  <a:headEnd/>
                  <a:tailEnd/>
                </a:ln>
              </p:spPr>
              <p:txBody>
                <a:bodyPr/>
                <a:lstStyle/>
                <a:p>
                  <a:endParaRPr lang="en-US" dirty="0">
                    <a:solidFill>
                      <a:schemeClr val="bg1"/>
                    </a:solidFill>
                  </a:endParaRPr>
                </a:p>
              </p:txBody>
            </p:sp>
            <p:sp>
              <p:nvSpPr>
                <p:cNvPr id="556" name="Freeform 3310"/>
                <p:cNvSpPr>
                  <a:spLocks/>
                </p:cNvSpPr>
                <p:nvPr/>
              </p:nvSpPr>
              <p:spPr bwMode="auto">
                <a:xfrm>
                  <a:off x="2972" y="2926"/>
                  <a:ext cx="9" cy="21"/>
                </a:xfrm>
                <a:custGeom>
                  <a:avLst/>
                  <a:gdLst/>
                  <a:ahLst/>
                  <a:cxnLst>
                    <a:cxn ang="0">
                      <a:pos x="9" y="21"/>
                    </a:cxn>
                    <a:cxn ang="0">
                      <a:pos x="0" y="15"/>
                    </a:cxn>
                    <a:cxn ang="0">
                      <a:pos x="0" y="0"/>
                    </a:cxn>
                    <a:cxn ang="0">
                      <a:pos x="9" y="6"/>
                    </a:cxn>
                    <a:cxn ang="0">
                      <a:pos x="9" y="21"/>
                    </a:cxn>
                  </a:cxnLst>
                  <a:rect l="0" t="0" r="r" b="b"/>
                  <a:pathLst>
                    <a:path w="9" h="21">
                      <a:moveTo>
                        <a:pt x="9" y="21"/>
                      </a:moveTo>
                      <a:lnTo>
                        <a:pt x="0" y="15"/>
                      </a:lnTo>
                      <a:lnTo>
                        <a:pt x="0" y="0"/>
                      </a:lnTo>
                      <a:lnTo>
                        <a:pt x="9" y="6"/>
                      </a:lnTo>
                      <a:lnTo>
                        <a:pt x="9" y="21"/>
                      </a:lnTo>
                      <a:close/>
                    </a:path>
                  </a:pathLst>
                </a:custGeom>
                <a:solidFill>
                  <a:srgbClr val="C2C2C4"/>
                </a:solidFill>
                <a:ln w="9525">
                  <a:noFill/>
                  <a:round/>
                  <a:headEnd/>
                  <a:tailEnd/>
                </a:ln>
              </p:spPr>
              <p:txBody>
                <a:bodyPr/>
                <a:lstStyle/>
                <a:p>
                  <a:endParaRPr lang="en-US" dirty="0">
                    <a:solidFill>
                      <a:schemeClr val="bg1"/>
                    </a:solidFill>
                  </a:endParaRPr>
                </a:p>
              </p:txBody>
            </p:sp>
            <p:sp>
              <p:nvSpPr>
                <p:cNvPr id="557" name="Freeform 3311"/>
                <p:cNvSpPr>
                  <a:spLocks/>
                </p:cNvSpPr>
                <p:nvPr/>
              </p:nvSpPr>
              <p:spPr bwMode="auto">
                <a:xfrm>
                  <a:off x="2972" y="2949"/>
                  <a:ext cx="9" cy="22"/>
                </a:xfrm>
                <a:custGeom>
                  <a:avLst/>
                  <a:gdLst/>
                  <a:ahLst/>
                  <a:cxnLst>
                    <a:cxn ang="0">
                      <a:pos x="9" y="22"/>
                    </a:cxn>
                    <a:cxn ang="0">
                      <a:pos x="0" y="15"/>
                    </a:cxn>
                    <a:cxn ang="0">
                      <a:pos x="0" y="0"/>
                    </a:cxn>
                    <a:cxn ang="0">
                      <a:pos x="9" y="7"/>
                    </a:cxn>
                    <a:cxn ang="0">
                      <a:pos x="9" y="22"/>
                    </a:cxn>
                  </a:cxnLst>
                  <a:rect l="0" t="0" r="r" b="b"/>
                  <a:pathLst>
                    <a:path w="9" h="22">
                      <a:moveTo>
                        <a:pt x="9" y="22"/>
                      </a:moveTo>
                      <a:lnTo>
                        <a:pt x="0" y="15"/>
                      </a:lnTo>
                      <a:lnTo>
                        <a:pt x="0" y="0"/>
                      </a:lnTo>
                      <a:lnTo>
                        <a:pt x="9" y="7"/>
                      </a:lnTo>
                      <a:lnTo>
                        <a:pt x="9" y="22"/>
                      </a:lnTo>
                      <a:close/>
                    </a:path>
                  </a:pathLst>
                </a:custGeom>
                <a:solidFill>
                  <a:srgbClr val="C2C2C4"/>
                </a:solidFill>
                <a:ln w="9525">
                  <a:noFill/>
                  <a:round/>
                  <a:headEnd/>
                  <a:tailEnd/>
                </a:ln>
              </p:spPr>
              <p:txBody>
                <a:bodyPr/>
                <a:lstStyle/>
                <a:p>
                  <a:endParaRPr lang="en-US" dirty="0">
                    <a:solidFill>
                      <a:schemeClr val="bg1"/>
                    </a:solidFill>
                  </a:endParaRPr>
                </a:p>
              </p:txBody>
            </p:sp>
            <p:sp>
              <p:nvSpPr>
                <p:cNvPr id="558" name="Freeform 3312"/>
                <p:cNvSpPr>
                  <a:spLocks/>
                </p:cNvSpPr>
                <p:nvPr/>
              </p:nvSpPr>
              <p:spPr bwMode="auto">
                <a:xfrm>
                  <a:off x="2986" y="2936"/>
                  <a:ext cx="10" cy="22"/>
                </a:xfrm>
                <a:custGeom>
                  <a:avLst/>
                  <a:gdLst/>
                  <a:ahLst/>
                  <a:cxnLst>
                    <a:cxn ang="0">
                      <a:pos x="10" y="22"/>
                    </a:cxn>
                    <a:cxn ang="0">
                      <a:pos x="0" y="15"/>
                    </a:cxn>
                    <a:cxn ang="0">
                      <a:pos x="0" y="0"/>
                    </a:cxn>
                    <a:cxn ang="0">
                      <a:pos x="10" y="6"/>
                    </a:cxn>
                    <a:cxn ang="0">
                      <a:pos x="10" y="22"/>
                    </a:cxn>
                  </a:cxnLst>
                  <a:rect l="0" t="0" r="r" b="b"/>
                  <a:pathLst>
                    <a:path w="10" h="22">
                      <a:moveTo>
                        <a:pt x="10" y="22"/>
                      </a:moveTo>
                      <a:lnTo>
                        <a:pt x="0" y="15"/>
                      </a:lnTo>
                      <a:lnTo>
                        <a:pt x="0" y="0"/>
                      </a:lnTo>
                      <a:lnTo>
                        <a:pt x="10" y="6"/>
                      </a:lnTo>
                      <a:lnTo>
                        <a:pt x="10" y="22"/>
                      </a:lnTo>
                      <a:close/>
                    </a:path>
                  </a:pathLst>
                </a:custGeom>
                <a:solidFill>
                  <a:srgbClr val="C2C2C4"/>
                </a:solidFill>
                <a:ln w="9525">
                  <a:noFill/>
                  <a:round/>
                  <a:headEnd/>
                  <a:tailEnd/>
                </a:ln>
              </p:spPr>
              <p:txBody>
                <a:bodyPr/>
                <a:lstStyle/>
                <a:p>
                  <a:endParaRPr lang="en-US" dirty="0">
                    <a:solidFill>
                      <a:schemeClr val="bg1"/>
                    </a:solidFill>
                  </a:endParaRPr>
                </a:p>
              </p:txBody>
            </p:sp>
            <p:sp>
              <p:nvSpPr>
                <p:cNvPr id="559" name="Freeform 3313"/>
                <p:cNvSpPr>
                  <a:spLocks/>
                </p:cNvSpPr>
                <p:nvPr/>
              </p:nvSpPr>
              <p:spPr bwMode="auto">
                <a:xfrm>
                  <a:off x="2986" y="2959"/>
                  <a:ext cx="10" cy="22"/>
                </a:xfrm>
                <a:custGeom>
                  <a:avLst/>
                  <a:gdLst/>
                  <a:ahLst/>
                  <a:cxnLst>
                    <a:cxn ang="0">
                      <a:pos x="10" y="22"/>
                    </a:cxn>
                    <a:cxn ang="0">
                      <a:pos x="0" y="16"/>
                    </a:cxn>
                    <a:cxn ang="0">
                      <a:pos x="0" y="0"/>
                    </a:cxn>
                    <a:cxn ang="0">
                      <a:pos x="10" y="7"/>
                    </a:cxn>
                    <a:cxn ang="0">
                      <a:pos x="10" y="22"/>
                    </a:cxn>
                  </a:cxnLst>
                  <a:rect l="0" t="0" r="r" b="b"/>
                  <a:pathLst>
                    <a:path w="10" h="22">
                      <a:moveTo>
                        <a:pt x="10" y="22"/>
                      </a:moveTo>
                      <a:lnTo>
                        <a:pt x="0" y="16"/>
                      </a:lnTo>
                      <a:lnTo>
                        <a:pt x="0" y="0"/>
                      </a:lnTo>
                      <a:lnTo>
                        <a:pt x="10" y="7"/>
                      </a:lnTo>
                      <a:lnTo>
                        <a:pt x="10" y="22"/>
                      </a:lnTo>
                      <a:close/>
                    </a:path>
                  </a:pathLst>
                </a:custGeom>
                <a:solidFill>
                  <a:srgbClr val="C2C2C4"/>
                </a:solidFill>
                <a:ln w="9525">
                  <a:noFill/>
                  <a:round/>
                  <a:headEnd/>
                  <a:tailEnd/>
                </a:ln>
              </p:spPr>
              <p:txBody>
                <a:bodyPr/>
                <a:lstStyle/>
                <a:p>
                  <a:endParaRPr lang="en-US" dirty="0">
                    <a:solidFill>
                      <a:schemeClr val="bg1"/>
                    </a:solidFill>
                  </a:endParaRPr>
                </a:p>
              </p:txBody>
            </p:sp>
            <p:sp>
              <p:nvSpPr>
                <p:cNvPr id="560" name="Freeform 3314"/>
                <p:cNvSpPr>
                  <a:spLocks/>
                </p:cNvSpPr>
                <p:nvPr/>
              </p:nvSpPr>
              <p:spPr bwMode="auto">
                <a:xfrm>
                  <a:off x="2972" y="2973"/>
                  <a:ext cx="9" cy="22"/>
                </a:xfrm>
                <a:custGeom>
                  <a:avLst/>
                  <a:gdLst/>
                  <a:ahLst/>
                  <a:cxnLst>
                    <a:cxn ang="0">
                      <a:pos x="9" y="22"/>
                    </a:cxn>
                    <a:cxn ang="0">
                      <a:pos x="0" y="15"/>
                    </a:cxn>
                    <a:cxn ang="0">
                      <a:pos x="0" y="0"/>
                    </a:cxn>
                    <a:cxn ang="0">
                      <a:pos x="9" y="6"/>
                    </a:cxn>
                    <a:cxn ang="0">
                      <a:pos x="9" y="22"/>
                    </a:cxn>
                  </a:cxnLst>
                  <a:rect l="0" t="0" r="r" b="b"/>
                  <a:pathLst>
                    <a:path w="9" h="22">
                      <a:moveTo>
                        <a:pt x="9" y="22"/>
                      </a:moveTo>
                      <a:lnTo>
                        <a:pt x="0" y="15"/>
                      </a:lnTo>
                      <a:lnTo>
                        <a:pt x="0" y="0"/>
                      </a:lnTo>
                      <a:lnTo>
                        <a:pt x="9" y="6"/>
                      </a:lnTo>
                      <a:lnTo>
                        <a:pt x="9" y="22"/>
                      </a:lnTo>
                      <a:close/>
                    </a:path>
                  </a:pathLst>
                </a:custGeom>
                <a:solidFill>
                  <a:srgbClr val="C2C2C4"/>
                </a:solidFill>
                <a:ln w="9525">
                  <a:noFill/>
                  <a:round/>
                  <a:headEnd/>
                  <a:tailEnd/>
                </a:ln>
              </p:spPr>
              <p:txBody>
                <a:bodyPr/>
                <a:lstStyle/>
                <a:p>
                  <a:endParaRPr lang="en-US" dirty="0">
                    <a:solidFill>
                      <a:schemeClr val="bg1"/>
                    </a:solidFill>
                  </a:endParaRPr>
                </a:p>
              </p:txBody>
            </p:sp>
            <p:sp>
              <p:nvSpPr>
                <p:cNvPr id="561" name="Freeform 3315"/>
                <p:cNvSpPr>
                  <a:spLocks/>
                </p:cNvSpPr>
                <p:nvPr/>
              </p:nvSpPr>
              <p:spPr bwMode="auto">
                <a:xfrm>
                  <a:off x="2972" y="2996"/>
                  <a:ext cx="9" cy="22"/>
                </a:xfrm>
                <a:custGeom>
                  <a:avLst/>
                  <a:gdLst/>
                  <a:ahLst/>
                  <a:cxnLst>
                    <a:cxn ang="0">
                      <a:pos x="9" y="22"/>
                    </a:cxn>
                    <a:cxn ang="0">
                      <a:pos x="0" y="16"/>
                    </a:cxn>
                    <a:cxn ang="0">
                      <a:pos x="0" y="0"/>
                    </a:cxn>
                    <a:cxn ang="0">
                      <a:pos x="9" y="7"/>
                    </a:cxn>
                    <a:cxn ang="0">
                      <a:pos x="9" y="22"/>
                    </a:cxn>
                  </a:cxnLst>
                  <a:rect l="0" t="0" r="r" b="b"/>
                  <a:pathLst>
                    <a:path w="9" h="22">
                      <a:moveTo>
                        <a:pt x="9" y="22"/>
                      </a:moveTo>
                      <a:lnTo>
                        <a:pt x="0" y="16"/>
                      </a:lnTo>
                      <a:lnTo>
                        <a:pt x="0" y="0"/>
                      </a:lnTo>
                      <a:lnTo>
                        <a:pt x="9" y="7"/>
                      </a:lnTo>
                      <a:lnTo>
                        <a:pt x="9" y="22"/>
                      </a:lnTo>
                      <a:close/>
                    </a:path>
                  </a:pathLst>
                </a:custGeom>
                <a:solidFill>
                  <a:srgbClr val="C2C2C4"/>
                </a:solidFill>
                <a:ln w="9525">
                  <a:noFill/>
                  <a:round/>
                  <a:headEnd/>
                  <a:tailEnd/>
                </a:ln>
              </p:spPr>
              <p:txBody>
                <a:bodyPr/>
                <a:lstStyle/>
                <a:p>
                  <a:endParaRPr lang="en-US" dirty="0">
                    <a:solidFill>
                      <a:schemeClr val="bg1"/>
                    </a:solidFill>
                  </a:endParaRPr>
                </a:p>
              </p:txBody>
            </p:sp>
            <p:sp>
              <p:nvSpPr>
                <p:cNvPr id="562" name="Freeform 3316"/>
                <p:cNvSpPr>
                  <a:spLocks/>
                </p:cNvSpPr>
                <p:nvPr/>
              </p:nvSpPr>
              <p:spPr bwMode="auto">
                <a:xfrm>
                  <a:off x="2986" y="2983"/>
                  <a:ext cx="10" cy="22"/>
                </a:xfrm>
                <a:custGeom>
                  <a:avLst/>
                  <a:gdLst/>
                  <a:ahLst/>
                  <a:cxnLst>
                    <a:cxn ang="0">
                      <a:pos x="10" y="22"/>
                    </a:cxn>
                    <a:cxn ang="0">
                      <a:pos x="0" y="15"/>
                    </a:cxn>
                    <a:cxn ang="0">
                      <a:pos x="0" y="0"/>
                    </a:cxn>
                    <a:cxn ang="0">
                      <a:pos x="10" y="6"/>
                    </a:cxn>
                    <a:cxn ang="0">
                      <a:pos x="10" y="22"/>
                    </a:cxn>
                  </a:cxnLst>
                  <a:rect l="0" t="0" r="r" b="b"/>
                  <a:pathLst>
                    <a:path w="10" h="22">
                      <a:moveTo>
                        <a:pt x="10" y="22"/>
                      </a:moveTo>
                      <a:lnTo>
                        <a:pt x="0" y="15"/>
                      </a:lnTo>
                      <a:lnTo>
                        <a:pt x="0" y="0"/>
                      </a:lnTo>
                      <a:lnTo>
                        <a:pt x="10" y="6"/>
                      </a:lnTo>
                      <a:lnTo>
                        <a:pt x="10" y="22"/>
                      </a:lnTo>
                      <a:close/>
                    </a:path>
                  </a:pathLst>
                </a:custGeom>
                <a:solidFill>
                  <a:srgbClr val="C2C2C4"/>
                </a:solidFill>
                <a:ln w="9525">
                  <a:noFill/>
                  <a:round/>
                  <a:headEnd/>
                  <a:tailEnd/>
                </a:ln>
              </p:spPr>
              <p:txBody>
                <a:bodyPr/>
                <a:lstStyle/>
                <a:p>
                  <a:endParaRPr lang="en-US" dirty="0">
                    <a:solidFill>
                      <a:schemeClr val="bg1"/>
                    </a:solidFill>
                  </a:endParaRPr>
                </a:p>
              </p:txBody>
            </p:sp>
            <p:sp>
              <p:nvSpPr>
                <p:cNvPr id="563" name="Freeform 3317"/>
                <p:cNvSpPr>
                  <a:spLocks/>
                </p:cNvSpPr>
                <p:nvPr/>
              </p:nvSpPr>
              <p:spPr bwMode="auto">
                <a:xfrm>
                  <a:off x="2986" y="3007"/>
                  <a:ext cx="10" cy="21"/>
                </a:xfrm>
                <a:custGeom>
                  <a:avLst/>
                  <a:gdLst/>
                  <a:ahLst/>
                  <a:cxnLst>
                    <a:cxn ang="0">
                      <a:pos x="10" y="21"/>
                    </a:cxn>
                    <a:cxn ang="0">
                      <a:pos x="0" y="15"/>
                    </a:cxn>
                    <a:cxn ang="0">
                      <a:pos x="0" y="0"/>
                    </a:cxn>
                    <a:cxn ang="0">
                      <a:pos x="10" y="6"/>
                    </a:cxn>
                    <a:cxn ang="0">
                      <a:pos x="10" y="21"/>
                    </a:cxn>
                  </a:cxnLst>
                  <a:rect l="0" t="0" r="r" b="b"/>
                  <a:pathLst>
                    <a:path w="10" h="21">
                      <a:moveTo>
                        <a:pt x="10" y="21"/>
                      </a:moveTo>
                      <a:lnTo>
                        <a:pt x="0" y="15"/>
                      </a:lnTo>
                      <a:lnTo>
                        <a:pt x="0" y="0"/>
                      </a:lnTo>
                      <a:lnTo>
                        <a:pt x="10" y="6"/>
                      </a:lnTo>
                      <a:lnTo>
                        <a:pt x="10" y="21"/>
                      </a:lnTo>
                      <a:close/>
                    </a:path>
                  </a:pathLst>
                </a:custGeom>
                <a:solidFill>
                  <a:srgbClr val="C2C2C4"/>
                </a:solidFill>
                <a:ln w="9525">
                  <a:noFill/>
                  <a:round/>
                  <a:headEnd/>
                  <a:tailEnd/>
                </a:ln>
              </p:spPr>
              <p:txBody>
                <a:bodyPr/>
                <a:lstStyle/>
                <a:p>
                  <a:endParaRPr lang="en-US" dirty="0">
                    <a:solidFill>
                      <a:schemeClr val="bg1"/>
                    </a:solidFill>
                  </a:endParaRPr>
                </a:p>
              </p:txBody>
            </p:sp>
            <p:sp>
              <p:nvSpPr>
                <p:cNvPr id="564" name="Freeform 3318"/>
                <p:cNvSpPr>
                  <a:spLocks/>
                </p:cNvSpPr>
                <p:nvPr/>
              </p:nvSpPr>
              <p:spPr bwMode="auto">
                <a:xfrm>
                  <a:off x="2649" y="2784"/>
                  <a:ext cx="10" cy="20"/>
                </a:xfrm>
                <a:custGeom>
                  <a:avLst/>
                  <a:gdLst/>
                  <a:ahLst/>
                  <a:cxnLst>
                    <a:cxn ang="0">
                      <a:pos x="1" y="10"/>
                    </a:cxn>
                    <a:cxn ang="0">
                      <a:pos x="0" y="9"/>
                    </a:cxn>
                    <a:cxn ang="0">
                      <a:pos x="0" y="3"/>
                    </a:cxn>
                    <a:cxn ang="0">
                      <a:pos x="1" y="3"/>
                    </a:cxn>
                    <a:cxn ang="0">
                      <a:pos x="1" y="0"/>
                    </a:cxn>
                    <a:cxn ang="0">
                      <a:pos x="10" y="6"/>
                    </a:cxn>
                    <a:cxn ang="0">
                      <a:pos x="10" y="20"/>
                    </a:cxn>
                    <a:cxn ang="0">
                      <a:pos x="1" y="13"/>
                    </a:cxn>
                    <a:cxn ang="0">
                      <a:pos x="1" y="10"/>
                    </a:cxn>
                  </a:cxnLst>
                  <a:rect l="0" t="0" r="r" b="b"/>
                  <a:pathLst>
                    <a:path w="10" h="20">
                      <a:moveTo>
                        <a:pt x="1" y="10"/>
                      </a:moveTo>
                      <a:lnTo>
                        <a:pt x="0" y="9"/>
                      </a:lnTo>
                      <a:lnTo>
                        <a:pt x="0" y="3"/>
                      </a:lnTo>
                      <a:lnTo>
                        <a:pt x="1" y="3"/>
                      </a:lnTo>
                      <a:lnTo>
                        <a:pt x="1" y="0"/>
                      </a:lnTo>
                      <a:lnTo>
                        <a:pt x="10" y="6"/>
                      </a:lnTo>
                      <a:lnTo>
                        <a:pt x="10" y="20"/>
                      </a:lnTo>
                      <a:lnTo>
                        <a:pt x="1" y="13"/>
                      </a:lnTo>
                      <a:lnTo>
                        <a:pt x="1" y="10"/>
                      </a:lnTo>
                      <a:close/>
                    </a:path>
                  </a:pathLst>
                </a:custGeom>
                <a:solidFill>
                  <a:srgbClr val="C2C2C4"/>
                </a:solidFill>
                <a:ln w="9525">
                  <a:noFill/>
                  <a:round/>
                  <a:headEnd/>
                  <a:tailEnd/>
                </a:ln>
              </p:spPr>
              <p:txBody>
                <a:bodyPr/>
                <a:lstStyle/>
                <a:p>
                  <a:endParaRPr lang="en-US" dirty="0">
                    <a:solidFill>
                      <a:schemeClr val="bg1"/>
                    </a:solidFill>
                  </a:endParaRPr>
                </a:p>
              </p:txBody>
            </p:sp>
            <p:sp>
              <p:nvSpPr>
                <p:cNvPr id="565" name="Freeform 3319"/>
                <p:cNvSpPr>
                  <a:spLocks/>
                </p:cNvSpPr>
                <p:nvPr/>
              </p:nvSpPr>
              <p:spPr bwMode="auto">
                <a:xfrm>
                  <a:off x="2649" y="2768"/>
                  <a:ext cx="10" cy="19"/>
                </a:xfrm>
                <a:custGeom>
                  <a:avLst/>
                  <a:gdLst/>
                  <a:ahLst/>
                  <a:cxnLst>
                    <a:cxn ang="0">
                      <a:pos x="1" y="10"/>
                    </a:cxn>
                    <a:cxn ang="0">
                      <a:pos x="0" y="9"/>
                    </a:cxn>
                    <a:cxn ang="0">
                      <a:pos x="0" y="2"/>
                    </a:cxn>
                    <a:cxn ang="0">
                      <a:pos x="1" y="3"/>
                    </a:cxn>
                    <a:cxn ang="0">
                      <a:pos x="1" y="0"/>
                    </a:cxn>
                    <a:cxn ang="0">
                      <a:pos x="10" y="6"/>
                    </a:cxn>
                    <a:cxn ang="0">
                      <a:pos x="10" y="19"/>
                    </a:cxn>
                    <a:cxn ang="0">
                      <a:pos x="1" y="12"/>
                    </a:cxn>
                    <a:cxn ang="0">
                      <a:pos x="1" y="10"/>
                    </a:cxn>
                  </a:cxnLst>
                  <a:rect l="0" t="0" r="r" b="b"/>
                  <a:pathLst>
                    <a:path w="10" h="19">
                      <a:moveTo>
                        <a:pt x="1" y="10"/>
                      </a:moveTo>
                      <a:lnTo>
                        <a:pt x="0" y="9"/>
                      </a:lnTo>
                      <a:lnTo>
                        <a:pt x="0" y="2"/>
                      </a:lnTo>
                      <a:lnTo>
                        <a:pt x="1" y="3"/>
                      </a:lnTo>
                      <a:lnTo>
                        <a:pt x="1" y="0"/>
                      </a:lnTo>
                      <a:lnTo>
                        <a:pt x="10" y="6"/>
                      </a:lnTo>
                      <a:lnTo>
                        <a:pt x="10" y="19"/>
                      </a:lnTo>
                      <a:lnTo>
                        <a:pt x="1" y="12"/>
                      </a:lnTo>
                      <a:lnTo>
                        <a:pt x="1" y="10"/>
                      </a:lnTo>
                      <a:close/>
                    </a:path>
                  </a:pathLst>
                </a:custGeom>
                <a:solidFill>
                  <a:srgbClr val="C2C2C4"/>
                </a:solidFill>
                <a:ln w="9525">
                  <a:noFill/>
                  <a:round/>
                  <a:headEnd/>
                  <a:tailEnd/>
                </a:ln>
              </p:spPr>
              <p:txBody>
                <a:bodyPr/>
                <a:lstStyle/>
                <a:p>
                  <a:endParaRPr lang="en-US" dirty="0">
                    <a:solidFill>
                      <a:schemeClr val="bg1"/>
                    </a:solidFill>
                  </a:endParaRPr>
                </a:p>
              </p:txBody>
            </p:sp>
            <p:sp>
              <p:nvSpPr>
                <p:cNvPr id="566" name="Freeform 3320"/>
                <p:cNvSpPr>
                  <a:spLocks/>
                </p:cNvSpPr>
                <p:nvPr/>
              </p:nvSpPr>
              <p:spPr bwMode="auto">
                <a:xfrm>
                  <a:off x="2649" y="2751"/>
                  <a:ext cx="10" cy="19"/>
                </a:xfrm>
                <a:custGeom>
                  <a:avLst/>
                  <a:gdLst/>
                  <a:ahLst/>
                  <a:cxnLst>
                    <a:cxn ang="0">
                      <a:pos x="1" y="10"/>
                    </a:cxn>
                    <a:cxn ang="0">
                      <a:pos x="0" y="10"/>
                    </a:cxn>
                    <a:cxn ang="0">
                      <a:pos x="0" y="3"/>
                    </a:cxn>
                    <a:cxn ang="0">
                      <a:pos x="1" y="4"/>
                    </a:cxn>
                    <a:cxn ang="0">
                      <a:pos x="1" y="0"/>
                    </a:cxn>
                    <a:cxn ang="0">
                      <a:pos x="10" y="6"/>
                    </a:cxn>
                    <a:cxn ang="0">
                      <a:pos x="10" y="19"/>
                    </a:cxn>
                    <a:cxn ang="0">
                      <a:pos x="1" y="13"/>
                    </a:cxn>
                    <a:cxn ang="0">
                      <a:pos x="1" y="10"/>
                    </a:cxn>
                  </a:cxnLst>
                  <a:rect l="0" t="0" r="r" b="b"/>
                  <a:pathLst>
                    <a:path w="10" h="19">
                      <a:moveTo>
                        <a:pt x="1" y="10"/>
                      </a:moveTo>
                      <a:lnTo>
                        <a:pt x="0" y="10"/>
                      </a:lnTo>
                      <a:lnTo>
                        <a:pt x="0" y="3"/>
                      </a:lnTo>
                      <a:lnTo>
                        <a:pt x="1" y="4"/>
                      </a:lnTo>
                      <a:lnTo>
                        <a:pt x="1" y="0"/>
                      </a:lnTo>
                      <a:lnTo>
                        <a:pt x="10" y="6"/>
                      </a:lnTo>
                      <a:lnTo>
                        <a:pt x="10" y="19"/>
                      </a:lnTo>
                      <a:lnTo>
                        <a:pt x="1" y="13"/>
                      </a:lnTo>
                      <a:lnTo>
                        <a:pt x="1" y="10"/>
                      </a:lnTo>
                      <a:close/>
                    </a:path>
                  </a:pathLst>
                </a:custGeom>
                <a:solidFill>
                  <a:srgbClr val="C2C2C4"/>
                </a:solidFill>
                <a:ln w="9525">
                  <a:noFill/>
                  <a:round/>
                  <a:headEnd/>
                  <a:tailEnd/>
                </a:ln>
              </p:spPr>
              <p:txBody>
                <a:bodyPr/>
                <a:lstStyle/>
                <a:p>
                  <a:endParaRPr lang="en-US" dirty="0">
                    <a:solidFill>
                      <a:schemeClr val="bg1"/>
                    </a:solidFill>
                  </a:endParaRPr>
                </a:p>
              </p:txBody>
            </p:sp>
            <p:sp>
              <p:nvSpPr>
                <p:cNvPr id="567" name="Freeform 3321"/>
                <p:cNvSpPr>
                  <a:spLocks/>
                </p:cNvSpPr>
                <p:nvPr/>
              </p:nvSpPr>
              <p:spPr bwMode="auto">
                <a:xfrm>
                  <a:off x="2649" y="2735"/>
                  <a:ext cx="10" cy="20"/>
                </a:xfrm>
                <a:custGeom>
                  <a:avLst/>
                  <a:gdLst/>
                  <a:ahLst/>
                  <a:cxnLst>
                    <a:cxn ang="0">
                      <a:pos x="1" y="10"/>
                    </a:cxn>
                    <a:cxn ang="0">
                      <a:pos x="0" y="9"/>
                    </a:cxn>
                    <a:cxn ang="0">
                      <a:pos x="0" y="3"/>
                    </a:cxn>
                    <a:cxn ang="0">
                      <a:pos x="1" y="3"/>
                    </a:cxn>
                    <a:cxn ang="0">
                      <a:pos x="1" y="0"/>
                    </a:cxn>
                    <a:cxn ang="0">
                      <a:pos x="10" y="6"/>
                    </a:cxn>
                    <a:cxn ang="0">
                      <a:pos x="10" y="20"/>
                    </a:cxn>
                    <a:cxn ang="0">
                      <a:pos x="1" y="13"/>
                    </a:cxn>
                    <a:cxn ang="0">
                      <a:pos x="1" y="10"/>
                    </a:cxn>
                  </a:cxnLst>
                  <a:rect l="0" t="0" r="r" b="b"/>
                  <a:pathLst>
                    <a:path w="10" h="20">
                      <a:moveTo>
                        <a:pt x="1" y="10"/>
                      </a:moveTo>
                      <a:lnTo>
                        <a:pt x="0" y="9"/>
                      </a:lnTo>
                      <a:lnTo>
                        <a:pt x="0" y="3"/>
                      </a:lnTo>
                      <a:lnTo>
                        <a:pt x="1" y="3"/>
                      </a:lnTo>
                      <a:lnTo>
                        <a:pt x="1" y="0"/>
                      </a:lnTo>
                      <a:lnTo>
                        <a:pt x="10" y="6"/>
                      </a:lnTo>
                      <a:lnTo>
                        <a:pt x="10" y="20"/>
                      </a:lnTo>
                      <a:lnTo>
                        <a:pt x="1" y="13"/>
                      </a:lnTo>
                      <a:lnTo>
                        <a:pt x="1" y="10"/>
                      </a:lnTo>
                      <a:close/>
                    </a:path>
                  </a:pathLst>
                </a:custGeom>
                <a:solidFill>
                  <a:srgbClr val="C2C2C4"/>
                </a:solidFill>
                <a:ln w="9525">
                  <a:noFill/>
                  <a:round/>
                  <a:headEnd/>
                  <a:tailEnd/>
                </a:ln>
              </p:spPr>
              <p:txBody>
                <a:bodyPr/>
                <a:lstStyle/>
                <a:p>
                  <a:endParaRPr lang="en-US" dirty="0">
                    <a:solidFill>
                      <a:schemeClr val="bg1"/>
                    </a:solidFill>
                  </a:endParaRPr>
                </a:p>
              </p:txBody>
            </p:sp>
            <p:sp>
              <p:nvSpPr>
                <p:cNvPr id="568" name="Freeform 3322"/>
                <p:cNvSpPr>
                  <a:spLocks/>
                </p:cNvSpPr>
                <p:nvPr/>
              </p:nvSpPr>
              <p:spPr bwMode="auto">
                <a:xfrm>
                  <a:off x="2648" y="2719"/>
                  <a:ext cx="11" cy="19"/>
                </a:xfrm>
                <a:custGeom>
                  <a:avLst/>
                  <a:gdLst/>
                  <a:ahLst/>
                  <a:cxnLst>
                    <a:cxn ang="0">
                      <a:pos x="2" y="10"/>
                    </a:cxn>
                    <a:cxn ang="0">
                      <a:pos x="1" y="10"/>
                    </a:cxn>
                    <a:cxn ang="0">
                      <a:pos x="0" y="2"/>
                    </a:cxn>
                    <a:cxn ang="0">
                      <a:pos x="2" y="3"/>
                    </a:cxn>
                    <a:cxn ang="0">
                      <a:pos x="2" y="0"/>
                    </a:cxn>
                    <a:cxn ang="0">
                      <a:pos x="11" y="6"/>
                    </a:cxn>
                    <a:cxn ang="0">
                      <a:pos x="11" y="19"/>
                    </a:cxn>
                    <a:cxn ang="0">
                      <a:pos x="2" y="13"/>
                    </a:cxn>
                    <a:cxn ang="0">
                      <a:pos x="2" y="10"/>
                    </a:cxn>
                  </a:cxnLst>
                  <a:rect l="0" t="0" r="r" b="b"/>
                  <a:pathLst>
                    <a:path w="11" h="19">
                      <a:moveTo>
                        <a:pt x="2" y="10"/>
                      </a:moveTo>
                      <a:lnTo>
                        <a:pt x="1" y="10"/>
                      </a:lnTo>
                      <a:lnTo>
                        <a:pt x="0" y="2"/>
                      </a:lnTo>
                      <a:lnTo>
                        <a:pt x="2" y="3"/>
                      </a:lnTo>
                      <a:lnTo>
                        <a:pt x="2" y="0"/>
                      </a:lnTo>
                      <a:lnTo>
                        <a:pt x="11" y="6"/>
                      </a:lnTo>
                      <a:lnTo>
                        <a:pt x="11" y="19"/>
                      </a:lnTo>
                      <a:lnTo>
                        <a:pt x="2" y="13"/>
                      </a:lnTo>
                      <a:lnTo>
                        <a:pt x="2" y="10"/>
                      </a:lnTo>
                      <a:close/>
                    </a:path>
                  </a:pathLst>
                </a:custGeom>
                <a:solidFill>
                  <a:srgbClr val="C2C2C4"/>
                </a:solidFill>
                <a:ln w="9525">
                  <a:noFill/>
                  <a:round/>
                  <a:headEnd/>
                  <a:tailEnd/>
                </a:ln>
              </p:spPr>
              <p:txBody>
                <a:bodyPr/>
                <a:lstStyle/>
                <a:p>
                  <a:endParaRPr lang="en-US" dirty="0">
                    <a:solidFill>
                      <a:schemeClr val="bg1"/>
                    </a:solidFill>
                  </a:endParaRPr>
                </a:p>
              </p:txBody>
            </p:sp>
            <p:sp>
              <p:nvSpPr>
                <p:cNvPr id="569" name="Freeform 3323"/>
                <p:cNvSpPr>
                  <a:spLocks/>
                </p:cNvSpPr>
                <p:nvPr/>
              </p:nvSpPr>
              <p:spPr bwMode="auto">
                <a:xfrm>
                  <a:off x="2649" y="2702"/>
                  <a:ext cx="10" cy="20"/>
                </a:xfrm>
                <a:custGeom>
                  <a:avLst/>
                  <a:gdLst/>
                  <a:ahLst/>
                  <a:cxnLst>
                    <a:cxn ang="0">
                      <a:pos x="1" y="10"/>
                    </a:cxn>
                    <a:cxn ang="0">
                      <a:pos x="0" y="10"/>
                    </a:cxn>
                    <a:cxn ang="0">
                      <a:pos x="0" y="3"/>
                    </a:cxn>
                    <a:cxn ang="0">
                      <a:pos x="1" y="4"/>
                    </a:cxn>
                    <a:cxn ang="0">
                      <a:pos x="1" y="0"/>
                    </a:cxn>
                    <a:cxn ang="0">
                      <a:pos x="10" y="7"/>
                    </a:cxn>
                    <a:cxn ang="0">
                      <a:pos x="10" y="20"/>
                    </a:cxn>
                    <a:cxn ang="0">
                      <a:pos x="1" y="14"/>
                    </a:cxn>
                    <a:cxn ang="0">
                      <a:pos x="1" y="10"/>
                    </a:cxn>
                  </a:cxnLst>
                  <a:rect l="0" t="0" r="r" b="b"/>
                  <a:pathLst>
                    <a:path w="10" h="20">
                      <a:moveTo>
                        <a:pt x="1" y="10"/>
                      </a:moveTo>
                      <a:lnTo>
                        <a:pt x="0" y="10"/>
                      </a:lnTo>
                      <a:lnTo>
                        <a:pt x="0" y="3"/>
                      </a:lnTo>
                      <a:lnTo>
                        <a:pt x="1" y="4"/>
                      </a:lnTo>
                      <a:lnTo>
                        <a:pt x="1" y="0"/>
                      </a:lnTo>
                      <a:lnTo>
                        <a:pt x="10" y="7"/>
                      </a:lnTo>
                      <a:lnTo>
                        <a:pt x="10" y="20"/>
                      </a:lnTo>
                      <a:lnTo>
                        <a:pt x="1" y="14"/>
                      </a:lnTo>
                      <a:lnTo>
                        <a:pt x="1" y="10"/>
                      </a:lnTo>
                      <a:close/>
                    </a:path>
                  </a:pathLst>
                </a:custGeom>
                <a:solidFill>
                  <a:srgbClr val="C2C2C4"/>
                </a:solidFill>
                <a:ln w="9525">
                  <a:noFill/>
                  <a:round/>
                  <a:headEnd/>
                  <a:tailEnd/>
                </a:ln>
              </p:spPr>
              <p:txBody>
                <a:bodyPr/>
                <a:lstStyle/>
                <a:p>
                  <a:endParaRPr lang="en-US" dirty="0">
                    <a:solidFill>
                      <a:schemeClr val="bg1"/>
                    </a:solidFill>
                  </a:endParaRPr>
                </a:p>
              </p:txBody>
            </p:sp>
            <p:sp>
              <p:nvSpPr>
                <p:cNvPr id="570" name="Freeform 3324"/>
                <p:cNvSpPr>
                  <a:spLocks/>
                </p:cNvSpPr>
                <p:nvPr/>
              </p:nvSpPr>
              <p:spPr bwMode="auto">
                <a:xfrm>
                  <a:off x="2661" y="2710"/>
                  <a:ext cx="11" cy="19"/>
                </a:xfrm>
                <a:custGeom>
                  <a:avLst/>
                  <a:gdLst/>
                  <a:ahLst/>
                  <a:cxnLst>
                    <a:cxn ang="0">
                      <a:pos x="9" y="9"/>
                    </a:cxn>
                    <a:cxn ang="0">
                      <a:pos x="11" y="10"/>
                    </a:cxn>
                    <a:cxn ang="0">
                      <a:pos x="11" y="17"/>
                    </a:cxn>
                    <a:cxn ang="0">
                      <a:pos x="10" y="16"/>
                    </a:cxn>
                    <a:cxn ang="0">
                      <a:pos x="10" y="19"/>
                    </a:cxn>
                    <a:cxn ang="0">
                      <a:pos x="0" y="13"/>
                    </a:cxn>
                    <a:cxn ang="0">
                      <a:pos x="0" y="0"/>
                    </a:cxn>
                    <a:cxn ang="0">
                      <a:pos x="9" y="6"/>
                    </a:cxn>
                    <a:cxn ang="0">
                      <a:pos x="9" y="9"/>
                    </a:cxn>
                  </a:cxnLst>
                  <a:rect l="0" t="0" r="r" b="b"/>
                  <a:pathLst>
                    <a:path w="11" h="19">
                      <a:moveTo>
                        <a:pt x="9" y="9"/>
                      </a:moveTo>
                      <a:lnTo>
                        <a:pt x="11" y="10"/>
                      </a:lnTo>
                      <a:lnTo>
                        <a:pt x="11" y="17"/>
                      </a:lnTo>
                      <a:lnTo>
                        <a:pt x="10" y="16"/>
                      </a:lnTo>
                      <a:lnTo>
                        <a:pt x="10" y="19"/>
                      </a:lnTo>
                      <a:lnTo>
                        <a:pt x="0" y="13"/>
                      </a:lnTo>
                      <a:lnTo>
                        <a:pt x="0" y="0"/>
                      </a:lnTo>
                      <a:lnTo>
                        <a:pt x="9" y="6"/>
                      </a:lnTo>
                      <a:lnTo>
                        <a:pt x="9" y="9"/>
                      </a:lnTo>
                      <a:close/>
                    </a:path>
                  </a:pathLst>
                </a:custGeom>
                <a:solidFill>
                  <a:srgbClr val="C2C2C4"/>
                </a:solidFill>
                <a:ln w="9525">
                  <a:noFill/>
                  <a:round/>
                  <a:headEnd/>
                  <a:tailEnd/>
                </a:ln>
              </p:spPr>
              <p:txBody>
                <a:bodyPr/>
                <a:lstStyle/>
                <a:p>
                  <a:endParaRPr lang="en-US" dirty="0">
                    <a:solidFill>
                      <a:schemeClr val="bg1"/>
                    </a:solidFill>
                  </a:endParaRPr>
                </a:p>
              </p:txBody>
            </p:sp>
            <p:sp>
              <p:nvSpPr>
                <p:cNvPr id="571" name="Freeform 3325"/>
                <p:cNvSpPr>
                  <a:spLocks/>
                </p:cNvSpPr>
                <p:nvPr/>
              </p:nvSpPr>
              <p:spPr bwMode="auto">
                <a:xfrm>
                  <a:off x="2661" y="2727"/>
                  <a:ext cx="11" cy="19"/>
                </a:xfrm>
                <a:custGeom>
                  <a:avLst/>
                  <a:gdLst/>
                  <a:ahLst/>
                  <a:cxnLst>
                    <a:cxn ang="0">
                      <a:pos x="9" y="9"/>
                    </a:cxn>
                    <a:cxn ang="0">
                      <a:pos x="11" y="9"/>
                    </a:cxn>
                    <a:cxn ang="0">
                      <a:pos x="11" y="16"/>
                    </a:cxn>
                    <a:cxn ang="0">
                      <a:pos x="10" y="15"/>
                    </a:cxn>
                    <a:cxn ang="0">
                      <a:pos x="10" y="19"/>
                    </a:cxn>
                    <a:cxn ang="0">
                      <a:pos x="1" y="13"/>
                    </a:cxn>
                    <a:cxn ang="0">
                      <a:pos x="0" y="0"/>
                    </a:cxn>
                    <a:cxn ang="0">
                      <a:pos x="9" y="6"/>
                    </a:cxn>
                    <a:cxn ang="0">
                      <a:pos x="9" y="9"/>
                    </a:cxn>
                  </a:cxnLst>
                  <a:rect l="0" t="0" r="r" b="b"/>
                  <a:pathLst>
                    <a:path w="11" h="19">
                      <a:moveTo>
                        <a:pt x="9" y="9"/>
                      </a:moveTo>
                      <a:lnTo>
                        <a:pt x="11" y="9"/>
                      </a:lnTo>
                      <a:lnTo>
                        <a:pt x="11" y="16"/>
                      </a:lnTo>
                      <a:lnTo>
                        <a:pt x="10" y="15"/>
                      </a:lnTo>
                      <a:lnTo>
                        <a:pt x="10" y="19"/>
                      </a:lnTo>
                      <a:lnTo>
                        <a:pt x="1" y="13"/>
                      </a:lnTo>
                      <a:lnTo>
                        <a:pt x="0" y="0"/>
                      </a:lnTo>
                      <a:lnTo>
                        <a:pt x="9" y="6"/>
                      </a:lnTo>
                      <a:lnTo>
                        <a:pt x="9" y="9"/>
                      </a:lnTo>
                      <a:close/>
                    </a:path>
                  </a:pathLst>
                </a:custGeom>
                <a:solidFill>
                  <a:srgbClr val="C2C2C4"/>
                </a:solidFill>
                <a:ln w="9525">
                  <a:noFill/>
                  <a:round/>
                  <a:headEnd/>
                  <a:tailEnd/>
                </a:ln>
              </p:spPr>
              <p:txBody>
                <a:bodyPr/>
                <a:lstStyle/>
                <a:p>
                  <a:endParaRPr lang="en-US" dirty="0">
                    <a:solidFill>
                      <a:schemeClr val="bg1"/>
                    </a:solidFill>
                  </a:endParaRPr>
                </a:p>
              </p:txBody>
            </p:sp>
            <p:sp>
              <p:nvSpPr>
                <p:cNvPr id="572" name="Freeform 3326"/>
                <p:cNvSpPr>
                  <a:spLocks/>
                </p:cNvSpPr>
                <p:nvPr/>
              </p:nvSpPr>
              <p:spPr bwMode="auto">
                <a:xfrm>
                  <a:off x="2661" y="2743"/>
                  <a:ext cx="11" cy="19"/>
                </a:xfrm>
                <a:custGeom>
                  <a:avLst/>
                  <a:gdLst/>
                  <a:ahLst/>
                  <a:cxnLst>
                    <a:cxn ang="0">
                      <a:pos x="9" y="9"/>
                    </a:cxn>
                    <a:cxn ang="0">
                      <a:pos x="11" y="10"/>
                    </a:cxn>
                    <a:cxn ang="0">
                      <a:pos x="11" y="17"/>
                    </a:cxn>
                    <a:cxn ang="0">
                      <a:pos x="9" y="16"/>
                    </a:cxn>
                    <a:cxn ang="0">
                      <a:pos x="9" y="19"/>
                    </a:cxn>
                    <a:cxn ang="0">
                      <a:pos x="0" y="13"/>
                    </a:cxn>
                    <a:cxn ang="0">
                      <a:pos x="0" y="0"/>
                    </a:cxn>
                    <a:cxn ang="0">
                      <a:pos x="9" y="6"/>
                    </a:cxn>
                    <a:cxn ang="0">
                      <a:pos x="9" y="9"/>
                    </a:cxn>
                  </a:cxnLst>
                  <a:rect l="0" t="0" r="r" b="b"/>
                  <a:pathLst>
                    <a:path w="11" h="19">
                      <a:moveTo>
                        <a:pt x="9" y="9"/>
                      </a:moveTo>
                      <a:lnTo>
                        <a:pt x="11" y="10"/>
                      </a:lnTo>
                      <a:lnTo>
                        <a:pt x="11" y="17"/>
                      </a:lnTo>
                      <a:lnTo>
                        <a:pt x="9" y="16"/>
                      </a:lnTo>
                      <a:lnTo>
                        <a:pt x="9" y="19"/>
                      </a:lnTo>
                      <a:lnTo>
                        <a:pt x="0" y="13"/>
                      </a:lnTo>
                      <a:lnTo>
                        <a:pt x="0" y="0"/>
                      </a:lnTo>
                      <a:lnTo>
                        <a:pt x="9" y="6"/>
                      </a:lnTo>
                      <a:lnTo>
                        <a:pt x="9" y="9"/>
                      </a:lnTo>
                      <a:close/>
                    </a:path>
                  </a:pathLst>
                </a:custGeom>
                <a:solidFill>
                  <a:srgbClr val="C2C2C4"/>
                </a:solidFill>
                <a:ln w="9525">
                  <a:noFill/>
                  <a:round/>
                  <a:headEnd/>
                  <a:tailEnd/>
                </a:ln>
              </p:spPr>
              <p:txBody>
                <a:bodyPr/>
                <a:lstStyle/>
                <a:p>
                  <a:endParaRPr lang="en-US" dirty="0">
                    <a:solidFill>
                      <a:schemeClr val="bg1"/>
                    </a:solidFill>
                  </a:endParaRPr>
                </a:p>
              </p:txBody>
            </p:sp>
            <p:sp>
              <p:nvSpPr>
                <p:cNvPr id="573" name="Freeform 3327"/>
                <p:cNvSpPr>
                  <a:spLocks/>
                </p:cNvSpPr>
                <p:nvPr/>
              </p:nvSpPr>
              <p:spPr bwMode="auto">
                <a:xfrm>
                  <a:off x="2661" y="2759"/>
                  <a:ext cx="11" cy="19"/>
                </a:xfrm>
                <a:custGeom>
                  <a:avLst/>
                  <a:gdLst/>
                  <a:ahLst/>
                  <a:cxnLst>
                    <a:cxn ang="0">
                      <a:pos x="9" y="9"/>
                    </a:cxn>
                    <a:cxn ang="0">
                      <a:pos x="11" y="10"/>
                    </a:cxn>
                    <a:cxn ang="0">
                      <a:pos x="11" y="17"/>
                    </a:cxn>
                    <a:cxn ang="0">
                      <a:pos x="9" y="16"/>
                    </a:cxn>
                    <a:cxn ang="0">
                      <a:pos x="9" y="19"/>
                    </a:cxn>
                    <a:cxn ang="0">
                      <a:pos x="0" y="13"/>
                    </a:cxn>
                    <a:cxn ang="0">
                      <a:pos x="0" y="0"/>
                    </a:cxn>
                    <a:cxn ang="0">
                      <a:pos x="9" y="7"/>
                    </a:cxn>
                    <a:cxn ang="0">
                      <a:pos x="9" y="9"/>
                    </a:cxn>
                  </a:cxnLst>
                  <a:rect l="0" t="0" r="r" b="b"/>
                  <a:pathLst>
                    <a:path w="11" h="19">
                      <a:moveTo>
                        <a:pt x="9" y="9"/>
                      </a:moveTo>
                      <a:lnTo>
                        <a:pt x="11" y="10"/>
                      </a:lnTo>
                      <a:lnTo>
                        <a:pt x="11" y="17"/>
                      </a:lnTo>
                      <a:lnTo>
                        <a:pt x="9" y="16"/>
                      </a:lnTo>
                      <a:lnTo>
                        <a:pt x="9" y="19"/>
                      </a:lnTo>
                      <a:lnTo>
                        <a:pt x="0" y="13"/>
                      </a:lnTo>
                      <a:lnTo>
                        <a:pt x="0" y="0"/>
                      </a:lnTo>
                      <a:lnTo>
                        <a:pt x="9" y="7"/>
                      </a:lnTo>
                      <a:lnTo>
                        <a:pt x="9" y="9"/>
                      </a:lnTo>
                      <a:close/>
                    </a:path>
                  </a:pathLst>
                </a:custGeom>
                <a:solidFill>
                  <a:srgbClr val="C2C2C4"/>
                </a:solidFill>
                <a:ln w="9525">
                  <a:noFill/>
                  <a:round/>
                  <a:headEnd/>
                  <a:tailEnd/>
                </a:ln>
              </p:spPr>
              <p:txBody>
                <a:bodyPr/>
                <a:lstStyle/>
                <a:p>
                  <a:endParaRPr lang="en-US" dirty="0">
                    <a:solidFill>
                      <a:schemeClr val="bg1"/>
                    </a:solidFill>
                  </a:endParaRPr>
                </a:p>
              </p:txBody>
            </p:sp>
            <p:sp>
              <p:nvSpPr>
                <p:cNvPr id="574" name="Freeform 3328"/>
                <p:cNvSpPr>
                  <a:spLocks/>
                </p:cNvSpPr>
                <p:nvPr/>
              </p:nvSpPr>
              <p:spPr bwMode="auto">
                <a:xfrm>
                  <a:off x="2662" y="2775"/>
                  <a:ext cx="10" cy="19"/>
                </a:xfrm>
                <a:custGeom>
                  <a:avLst/>
                  <a:gdLst/>
                  <a:ahLst/>
                  <a:cxnLst>
                    <a:cxn ang="0">
                      <a:pos x="9" y="9"/>
                    </a:cxn>
                    <a:cxn ang="0">
                      <a:pos x="10" y="10"/>
                    </a:cxn>
                    <a:cxn ang="0">
                      <a:pos x="10" y="17"/>
                    </a:cxn>
                    <a:cxn ang="0">
                      <a:pos x="9" y="16"/>
                    </a:cxn>
                    <a:cxn ang="0">
                      <a:pos x="9" y="19"/>
                    </a:cxn>
                    <a:cxn ang="0">
                      <a:pos x="0" y="13"/>
                    </a:cxn>
                    <a:cxn ang="0">
                      <a:pos x="0" y="0"/>
                    </a:cxn>
                    <a:cxn ang="0">
                      <a:pos x="9" y="6"/>
                    </a:cxn>
                    <a:cxn ang="0">
                      <a:pos x="9" y="9"/>
                    </a:cxn>
                  </a:cxnLst>
                  <a:rect l="0" t="0" r="r" b="b"/>
                  <a:pathLst>
                    <a:path w="10" h="19">
                      <a:moveTo>
                        <a:pt x="9" y="9"/>
                      </a:moveTo>
                      <a:lnTo>
                        <a:pt x="10" y="10"/>
                      </a:lnTo>
                      <a:lnTo>
                        <a:pt x="10" y="17"/>
                      </a:lnTo>
                      <a:lnTo>
                        <a:pt x="9" y="16"/>
                      </a:lnTo>
                      <a:lnTo>
                        <a:pt x="9" y="19"/>
                      </a:lnTo>
                      <a:lnTo>
                        <a:pt x="0" y="13"/>
                      </a:lnTo>
                      <a:lnTo>
                        <a:pt x="0" y="0"/>
                      </a:lnTo>
                      <a:lnTo>
                        <a:pt x="9" y="6"/>
                      </a:lnTo>
                      <a:lnTo>
                        <a:pt x="9" y="9"/>
                      </a:lnTo>
                      <a:close/>
                    </a:path>
                  </a:pathLst>
                </a:custGeom>
                <a:solidFill>
                  <a:srgbClr val="C2C2C4"/>
                </a:solidFill>
                <a:ln w="9525">
                  <a:noFill/>
                  <a:round/>
                  <a:headEnd/>
                  <a:tailEnd/>
                </a:ln>
              </p:spPr>
              <p:txBody>
                <a:bodyPr/>
                <a:lstStyle/>
                <a:p>
                  <a:endParaRPr lang="en-US" dirty="0">
                    <a:solidFill>
                      <a:schemeClr val="bg1"/>
                    </a:solidFill>
                  </a:endParaRPr>
                </a:p>
              </p:txBody>
            </p:sp>
            <p:sp>
              <p:nvSpPr>
                <p:cNvPr id="575" name="Freeform 3329"/>
                <p:cNvSpPr>
                  <a:spLocks/>
                </p:cNvSpPr>
                <p:nvPr/>
              </p:nvSpPr>
              <p:spPr bwMode="auto">
                <a:xfrm>
                  <a:off x="2661" y="2792"/>
                  <a:ext cx="11" cy="19"/>
                </a:xfrm>
                <a:custGeom>
                  <a:avLst/>
                  <a:gdLst/>
                  <a:ahLst/>
                  <a:cxnLst>
                    <a:cxn ang="0">
                      <a:pos x="9" y="9"/>
                    </a:cxn>
                    <a:cxn ang="0">
                      <a:pos x="11" y="10"/>
                    </a:cxn>
                    <a:cxn ang="0">
                      <a:pos x="11" y="16"/>
                    </a:cxn>
                    <a:cxn ang="0">
                      <a:pos x="9" y="16"/>
                    </a:cxn>
                    <a:cxn ang="0">
                      <a:pos x="9" y="19"/>
                    </a:cxn>
                    <a:cxn ang="0">
                      <a:pos x="0" y="13"/>
                    </a:cxn>
                    <a:cxn ang="0">
                      <a:pos x="0" y="0"/>
                    </a:cxn>
                    <a:cxn ang="0">
                      <a:pos x="9" y="6"/>
                    </a:cxn>
                    <a:cxn ang="0">
                      <a:pos x="9" y="9"/>
                    </a:cxn>
                  </a:cxnLst>
                  <a:rect l="0" t="0" r="r" b="b"/>
                  <a:pathLst>
                    <a:path w="11" h="19">
                      <a:moveTo>
                        <a:pt x="9" y="9"/>
                      </a:moveTo>
                      <a:lnTo>
                        <a:pt x="11" y="10"/>
                      </a:lnTo>
                      <a:lnTo>
                        <a:pt x="11" y="16"/>
                      </a:lnTo>
                      <a:lnTo>
                        <a:pt x="9" y="16"/>
                      </a:lnTo>
                      <a:lnTo>
                        <a:pt x="9" y="19"/>
                      </a:lnTo>
                      <a:lnTo>
                        <a:pt x="0" y="13"/>
                      </a:lnTo>
                      <a:lnTo>
                        <a:pt x="0" y="0"/>
                      </a:lnTo>
                      <a:lnTo>
                        <a:pt x="9" y="6"/>
                      </a:lnTo>
                      <a:lnTo>
                        <a:pt x="9" y="9"/>
                      </a:lnTo>
                      <a:close/>
                    </a:path>
                  </a:pathLst>
                </a:custGeom>
                <a:solidFill>
                  <a:srgbClr val="C2C2C4"/>
                </a:solidFill>
                <a:ln w="9525">
                  <a:noFill/>
                  <a:round/>
                  <a:headEnd/>
                  <a:tailEnd/>
                </a:ln>
              </p:spPr>
              <p:txBody>
                <a:bodyPr/>
                <a:lstStyle/>
                <a:p>
                  <a:endParaRPr lang="en-US" dirty="0">
                    <a:solidFill>
                      <a:schemeClr val="bg1"/>
                    </a:solidFill>
                  </a:endParaRPr>
                </a:p>
              </p:txBody>
            </p:sp>
            <p:sp>
              <p:nvSpPr>
                <p:cNvPr id="576" name="Freeform 3330"/>
                <p:cNvSpPr>
                  <a:spLocks/>
                </p:cNvSpPr>
                <p:nvPr/>
              </p:nvSpPr>
              <p:spPr bwMode="auto">
                <a:xfrm>
                  <a:off x="2649" y="2889"/>
                  <a:ext cx="10" cy="19"/>
                </a:xfrm>
                <a:custGeom>
                  <a:avLst/>
                  <a:gdLst/>
                  <a:ahLst/>
                  <a:cxnLst>
                    <a:cxn ang="0">
                      <a:pos x="1" y="10"/>
                    </a:cxn>
                    <a:cxn ang="0">
                      <a:pos x="0" y="9"/>
                    </a:cxn>
                    <a:cxn ang="0">
                      <a:pos x="0" y="2"/>
                    </a:cxn>
                    <a:cxn ang="0">
                      <a:pos x="1" y="3"/>
                    </a:cxn>
                    <a:cxn ang="0">
                      <a:pos x="1" y="0"/>
                    </a:cxn>
                    <a:cxn ang="0">
                      <a:pos x="10" y="6"/>
                    </a:cxn>
                    <a:cxn ang="0">
                      <a:pos x="10" y="19"/>
                    </a:cxn>
                    <a:cxn ang="0">
                      <a:pos x="1" y="13"/>
                    </a:cxn>
                    <a:cxn ang="0">
                      <a:pos x="1" y="10"/>
                    </a:cxn>
                  </a:cxnLst>
                  <a:rect l="0" t="0" r="r" b="b"/>
                  <a:pathLst>
                    <a:path w="10" h="19">
                      <a:moveTo>
                        <a:pt x="1" y="10"/>
                      </a:moveTo>
                      <a:lnTo>
                        <a:pt x="0" y="9"/>
                      </a:lnTo>
                      <a:lnTo>
                        <a:pt x="0" y="2"/>
                      </a:lnTo>
                      <a:lnTo>
                        <a:pt x="1" y="3"/>
                      </a:lnTo>
                      <a:lnTo>
                        <a:pt x="1" y="0"/>
                      </a:lnTo>
                      <a:lnTo>
                        <a:pt x="10" y="6"/>
                      </a:lnTo>
                      <a:lnTo>
                        <a:pt x="10" y="19"/>
                      </a:lnTo>
                      <a:lnTo>
                        <a:pt x="1" y="13"/>
                      </a:lnTo>
                      <a:lnTo>
                        <a:pt x="1" y="10"/>
                      </a:lnTo>
                      <a:close/>
                    </a:path>
                  </a:pathLst>
                </a:custGeom>
                <a:solidFill>
                  <a:srgbClr val="C2C2C4"/>
                </a:solidFill>
                <a:ln w="9525">
                  <a:noFill/>
                  <a:round/>
                  <a:headEnd/>
                  <a:tailEnd/>
                </a:ln>
              </p:spPr>
              <p:txBody>
                <a:bodyPr/>
                <a:lstStyle/>
                <a:p>
                  <a:endParaRPr lang="en-US" dirty="0">
                    <a:solidFill>
                      <a:schemeClr val="bg1"/>
                    </a:solidFill>
                  </a:endParaRPr>
                </a:p>
              </p:txBody>
            </p:sp>
            <p:sp>
              <p:nvSpPr>
                <p:cNvPr id="577" name="Freeform 3331"/>
                <p:cNvSpPr>
                  <a:spLocks/>
                </p:cNvSpPr>
                <p:nvPr/>
              </p:nvSpPr>
              <p:spPr bwMode="auto">
                <a:xfrm>
                  <a:off x="2649" y="2872"/>
                  <a:ext cx="10" cy="20"/>
                </a:xfrm>
                <a:custGeom>
                  <a:avLst/>
                  <a:gdLst/>
                  <a:ahLst/>
                  <a:cxnLst>
                    <a:cxn ang="0">
                      <a:pos x="1" y="11"/>
                    </a:cxn>
                    <a:cxn ang="0">
                      <a:pos x="0" y="10"/>
                    </a:cxn>
                    <a:cxn ang="0">
                      <a:pos x="0" y="2"/>
                    </a:cxn>
                    <a:cxn ang="0">
                      <a:pos x="1" y="3"/>
                    </a:cxn>
                    <a:cxn ang="0">
                      <a:pos x="1" y="0"/>
                    </a:cxn>
                    <a:cxn ang="0">
                      <a:pos x="10" y="7"/>
                    </a:cxn>
                    <a:cxn ang="0">
                      <a:pos x="10" y="20"/>
                    </a:cxn>
                    <a:cxn ang="0">
                      <a:pos x="1" y="13"/>
                    </a:cxn>
                    <a:cxn ang="0">
                      <a:pos x="1" y="11"/>
                    </a:cxn>
                  </a:cxnLst>
                  <a:rect l="0" t="0" r="r" b="b"/>
                  <a:pathLst>
                    <a:path w="10" h="20">
                      <a:moveTo>
                        <a:pt x="1" y="11"/>
                      </a:moveTo>
                      <a:lnTo>
                        <a:pt x="0" y="10"/>
                      </a:lnTo>
                      <a:lnTo>
                        <a:pt x="0" y="2"/>
                      </a:lnTo>
                      <a:lnTo>
                        <a:pt x="1" y="3"/>
                      </a:lnTo>
                      <a:lnTo>
                        <a:pt x="1" y="0"/>
                      </a:lnTo>
                      <a:lnTo>
                        <a:pt x="10" y="7"/>
                      </a:lnTo>
                      <a:lnTo>
                        <a:pt x="10" y="20"/>
                      </a:lnTo>
                      <a:lnTo>
                        <a:pt x="1" y="13"/>
                      </a:lnTo>
                      <a:lnTo>
                        <a:pt x="1" y="11"/>
                      </a:lnTo>
                      <a:close/>
                    </a:path>
                  </a:pathLst>
                </a:custGeom>
                <a:solidFill>
                  <a:srgbClr val="C2C2C4"/>
                </a:solidFill>
                <a:ln w="9525">
                  <a:noFill/>
                  <a:round/>
                  <a:headEnd/>
                  <a:tailEnd/>
                </a:ln>
              </p:spPr>
              <p:txBody>
                <a:bodyPr/>
                <a:lstStyle/>
                <a:p>
                  <a:endParaRPr lang="en-US" dirty="0">
                    <a:solidFill>
                      <a:schemeClr val="bg1"/>
                    </a:solidFill>
                  </a:endParaRPr>
                </a:p>
              </p:txBody>
            </p:sp>
            <p:sp>
              <p:nvSpPr>
                <p:cNvPr id="578" name="Freeform 3332"/>
                <p:cNvSpPr>
                  <a:spLocks/>
                </p:cNvSpPr>
                <p:nvPr/>
              </p:nvSpPr>
              <p:spPr bwMode="auto">
                <a:xfrm>
                  <a:off x="2649" y="2855"/>
                  <a:ext cx="10" cy="20"/>
                </a:xfrm>
                <a:custGeom>
                  <a:avLst/>
                  <a:gdLst/>
                  <a:ahLst/>
                  <a:cxnLst>
                    <a:cxn ang="0">
                      <a:pos x="1" y="11"/>
                    </a:cxn>
                    <a:cxn ang="0">
                      <a:pos x="0" y="10"/>
                    </a:cxn>
                    <a:cxn ang="0">
                      <a:pos x="0" y="3"/>
                    </a:cxn>
                    <a:cxn ang="0">
                      <a:pos x="1" y="4"/>
                    </a:cxn>
                    <a:cxn ang="0">
                      <a:pos x="1" y="0"/>
                    </a:cxn>
                    <a:cxn ang="0">
                      <a:pos x="10" y="7"/>
                    </a:cxn>
                    <a:cxn ang="0">
                      <a:pos x="10" y="20"/>
                    </a:cxn>
                    <a:cxn ang="0">
                      <a:pos x="1" y="14"/>
                    </a:cxn>
                    <a:cxn ang="0">
                      <a:pos x="1" y="11"/>
                    </a:cxn>
                  </a:cxnLst>
                  <a:rect l="0" t="0" r="r" b="b"/>
                  <a:pathLst>
                    <a:path w="10" h="20">
                      <a:moveTo>
                        <a:pt x="1" y="11"/>
                      </a:moveTo>
                      <a:lnTo>
                        <a:pt x="0" y="10"/>
                      </a:lnTo>
                      <a:lnTo>
                        <a:pt x="0" y="3"/>
                      </a:lnTo>
                      <a:lnTo>
                        <a:pt x="1" y="4"/>
                      </a:lnTo>
                      <a:lnTo>
                        <a:pt x="1" y="0"/>
                      </a:lnTo>
                      <a:lnTo>
                        <a:pt x="10" y="7"/>
                      </a:lnTo>
                      <a:lnTo>
                        <a:pt x="10" y="20"/>
                      </a:lnTo>
                      <a:lnTo>
                        <a:pt x="1" y="14"/>
                      </a:lnTo>
                      <a:lnTo>
                        <a:pt x="1" y="11"/>
                      </a:lnTo>
                      <a:close/>
                    </a:path>
                  </a:pathLst>
                </a:custGeom>
                <a:solidFill>
                  <a:srgbClr val="C2C2C4"/>
                </a:solidFill>
                <a:ln w="9525">
                  <a:noFill/>
                  <a:round/>
                  <a:headEnd/>
                  <a:tailEnd/>
                </a:ln>
              </p:spPr>
              <p:txBody>
                <a:bodyPr/>
                <a:lstStyle/>
                <a:p>
                  <a:endParaRPr lang="en-US" dirty="0">
                    <a:solidFill>
                      <a:schemeClr val="bg1"/>
                    </a:solidFill>
                  </a:endParaRPr>
                </a:p>
              </p:txBody>
            </p:sp>
            <p:sp>
              <p:nvSpPr>
                <p:cNvPr id="579" name="Freeform 3333"/>
                <p:cNvSpPr>
                  <a:spLocks/>
                </p:cNvSpPr>
                <p:nvPr/>
              </p:nvSpPr>
              <p:spPr bwMode="auto">
                <a:xfrm>
                  <a:off x="2649" y="2840"/>
                  <a:ext cx="10" cy="19"/>
                </a:xfrm>
                <a:custGeom>
                  <a:avLst/>
                  <a:gdLst/>
                  <a:ahLst/>
                  <a:cxnLst>
                    <a:cxn ang="0">
                      <a:pos x="1" y="10"/>
                    </a:cxn>
                    <a:cxn ang="0">
                      <a:pos x="0" y="9"/>
                    </a:cxn>
                    <a:cxn ang="0">
                      <a:pos x="0" y="2"/>
                    </a:cxn>
                    <a:cxn ang="0">
                      <a:pos x="1" y="2"/>
                    </a:cxn>
                    <a:cxn ang="0">
                      <a:pos x="1" y="0"/>
                    </a:cxn>
                    <a:cxn ang="0">
                      <a:pos x="10" y="6"/>
                    </a:cxn>
                    <a:cxn ang="0">
                      <a:pos x="10" y="19"/>
                    </a:cxn>
                    <a:cxn ang="0">
                      <a:pos x="1" y="13"/>
                    </a:cxn>
                    <a:cxn ang="0">
                      <a:pos x="1" y="10"/>
                    </a:cxn>
                  </a:cxnLst>
                  <a:rect l="0" t="0" r="r" b="b"/>
                  <a:pathLst>
                    <a:path w="10" h="19">
                      <a:moveTo>
                        <a:pt x="1" y="10"/>
                      </a:moveTo>
                      <a:lnTo>
                        <a:pt x="0" y="9"/>
                      </a:lnTo>
                      <a:lnTo>
                        <a:pt x="0" y="2"/>
                      </a:lnTo>
                      <a:lnTo>
                        <a:pt x="1" y="2"/>
                      </a:lnTo>
                      <a:lnTo>
                        <a:pt x="1" y="0"/>
                      </a:lnTo>
                      <a:lnTo>
                        <a:pt x="10" y="6"/>
                      </a:lnTo>
                      <a:lnTo>
                        <a:pt x="10" y="19"/>
                      </a:lnTo>
                      <a:lnTo>
                        <a:pt x="1" y="13"/>
                      </a:lnTo>
                      <a:lnTo>
                        <a:pt x="1" y="10"/>
                      </a:lnTo>
                      <a:close/>
                    </a:path>
                  </a:pathLst>
                </a:custGeom>
                <a:solidFill>
                  <a:srgbClr val="C2C2C4"/>
                </a:solidFill>
                <a:ln w="9525">
                  <a:noFill/>
                  <a:round/>
                  <a:headEnd/>
                  <a:tailEnd/>
                </a:ln>
              </p:spPr>
              <p:txBody>
                <a:bodyPr/>
                <a:lstStyle/>
                <a:p>
                  <a:endParaRPr lang="en-US" dirty="0">
                    <a:solidFill>
                      <a:schemeClr val="bg1"/>
                    </a:solidFill>
                  </a:endParaRPr>
                </a:p>
              </p:txBody>
            </p:sp>
            <p:sp>
              <p:nvSpPr>
                <p:cNvPr id="580" name="Freeform 3334"/>
                <p:cNvSpPr>
                  <a:spLocks/>
                </p:cNvSpPr>
                <p:nvPr/>
              </p:nvSpPr>
              <p:spPr bwMode="auto">
                <a:xfrm>
                  <a:off x="2648" y="2823"/>
                  <a:ext cx="11" cy="20"/>
                </a:xfrm>
                <a:custGeom>
                  <a:avLst/>
                  <a:gdLst/>
                  <a:ahLst/>
                  <a:cxnLst>
                    <a:cxn ang="0">
                      <a:pos x="2" y="11"/>
                    </a:cxn>
                    <a:cxn ang="0">
                      <a:pos x="1" y="10"/>
                    </a:cxn>
                    <a:cxn ang="0">
                      <a:pos x="0" y="3"/>
                    </a:cxn>
                    <a:cxn ang="0">
                      <a:pos x="2" y="4"/>
                    </a:cxn>
                    <a:cxn ang="0">
                      <a:pos x="2" y="0"/>
                    </a:cxn>
                    <a:cxn ang="0">
                      <a:pos x="11" y="7"/>
                    </a:cxn>
                    <a:cxn ang="0">
                      <a:pos x="11" y="20"/>
                    </a:cxn>
                    <a:cxn ang="0">
                      <a:pos x="2" y="13"/>
                    </a:cxn>
                    <a:cxn ang="0">
                      <a:pos x="2" y="11"/>
                    </a:cxn>
                  </a:cxnLst>
                  <a:rect l="0" t="0" r="r" b="b"/>
                  <a:pathLst>
                    <a:path w="11" h="20">
                      <a:moveTo>
                        <a:pt x="2" y="11"/>
                      </a:moveTo>
                      <a:lnTo>
                        <a:pt x="1" y="10"/>
                      </a:lnTo>
                      <a:lnTo>
                        <a:pt x="0" y="3"/>
                      </a:lnTo>
                      <a:lnTo>
                        <a:pt x="2" y="4"/>
                      </a:lnTo>
                      <a:lnTo>
                        <a:pt x="2" y="0"/>
                      </a:lnTo>
                      <a:lnTo>
                        <a:pt x="11" y="7"/>
                      </a:lnTo>
                      <a:lnTo>
                        <a:pt x="11" y="20"/>
                      </a:lnTo>
                      <a:lnTo>
                        <a:pt x="2" y="13"/>
                      </a:lnTo>
                      <a:lnTo>
                        <a:pt x="2" y="11"/>
                      </a:lnTo>
                      <a:close/>
                    </a:path>
                  </a:pathLst>
                </a:custGeom>
                <a:solidFill>
                  <a:srgbClr val="C2C2C4"/>
                </a:solidFill>
                <a:ln w="9525">
                  <a:noFill/>
                  <a:round/>
                  <a:headEnd/>
                  <a:tailEnd/>
                </a:ln>
              </p:spPr>
              <p:txBody>
                <a:bodyPr/>
                <a:lstStyle/>
                <a:p>
                  <a:endParaRPr lang="en-US" dirty="0">
                    <a:solidFill>
                      <a:schemeClr val="bg1"/>
                    </a:solidFill>
                  </a:endParaRPr>
                </a:p>
              </p:txBody>
            </p:sp>
            <p:sp>
              <p:nvSpPr>
                <p:cNvPr id="581" name="Freeform 3335"/>
                <p:cNvSpPr>
                  <a:spLocks/>
                </p:cNvSpPr>
                <p:nvPr/>
              </p:nvSpPr>
              <p:spPr bwMode="auto">
                <a:xfrm>
                  <a:off x="2649" y="2807"/>
                  <a:ext cx="10" cy="19"/>
                </a:xfrm>
                <a:custGeom>
                  <a:avLst/>
                  <a:gdLst/>
                  <a:ahLst/>
                  <a:cxnLst>
                    <a:cxn ang="0">
                      <a:pos x="1" y="10"/>
                    </a:cxn>
                    <a:cxn ang="0">
                      <a:pos x="0" y="10"/>
                    </a:cxn>
                    <a:cxn ang="0">
                      <a:pos x="0" y="2"/>
                    </a:cxn>
                    <a:cxn ang="0">
                      <a:pos x="1" y="3"/>
                    </a:cxn>
                    <a:cxn ang="0">
                      <a:pos x="1" y="0"/>
                    </a:cxn>
                    <a:cxn ang="0">
                      <a:pos x="10" y="6"/>
                    </a:cxn>
                    <a:cxn ang="0">
                      <a:pos x="10" y="19"/>
                    </a:cxn>
                    <a:cxn ang="0">
                      <a:pos x="1" y="13"/>
                    </a:cxn>
                    <a:cxn ang="0">
                      <a:pos x="1" y="10"/>
                    </a:cxn>
                  </a:cxnLst>
                  <a:rect l="0" t="0" r="r" b="b"/>
                  <a:pathLst>
                    <a:path w="10" h="19">
                      <a:moveTo>
                        <a:pt x="1" y="10"/>
                      </a:moveTo>
                      <a:lnTo>
                        <a:pt x="0" y="10"/>
                      </a:lnTo>
                      <a:lnTo>
                        <a:pt x="0" y="2"/>
                      </a:lnTo>
                      <a:lnTo>
                        <a:pt x="1" y="3"/>
                      </a:lnTo>
                      <a:lnTo>
                        <a:pt x="1" y="0"/>
                      </a:lnTo>
                      <a:lnTo>
                        <a:pt x="10" y="6"/>
                      </a:lnTo>
                      <a:lnTo>
                        <a:pt x="10" y="19"/>
                      </a:lnTo>
                      <a:lnTo>
                        <a:pt x="1" y="13"/>
                      </a:lnTo>
                      <a:lnTo>
                        <a:pt x="1" y="10"/>
                      </a:lnTo>
                      <a:close/>
                    </a:path>
                  </a:pathLst>
                </a:custGeom>
                <a:solidFill>
                  <a:srgbClr val="C2C2C4"/>
                </a:solidFill>
                <a:ln w="9525">
                  <a:noFill/>
                  <a:round/>
                  <a:headEnd/>
                  <a:tailEnd/>
                </a:ln>
              </p:spPr>
              <p:txBody>
                <a:bodyPr/>
                <a:lstStyle/>
                <a:p>
                  <a:endParaRPr lang="en-US" dirty="0">
                    <a:solidFill>
                      <a:schemeClr val="bg1"/>
                    </a:solidFill>
                  </a:endParaRPr>
                </a:p>
              </p:txBody>
            </p:sp>
            <p:sp>
              <p:nvSpPr>
                <p:cNvPr id="582" name="Freeform 3336"/>
                <p:cNvSpPr>
                  <a:spLocks/>
                </p:cNvSpPr>
                <p:nvPr/>
              </p:nvSpPr>
              <p:spPr bwMode="auto">
                <a:xfrm>
                  <a:off x="2661" y="2815"/>
                  <a:ext cx="11" cy="19"/>
                </a:xfrm>
                <a:custGeom>
                  <a:avLst/>
                  <a:gdLst/>
                  <a:ahLst/>
                  <a:cxnLst>
                    <a:cxn ang="0">
                      <a:pos x="9" y="8"/>
                    </a:cxn>
                    <a:cxn ang="0">
                      <a:pos x="11" y="10"/>
                    </a:cxn>
                    <a:cxn ang="0">
                      <a:pos x="11" y="17"/>
                    </a:cxn>
                    <a:cxn ang="0">
                      <a:pos x="10" y="16"/>
                    </a:cxn>
                    <a:cxn ang="0">
                      <a:pos x="10" y="19"/>
                    </a:cxn>
                    <a:cxn ang="0">
                      <a:pos x="0" y="12"/>
                    </a:cxn>
                    <a:cxn ang="0">
                      <a:pos x="0" y="0"/>
                    </a:cxn>
                    <a:cxn ang="0">
                      <a:pos x="9" y="6"/>
                    </a:cxn>
                    <a:cxn ang="0">
                      <a:pos x="9" y="8"/>
                    </a:cxn>
                  </a:cxnLst>
                  <a:rect l="0" t="0" r="r" b="b"/>
                  <a:pathLst>
                    <a:path w="11" h="19">
                      <a:moveTo>
                        <a:pt x="9" y="8"/>
                      </a:moveTo>
                      <a:lnTo>
                        <a:pt x="11" y="10"/>
                      </a:lnTo>
                      <a:lnTo>
                        <a:pt x="11" y="17"/>
                      </a:lnTo>
                      <a:lnTo>
                        <a:pt x="10" y="16"/>
                      </a:lnTo>
                      <a:lnTo>
                        <a:pt x="10" y="19"/>
                      </a:lnTo>
                      <a:lnTo>
                        <a:pt x="0" y="12"/>
                      </a:lnTo>
                      <a:lnTo>
                        <a:pt x="0" y="0"/>
                      </a:lnTo>
                      <a:lnTo>
                        <a:pt x="9" y="6"/>
                      </a:lnTo>
                      <a:lnTo>
                        <a:pt x="9" y="8"/>
                      </a:lnTo>
                      <a:close/>
                    </a:path>
                  </a:pathLst>
                </a:custGeom>
                <a:solidFill>
                  <a:srgbClr val="C2C2C4"/>
                </a:solidFill>
                <a:ln w="9525">
                  <a:noFill/>
                  <a:round/>
                  <a:headEnd/>
                  <a:tailEnd/>
                </a:ln>
              </p:spPr>
              <p:txBody>
                <a:bodyPr/>
                <a:lstStyle/>
                <a:p>
                  <a:endParaRPr lang="en-US" dirty="0">
                    <a:solidFill>
                      <a:schemeClr val="bg1"/>
                    </a:solidFill>
                  </a:endParaRPr>
                </a:p>
              </p:txBody>
            </p:sp>
            <p:sp>
              <p:nvSpPr>
                <p:cNvPr id="583" name="Freeform 3337"/>
                <p:cNvSpPr>
                  <a:spLocks/>
                </p:cNvSpPr>
                <p:nvPr/>
              </p:nvSpPr>
              <p:spPr bwMode="auto">
                <a:xfrm>
                  <a:off x="2661" y="2831"/>
                  <a:ext cx="11" cy="19"/>
                </a:xfrm>
                <a:custGeom>
                  <a:avLst/>
                  <a:gdLst/>
                  <a:ahLst/>
                  <a:cxnLst>
                    <a:cxn ang="0">
                      <a:pos x="9" y="9"/>
                    </a:cxn>
                    <a:cxn ang="0">
                      <a:pos x="11" y="9"/>
                    </a:cxn>
                    <a:cxn ang="0">
                      <a:pos x="11" y="17"/>
                    </a:cxn>
                    <a:cxn ang="0">
                      <a:pos x="10" y="16"/>
                    </a:cxn>
                    <a:cxn ang="0">
                      <a:pos x="10" y="19"/>
                    </a:cxn>
                    <a:cxn ang="0">
                      <a:pos x="1" y="13"/>
                    </a:cxn>
                    <a:cxn ang="0">
                      <a:pos x="0" y="0"/>
                    </a:cxn>
                    <a:cxn ang="0">
                      <a:pos x="9" y="6"/>
                    </a:cxn>
                    <a:cxn ang="0">
                      <a:pos x="9" y="9"/>
                    </a:cxn>
                  </a:cxnLst>
                  <a:rect l="0" t="0" r="r" b="b"/>
                  <a:pathLst>
                    <a:path w="11" h="19">
                      <a:moveTo>
                        <a:pt x="9" y="9"/>
                      </a:moveTo>
                      <a:lnTo>
                        <a:pt x="11" y="9"/>
                      </a:lnTo>
                      <a:lnTo>
                        <a:pt x="11" y="17"/>
                      </a:lnTo>
                      <a:lnTo>
                        <a:pt x="10" y="16"/>
                      </a:lnTo>
                      <a:lnTo>
                        <a:pt x="10" y="19"/>
                      </a:lnTo>
                      <a:lnTo>
                        <a:pt x="1" y="13"/>
                      </a:lnTo>
                      <a:lnTo>
                        <a:pt x="0" y="0"/>
                      </a:lnTo>
                      <a:lnTo>
                        <a:pt x="9" y="6"/>
                      </a:lnTo>
                      <a:lnTo>
                        <a:pt x="9" y="9"/>
                      </a:lnTo>
                      <a:close/>
                    </a:path>
                  </a:pathLst>
                </a:custGeom>
                <a:solidFill>
                  <a:srgbClr val="C2C2C4"/>
                </a:solidFill>
                <a:ln w="9525">
                  <a:noFill/>
                  <a:round/>
                  <a:headEnd/>
                  <a:tailEnd/>
                </a:ln>
              </p:spPr>
              <p:txBody>
                <a:bodyPr/>
                <a:lstStyle/>
                <a:p>
                  <a:endParaRPr lang="en-US" dirty="0">
                    <a:solidFill>
                      <a:schemeClr val="bg1"/>
                    </a:solidFill>
                  </a:endParaRPr>
                </a:p>
              </p:txBody>
            </p:sp>
            <p:sp>
              <p:nvSpPr>
                <p:cNvPr id="584" name="Freeform 3338"/>
                <p:cNvSpPr>
                  <a:spLocks/>
                </p:cNvSpPr>
                <p:nvPr/>
              </p:nvSpPr>
              <p:spPr bwMode="auto">
                <a:xfrm>
                  <a:off x="2661" y="2847"/>
                  <a:ext cx="11" cy="20"/>
                </a:xfrm>
                <a:custGeom>
                  <a:avLst/>
                  <a:gdLst/>
                  <a:ahLst/>
                  <a:cxnLst>
                    <a:cxn ang="0">
                      <a:pos x="9" y="10"/>
                    </a:cxn>
                    <a:cxn ang="0">
                      <a:pos x="11" y="10"/>
                    </a:cxn>
                    <a:cxn ang="0">
                      <a:pos x="11" y="17"/>
                    </a:cxn>
                    <a:cxn ang="0">
                      <a:pos x="9" y="17"/>
                    </a:cxn>
                    <a:cxn ang="0">
                      <a:pos x="9" y="20"/>
                    </a:cxn>
                    <a:cxn ang="0">
                      <a:pos x="0" y="13"/>
                    </a:cxn>
                    <a:cxn ang="0">
                      <a:pos x="0" y="0"/>
                    </a:cxn>
                    <a:cxn ang="0">
                      <a:pos x="9" y="6"/>
                    </a:cxn>
                    <a:cxn ang="0">
                      <a:pos x="9" y="10"/>
                    </a:cxn>
                  </a:cxnLst>
                  <a:rect l="0" t="0" r="r" b="b"/>
                  <a:pathLst>
                    <a:path w="11" h="20">
                      <a:moveTo>
                        <a:pt x="9" y="10"/>
                      </a:moveTo>
                      <a:lnTo>
                        <a:pt x="11" y="10"/>
                      </a:lnTo>
                      <a:lnTo>
                        <a:pt x="11" y="17"/>
                      </a:lnTo>
                      <a:lnTo>
                        <a:pt x="9" y="17"/>
                      </a:lnTo>
                      <a:lnTo>
                        <a:pt x="9" y="20"/>
                      </a:lnTo>
                      <a:lnTo>
                        <a:pt x="0" y="13"/>
                      </a:lnTo>
                      <a:lnTo>
                        <a:pt x="0" y="0"/>
                      </a:lnTo>
                      <a:lnTo>
                        <a:pt x="9" y="6"/>
                      </a:lnTo>
                      <a:lnTo>
                        <a:pt x="9" y="10"/>
                      </a:lnTo>
                      <a:close/>
                    </a:path>
                  </a:pathLst>
                </a:custGeom>
                <a:solidFill>
                  <a:srgbClr val="C2C2C4"/>
                </a:solidFill>
                <a:ln w="9525">
                  <a:noFill/>
                  <a:round/>
                  <a:headEnd/>
                  <a:tailEnd/>
                </a:ln>
              </p:spPr>
              <p:txBody>
                <a:bodyPr/>
                <a:lstStyle/>
                <a:p>
                  <a:endParaRPr lang="en-US" dirty="0">
                    <a:solidFill>
                      <a:schemeClr val="bg1"/>
                    </a:solidFill>
                  </a:endParaRPr>
                </a:p>
              </p:txBody>
            </p:sp>
            <p:sp>
              <p:nvSpPr>
                <p:cNvPr id="585" name="Freeform 3339"/>
                <p:cNvSpPr>
                  <a:spLocks/>
                </p:cNvSpPr>
                <p:nvPr/>
              </p:nvSpPr>
              <p:spPr bwMode="auto">
                <a:xfrm>
                  <a:off x="2661" y="2864"/>
                  <a:ext cx="11" cy="19"/>
                </a:xfrm>
                <a:custGeom>
                  <a:avLst/>
                  <a:gdLst/>
                  <a:ahLst/>
                  <a:cxnLst>
                    <a:cxn ang="0">
                      <a:pos x="9" y="8"/>
                    </a:cxn>
                    <a:cxn ang="0">
                      <a:pos x="11" y="9"/>
                    </a:cxn>
                    <a:cxn ang="0">
                      <a:pos x="11" y="17"/>
                    </a:cxn>
                    <a:cxn ang="0">
                      <a:pos x="9" y="16"/>
                    </a:cxn>
                    <a:cxn ang="0">
                      <a:pos x="9" y="19"/>
                    </a:cxn>
                    <a:cxn ang="0">
                      <a:pos x="0" y="13"/>
                    </a:cxn>
                    <a:cxn ang="0">
                      <a:pos x="0" y="0"/>
                    </a:cxn>
                    <a:cxn ang="0">
                      <a:pos x="9" y="6"/>
                    </a:cxn>
                    <a:cxn ang="0">
                      <a:pos x="9" y="8"/>
                    </a:cxn>
                  </a:cxnLst>
                  <a:rect l="0" t="0" r="r" b="b"/>
                  <a:pathLst>
                    <a:path w="11" h="19">
                      <a:moveTo>
                        <a:pt x="9" y="8"/>
                      </a:moveTo>
                      <a:lnTo>
                        <a:pt x="11" y="9"/>
                      </a:lnTo>
                      <a:lnTo>
                        <a:pt x="11" y="17"/>
                      </a:lnTo>
                      <a:lnTo>
                        <a:pt x="9" y="16"/>
                      </a:lnTo>
                      <a:lnTo>
                        <a:pt x="9" y="19"/>
                      </a:lnTo>
                      <a:lnTo>
                        <a:pt x="0" y="13"/>
                      </a:lnTo>
                      <a:lnTo>
                        <a:pt x="0" y="0"/>
                      </a:lnTo>
                      <a:lnTo>
                        <a:pt x="9" y="6"/>
                      </a:lnTo>
                      <a:lnTo>
                        <a:pt x="9" y="8"/>
                      </a:lnTo>
                      <a:close/>
                    </a:path>
                  </a:pathLst>
                </a:custGeom>
                <a:solidFill>
                  <a:srgbClr val="C2C2C4"/>
                </a:solidFill>
                <a:ln w="9525">
                  <a:noFill/>
                  <a:round/>
                  <a:headEnd/>
                  <a:tailEnd/>
                </a:ln>
              </p:spPr>
              <p:txBody>
                <a:bodyPr/>
                <a:lstStyle/>
                <a:p>
                  <a:endParaRPr lang="en-US" dirty="0">
                    <a:solidFill>
                      <a:schemeClr val="bg1"/>
                    </a:solidFill>
                  </a:endParaRPr>
                </a:p>
              </p:txBody>
            </p:sp>
            <p:sp>
              <p:nvSpPr>
                <p:cNvPr id="586" name="Freeform 3340"/>
                <p:cNvSpPr>
                  <a:spLocks/>
                </p:cNvSpPr>
                <p:nvPr/>
              </p:nvSpPr>
              <p:spPr bwMode="auto">
                <a:xfrm>
                  <a:off x="2662" y="2880"/>
                  <a:ext cx="10" cy="19"/>
                </a:xfrm>
                <a:custGeom>
                  <a:avLst/>
                  <a:gdLst/>
                  <a:ahLst/>
                  <a:cxnLst>
                    <a:cxn ang="0">
                      <a:pos x="9" y="9"/>
                    </a:cxn>
                    <a:cxn ang="0">
                      <a:pos x="10" y="9"/>
                    </a:cxn>
                    <a:cxn ang="0">
                      <a:pos x="10" y="16"/>
                    </a:cxn>
                    <a:cxn ang="0">
                      <a:pos x="9" y="16"/>
                    </a:cxn>
                    <a:cxn ang="0">
                      <a:pos x="9" y="19"/>
                    </a:cxn>
                    <a:cxn ang="0">
                      <a:pos x="0" y="13"/>
                    </a:cxn>
                    <a:cxn ang="0">
                      <a:pos x="0" y="0"/>
                    </a:cxn>
                    <a:cxn ang="0">
                      <a:pos x="9" y="6"/>
                    </a:cxn>
                    <a:cxn ang="0">
                      <a:pos x="9" y="9"/>
                    </a:cxn>
                  </a:cxnLst>
                  <a:rect l="0" t="0" r="r" b="b"/>
                  <a:pathLst>
                    <a:path w="10" h="19">
                      <a:moveTo>
                        <a:pt x="9" y="9"/>
                      </a:moveTo>
                      <a:lnTo>
                        <a:pt x="10" y="9"/>
                      </a:lnTo>
                      <a:lnTo>
                        <a:pt x="10" y="16"/>
                      </a:lnTo>
                      <a:lnTo>
                        <a:pt x="9" y="16"/>
                      </a:lnTo>
                      <a:lnTo>
                        <a:pt x="9" y="19"/>
                      </a:lnTo>
                      <a:lnTo>
                        <a:pt x="0" y="13"/>
                      </a:lnTo>
                      <a:lnTo>
                        <a:pt x="0" y="0"/>
                      </a:lnTo>
                      <a:lnTo>
                        <a:pt x="9" y="6"/>
                      </a:lnTo>
                      <a:lnTo>
                        <a:pt x="9" y="9"/>
                      </a:lnTo>
                      <a:close/>
                    </a:path>
                  </a:pathLst>
                </a:custGeom>
                <a:solidFill>
                  <a:srgbClr val="C2C2C4"/>
                </a:solidFill>
                <a:ln w="9525">
                  <a:noFill/>
                  <a:round/>
                  <a:headEnd/>
                  <a:tailEnd/>
                </a:ln>
              </p:spPr>
              <p:txBody>
                <a:bodyPr/>
                <a:lstStyle/>
                <a:p>
                  <a:endParaRPr lang="en-US" dirty="0">
                    <a:solidFill>
                      <a:schemeClr val="bg1"/>
                    </a:solidFill>
                  </a:endParaRPr>
                </a:p>
              </p:txBody>
            </p:sp>
            <p:sp>
              <p:nvSpPr>
                <p:cNvPr id="587" name="Freeform 3341"/>
                <p:cNvSpPr>
                  <a:spLocks/>
                </p:cNvSpPr>
                <p:nvPr/>
              </p:nvSpPr>
              <p:spPr bwMode="auto">
                <a:xfrm>
                  <a:off x="2661" y="2896"/>
                  <a:ext cx="11" cy="19"/>
                </a:xfrm>
                <a:custGeom>
                  <a:avLst/>
                  <a:gdLst/>
                  <a:ahLst/>
                  <a:cxnLst>
                    <a:cxn ang="0">
                      <a:pos x="9" y="9"/>
                    </a:cxn>
                    <a:cxn ang="0">
                      <a:pos x="11" y="10"/>
                    </a:cxn>
                    <a:cxn ang="0">
                      <a:pos x="11" y="17"/>
                    </a:cxn>
                    <a:cxn ang="0">
                      <a:pos x="9" y="17"/>
                    </a:cxn>
                    <a:cxn ang="0">
                      <a:pos x="9" y="19"/>
                    </a:cxn>
                    <a:cxn ang="0">
                      <a:pos x="0" y="13"/>
                    </a:cxn>
                    <a:cxn ang="0">
                      <a:pos x="0" y="0"/>
                    </a:cxn>
                    <a:cxn ang="0">
                      <a:pos x="9" y="6"/>
                    </a:cxn>
                    <a:cxn ang="0">
                      <a:pos x="9" y="9"/>
                    </a:cxn>
                  </a:cxnLst>
                  <a:rect l="0" t="0" r="r" b="b"/>
                  <a:pathLst>
                    <a:path w="11" h="19">
                      <a:moveTo>
                        <a:pt x="9" y="9"/>
                      </a:moveTo>
                      <a:lnTo>
                        <a:pt x="11" y="10"/>
                      </a:lnTo>
                      <a:lnTo>
                        <a:pt x="11" y="17"/>
                      </a:lnTo>
                      <a:lnTo>
                        <a:pt x="9" y="17"/>
                      </a:lnTo>
                      <a:lnTo>
                        <a:pt x="9" y="19"/>
                      </a:lnTo>
                      <a:lnTo>
                        <a:pt x="0" y="13"/>
                      </a:lnTo>
                      <a:lnTo>
                        <a:pt x="0" y="0"/>
                      </a:lnTo>
                      <a:lnTo>
                        <a:pt x="9" y="6"/>
                      </a:lnTo>
                      <a:lnTo>
                        <a:pt x="9" y="9"/>
                      </a:lnTo>
                      <a:close/>
                    </a:path>
                  </a:pathLst>
                </a:custGeom>
                <a:solidFill>
                  <a:srgbClr val="C2C2C4"/>
                </a:solidFill>
                <a:ln w="9525">
                  <a:noFill/>
                  <a:round/>
                  <a:headEnd/>
                  <a:tailEnd/>
                </a:ln>
              </p:spPr>
              <p:txBody>
                <a:bodyPr/>
                <a:lstStyle/>
                <a:p>
                  <a:endParaRPr lang="en-US" dirty="0">
                    <a:solidFill>
                      <a:schemeClr val="bg1"/>
                    </a:solidFill>
                  </a:endParaRPr>
                </a:p>
              </p:txBody>
            </p:sp>
            <p:sp>
              <p:nvSpPr>
                <p:cNvPr id="588" name="Freeform 3342"/>
                <p:cNvSpPr>
                  <a:spLocks/>
                </p:cNvSpPr>
                <p:nvPr/>
              </p:nvSpPr>
              <p:spPr bwMode="auto">
                <a:xfrm>
                  <a:off x="2927" y="2972"/>
                  <a:ext cx="10" cy="19"/>
                </a:xfrm>
                <a:custGeom>
                  <a:avLst/>
                  <a:gdLst/>
                  <a:ahLst/>
                  <a:cxnLst>
                    <a:cxn ang="0">
                      <a:pos x="1" y="10"/>
                    </a:cxn>
                    <a:cxn ang="0">
                      <a:pos x="0" y="9"/>
                    </a:cxn>
                    <a:cxn ang="0">
                      <a:pos x="0" y="3"/>
                    </a:cxn>
                    <a:cxn ang="0">
                      <a:pos x="1" y="3"/>
                    </a:cxn>
                    <a:cxn ang="0">
                      <a:pos x="1" y="0"/>
                    </a:cxn>
                    <a:cxn ang="0">
                      <a:pos x="9" y="6"/>
                    </a:cxn>
                    <a:cxn ang="0">
                      <a:pos x="10" y="19"/>
                    </a:cxn>
                    <a:cxn ang="0">
                      <a:pos x="1" y="13"/>
                    </a:cxn>
                    <a:cxn ang="0">
                      <a:pos x="1" y="10"/>
                    </a:cxn>
                  </a:cxnLst>
                  <a:rect l="0" t="0" r="r" b="b"/>
                  <a:pathLst>
                    <a:path w="10" h="19">
                      <a:moveTo>
                        <a:pt x="1" y="10"/>
                      </a:moveTo>
                      <a:lnTo>
                        <a:pt x="0" y="9"/>
                      </a:lnTo>
                      <a:lnTo>
                        <a:pt x="0" y="3"/>
                      </a:lnTo>
                      <a:lnTo>
                        <a:pt x="1" y="3"/>
                      </a:lnTo>
                      <a:lnTo>
                        <a:pt x="1" y="0"/>
                      </a:lnTo>
                      <a:lnTo>
                        <a:pt x="9" y="6"/>
                      </a:lnTo>
                      <a:lnTo>
                        <a:pt x="10" y="19"/>
                      </a:lnTo>
                      <a:lnTo>
                        <a:pt x="1" y="13"/>
                      </a:lnTo>
                      <a:lnTo>
                        <a:pt x="1" y="10"/>
                      </a:lnTo>
                      <a:close/>
                    </a:path>
                  </a:pathLst>
                </a:custGeom>
                <a:solidFill>
                  <a:srgbClr val="C2C2C4"/>
                </a:solidFill>
                <a:ln w="9525">
                  <a:noFill/>
                  <a:round/>
                  <a:headEnd/>
                  <a:tailEnd/>
                </a:ln>
              </p:spPr>
              <p:txBody>
                <a:bodyPr/>
                <a:lstStyle/>
                <a:p>
                  <a:endParaRPr lang="en-US" dirty="0">
                    <a:solidFill>
                      <a:schemeClr val="bg1"/>
                    </a:solidFill>
                  </a:endParaRPr>
                </a:p>
              </p:txBody>
            </p:sp>
            <p:sp>
              <p:nvSpPr>
                <p:cNvPr id="589" name="Freeform 3343"/>
                <p:cNvSpPr>
                  <a:spLocks/>
                </p:cNvSpPr>
                <p:nvPr/>
              </p:nvSpPr>
              <p:spPr bwMode="auto">
                <a:xfrm>
                  <a:off x="2927" y="2956"/>
                  <a:ext cx="9" cy="19"/>
                </a:xfrm>
                <a:custGeom>
                  <a:avLst/>
                  <a:gdLst/>
                  <a:ahLst/>
                  <a:cxnLst>
                    <a:cxn ang="0">
                      <a:pos x="1" y="10"/>
                    </a:cxn>
                    <a:cxn ang="0">
                      <a:pos x="0" y="9"/>
                    </a:cxn>
                    <a:cxn ang="0">
                      <a:pos x="0" y="2"/>
                    </a:cxn>
                    <a:cxn ang="0">
                      <a:pos x="1" y="3"/>
                    </a:cxn>
                    <a:cxn ang="0">
                      <a:pos x="1" y="0"/>
                    </a:cxn>
                    <a:cxn ang="0">
                      <a:pos x="9" y="6"/>
                    </a:cxn>
                    <a:cxn ang="0">
                      <a:pos x="9" y="19"/>
                    </a:cxn>
                    <a:cxn ang="0">
                      <a:pos x="1" y="12"/>
                    </a:cxn>
                    <a:cxn ang="0">
                      <a:pos x="1" y="10"/>
                    </a:cxn>
                  </a:cxnLst>
                  <a:rect l="0" t="0" r="r" b="b"/>
                  <a:pathLst>
                    <a:path w="9" h="19">
                      <a:moveTo>
                        <a:pt x="1" y="10"/>
                      </a:moveTo>
                      <a:lnTo>
                        <a:pt x="0" y="9"/>
                      </a:lnTo>
                      <a:lnTo>
                        <a:pt x="0" y="2"/>
                      </a:lnTo>
                      <a:lnTo>
                        <a:pt x="1" y="3"/>
                      </a:lnTo>
                      <a:lnTo>
                        <a:pt x="1" y="0"/>
                      </a:lnTo>
                      <a:lnTo>
                        <a:pt x="9" y="6"/>
                      </a:lnTo>
                      <a:lnTo>
                        <a:pt x="9" y="19"/>
                      </a:lnTo>
                      <a:lnTo>
                        <a:pt x="1" y="12"/>
                      </a:lnTo>
                      <a:lnTo>
                        <a:pt x="1" y="10"/>
                      </a:lnTo>
                      <a:close/>
                    </a:path>
                  </a:pathLst>
                </a:custGeom>
                <a:solidFill>
                  <a:srgbClr val="C2C2C4"/>
                </a:solidFill>
                <a:ln w="9525">
                  <a:noFill/>
                  <a:round/>
                  <a:headEnd/>
                  <a:tailEnd/>
                </a:ln>
              </p:spPr>
              <p:txBody>
                <a:bodyPr/>
                <a:lstStyle/>
                <a:p>
                  <a:endParaRPr lang="en-US" dirty="0">
                    <a:solidFill>
                      <a:schemeClr val="bg1"/>
                    </a:solidFill>
                  </a:endParaRPr>
                </a:p>
              </p:txBody>
            </p:sp>
            <p:sp>
              <p:nvSpPr>
                <p:cNvPr id="590" name="Freeform 3344"/>
                <p:cNvSpPr>
                  <a:spLocks/>
                </p:cNvSpPr>
                <p:nvPr/>
              </p:nvSpPr>
              <p:spPr bwMode="auto">
                <a:xfrm>
                  <a:off x="2927" y="2939"/>
                  <a:ext cx="10" cy="19"/>
                </a:xfrm>
                <a:custGeom>
                  <a:avLst/>
                  <a:gdLst/>
                  <a:ahLst/>
                  <a:cxnLst>
                    <a:cxn ang="0">
                      <a:pos x="1" y="10"/>
                    </a:cxn>
                    <a:cxn ang="0">
                      <a:pos x="0" y="10"/>
                    </a:cxn>
                    <a:cxn ang="0">
                      <a:pos x="0" y="3"/>
                    </a:cxn>
                    <a:cxn ang="0">
                      <a:pos x="1" y="4"/>
                    </a:cxn>
                    <a:cxn ang="0">
                      <a:pos x="1" y="0"/>
                    </a:cxn>
                    <a:cxn ang="0">
                      <a:pos x="10" y="6"/>
                    </a:cxn>
                    <a:cxn ang="0">
                      <a:pos x="10" y="19"/>
                    </a:cxn>
                    <a:cxn ang="0">
                      <a:pos x="1" y="13"/>
                    </a:cxn>
                    <a:cxn ang="0">
                      <a:pos x="1" y="10"/>
                    </a:cxn>
                  </a:cxnLst>
                  <a:rect l="0" t="0" r="r" b="b"/>
                  <a:pathLst>
                    <a:path w="10" h="19">
                      <a:moveTo>
                        <a:pt x="1" y="10"/>
                      </a:moveTo>
                      <a:lnTo>
                        <a:pt x="0" y="10"/>
                      </a:lnTo>
                      <a:lnTo>
                        <a:pt x="0" y="3"/>
                      </a:lnTo>
                      <a:lnTo>
                        <a:pt x="1" y="4"/>
                      </a:lnTo>
                      <a:lnTo>
                        <a:pt x="1" y="0"/>
                      </a:lnTo>
                      <a:lnTo>
                        <a:pt x="10" y="6"/>
                      </a:lnTo>
                      <a:lnTo>
                        <a:pt x="10" y="19"/>
                      </a:lnTo>
                      <a:lnTo>
                        <a:pt x="1" y="13"/>
                      </a:lnTo>
                      <a:lnTo>
                        <a:pt x="1" y="10"/>
                      </a:lnTo>
                      <a:close/>
                    </a:path>
                  </a:pathLst>
                </a:custGeom>
                <a:solidFill>
                  <a:srgbClr val="C2C2C4"/>
                </a:solidFill>
                <a:ln w="9525">
                  <a:noFill/>
                  <a:round/>
                  <a:headEnd/>
                  <a:tailEnd/>
                </a:ln>
              </p:spPr>
              <p:txBody>
                <a:bodyPr/>
                <a:lstStyle/>
                <a:p>
                  <a:endParaRPr lang="en-US" dirty="0">
                    <a:solidFill>
                      <a:schemeClr val="bg1"/>
                    </a:solidFill>
                  </a:endParaRPr>
                </a:p>
              </p:txBody>
            </p:sp>
            <p:sp>
              <p:nvSpPr>
                <p:cNvPr id="591" name="Freeform 3345"/>
                <p:cNvSpPr>
                  <a:spLocks/>
                </p:cNvSpPr>
                <p:nvPr/>
              </p:nvSpPr>
              <p:spPr bwMode="auto">
                <a:xfrm>
                  <a:off x="2927" y="2923"/>
                  <a:ext cx="10" cy="19"/>
                </a:xfrm>
                <a:custGeom>
                  <a:avLst/>
                  <a:gdLst/>
                  <a:ahLst/>
                  <a:cxnLst>
                    <a:cxn ang="0">
                      <a:pos x="1" y="10"/>
                    </a:cxn>
                    <a:cxn ang="0">
                      <a:pos x="0" y="9"/>
                    </a:cxn>
                    <a:cxn ang="0">
                      <a:pos x="0" y="3"/>
                    </a:cxn>
                    <a:cxn ang="0">
                      <a:pos x="1" y="3"/>
                    </a:cxn>
                    <a:cxn ang="0">
                      <a:pos x="1" y="0"/>
                    </a:cxn>
                    <a:cxn ang="0">
                      <a:pos x="10" y="6"/>
                    </a:cxn>
                    <a:cxn ang="0">
                      <a:pos x="10" y="19"/>
                    </a:cxn>
                    <a:cxn ang="0">
                      <a:pos x="1" y="13"/>
                    </a:cxn>
                    <a:cxn ang="0">
                      <a:pos x="1" y="10"/>
                    </a:cxn>
                  </a:cxnLst>
                  <a:rect l="0" t="0" r="r" b="b"/>
                  <a:pathLst>
                    <a:path w="10" h="19">
                      <a:moveTo>
                        <a:pt x="1" y="10"/>
                      </a:moveTo>
                      <a:lnTo>
                        <a:pt x="0" y="9"/>
                      </a:lnTo>
                      <a:lnTo>
                        <a:pt x="0" y="3"/>
                      </a:lnTo>
                      <a:lnTo>
                        <a:pt x="1" y="3"/>
                      </a:lnTo>
                      <a:lnTo>
                        <a:pt x="1" y="0"/>
                      </a:lnTo>
                      <a:lnTo>
                        <a:pt x="10" y="6"/>
                      </a:lnTo>
                      <a:lnTo>
                        <a:pt x="10" y="19"/>
                      </a:lnTo>
                      <a:lnTo>
                        <a:pt x="1" y="13"/>
                      </a:lnTo>
                      <a:lnTo>
                        <a:pt x="1" y="10"/>
                      </a:lnTo>
                      <a:close/>
                    </a:path>
                  </a:pathLst>
                </a:custGeom>
                <a:solidFill>
                  <a:srgbClr val="C2C2C4"/>
                </a:solidFill>
                <a:ln w="9525">
                  <a:noFill/>
                  <a:round/>
                  <a:headEnd/>
                  <a:tailEnd/>
                </a:ln>
              </p:spPr>
              <p:txBody>
                <a:bodyPr/>
                <a:lstStyle/>
                <a:p>
                  <a:endParaRPr lang="en-US" dirty="0">
                    <a:solidFill>
                      <a:schemeClr val="bg1"/>
                    </a:solidFill>
                  </a:endParaRPr>
                </a:p>
              </p:txBody>
            </p:sp>
            <p:sp>
              <p:nvSpPr>
                <p:cNvPr id="592" name="Freeform 3346"/>
                <p:cNvSpPr>
                  <a:spLocks/>
                </p:cNvSpPr>
                <p:nvPr/>
              </p:nvSpPr>
              <p:spPr bwMode="auto">
                <a:xfrm>
                  <a:off x="2927" y="2907"/>
                  <a:ext cx="9" cy="19"/>
                </a:xfrm>
                <a:custGeom>
                  <a:avLst/>
                  <a:gdLst/>
                  <a:ahLst/>
                  <a:cxnLst>
                    <a:cxn ang="0">
                      <a:pos x="1" y="10"/>
                    </a:cxn>
                    <a:cxn ang="0">
                      <a:pos x="0" y="10"/>
                    </a:cxn>
                    <a:cxn ang="0">
                      <a:pos x="0" y="2"/>
                    </a:cxn>
                    <a:cxn ang="0">
                      <a:pos x="1" y="3"/>
                    </a:cxn>
                    <a:cxn ang="0">
                      <a:pos x="1" y="0"/>
                    </a:cxn>
                    <a:cxn ang="0">
                      <a:pos x="9" y="6"/>
                    </a:cxn>
                    <a:cxn ang="0">
                      <a:pos x="9" y="19"/>
                    </a:cxn>
                    <a:cxn ang="0">
                      <a:pos x="1" y="13"/>
                    </a:cxn>
                    <a:cxn ang="0">
                      <a:pos x="1" y="10"/>
                    </a:cxn>
                  </a:cxnLst>
                  <a:rect l="0" t="0" r="r" b="b"/>
                  <a:pathLst>
                    <a:path w="9" h="19">
                      <a:moveTo>
                        <a:pt x="1" y="10"/>
                      </a:moveTo>
                      <a:lnTo>
                        <a:pt x="0" y="10"/>
                      </a:lnTo>
                      <a:lnTo>
                        <a:pt x="0" y="2"/>
                      </a:lnTo>
                      <a:lnTo>
                        <a:pt x="1" y="3"/>
                      </a:lnTo>
                      <a:lnTo>
                        <a:pt x="1" y="0"/>
                      </a:lnTo>
                      <a:lnTo>
                        <a:pt x="9" y="6"/>
                      </a:lnTo>
                      <a:lnTo>
                        <a:pt x="9" y="19"/>
                      </a:lnTo>
                      <a:lnTo>
                        <a:pt x="1" y="13"/>
                      </a:lnTo>
                      <a:lnTo>
                        <a:pt x="1" y="10"/>
                      </a:lnTo>
                      <a:close/>
                    </a:path>
                  </a:pathLst>
                </a:custGeom>
                <a:solidFill>
                  <a:srgbClr val="C2C2C4"/>
                </a:solidFill>
                <a:ln w="9525">
                  <a:noFill/>
                  <a:round/>
                  <a:headEnd/>
                  <a:tailEnd/>
                </a:ln>
              </p:spPr>
              <p:txBody>
                <a:bodyPr/>
                <a:lstStyle/>
                <a:p>
                  <a:endParaRPr lang="en-US" dirty="0">
                    <a:solidFill>
                      <a:schemeClr val="bg1"/>
                    </a:solidFill>
                  </a:endParaRPr>
                </a:p>
              </p:txBody>
            </p:sp>
            <p:sp>
              <p:nvSpPr>
                <p:cNvPr id="593" name="Freeform 3347"/>
                <p:cNvSpPr>
                  <a:spLocks/>
                </p:cNvSpPr>
                <p:nvPr/>
              </p:nvSpPr>
              <p:spPr bwMode="auto">
                <a:xfrm>
                  <a:off x="2927" y="2890"/>
                  <a:ext cx="10" cy="20"/>
                </a:xfrm>
                <a:custGeom>
                  <a:avLst/>
                  <a:gdLst/>
                  <a:ahLst/>
                  <a:cxnLst>
                    <a:cxn ang="0">
                      <a:pos x="1" y="10"/>
                    </a:cxn>
                    <a:cxn ang="0">
                      <a:pos x="0" y="10"/>
                    </a:cxn>
                    <a:cxn ang="0">
                      <a:pos x="0" y="3"/>
                    </a:cxn>
                    <a:cxn ang="0">
                      <a:pos x="1" y="4"/>
                    </a:cxn>
                    <a:cxn ang="0">
                      <a:pos x="1" y="0"/>
                    </a:cxn>
                    <a:cxn ang="0">
                      <a:pos x="10" y="7"/>
                    </a:cxn>
                    <a:cxn ang="0">
                      <a:pos x="10" y="20"/>
                    </a:cxn>
                    <a:cxn ang="0">
                      <a:pos x="1" y="13"/>
                    </a:cxn>
                    <a:cxn ang="0">
                      <a:pos x="1" y="10"/>
                    </a:cxn>
                  </a:cxnLst>
                  <a:rect l="0" t="0" r="r" b="b"/>
                  <a:pathLst>
                    <a:path w="10" h="20">
                      <a:moveTo>
                        <a:pt x="1" y="10"/>
                      </a:moveTo>
                      <a:lnTo>
                        <a:pt x="0" y="10"/>
                      </a:lnTo>
                      <a:lnTo>
                        <a:pt x="0" y="3"/>
                      </a:lnTo>
                      <a:lnTo>
                        <a:pt x="1" y="4"/>
                      </a:lnTo>
                      <a:lnTo>
                        <a:pt x="1" y="0"/>
                      </a:lnTo>
                      <a:lnTo>
                        <a:pt x="10" y="7"/>
                      </a:lnTo>
                      <a:lnTo>
                        <a:pt x="10" y="20"/>
                      </a:lnTo>
                      <a:lnTo>
                        <a:pt x="1" y="13"/>
                      </a:lnTo>
                      <a:lnTo>
                        <a:pt x="1" y="10"/>
                      </a:lnTo>
                      <a:close/>
                    </a:path>
                  </a:pathLst>
                </a:custGeom>
                <a:solidFill>
                  <a:srgbClr val="C2C2C4"/>
                </a:solidFill>
                <a:ln w="9525">
                  <a:noFill/>
                  <a:round/>
                  <a:headEnd/>
                  <a:tailEnd/>
                </a:ln>
              </p:spPr>
              <p:txBody>
                <a:bodyPr/>
                <a:lstStyle/>
                <a:p>
                  <a:endParaRPr lang="en-US" dirty="0">
                    <a:solidFill>
                      <a:schemeClr val="bg1"/>
                    </a:solidFill>
                  </a:endParaRPr>
                </a:p>
              </p:txBody>
            </p:sp>
            <p:sp>
              <p:nvSpPr>
                <p:cNvPr id="594" name="Freeform 3348"/>
                <p:cNvSpPr>
                  <a:spLocks/>
                </p:cNvSpPr>
                <p:nvPr/>
              </p:nvSpPr>
              <p:spPr bwMode="auto">
                <a:xfrm>
                  <a:off x="2940" y="2898"/>
                  <a:ext cx="9" cy="19"/>
                </a:xfrm>
                <a:custGeom>
                  <a:avLst/>
                  <a:gdLst/>
                  <a:ahLst/>
                  <a:cxnLst>
                    <a:cxn ang="0">
                      <a:pos x="9" y="9"/>
                    </a:cxn>
                    <a:cxn ang="0">
                      <a:pos x="9" y="10"/>
                    </a:cxn>
                    <a:cxn ang="0">
                      <a:pos x="9" y="17"/>
                    </a:cxn>
                    <a:cxn ang="0">
                      <a:pos x="9" y="16"/>
                    </a:cxn>
                    <a:cxn ang="0">
                      <a:pos x="9" y="19"/>
                    </a:cxn>
                    <a:cxn ang="0">
                      <a:pos x="0" y="13"/>
                    </a:cxn>
                    <a:cxn ang="0">
                      <a:pos x="0" y="0"/>
                    </a:cxn>
                    <a:cxn ang="0">
                      <a:pos x="9" y="6"/>
                    </a:cxn>
                    <a:cxn ang="0">
                      <a:pos x="9" y="9"/>
                    </a:cxn>
                  </a:cxnLst>
                  <a:rect l="0" t="0" r="r" b="b"/>
                  <a:pathLst>
                    <a:path w="9" h="19">
                      <a:moveTo>
                        <a:pt x="9" y="9"/>
                      </a:moveTo>
                      <a:lnTo>
                        <a:pt x="9" y="10"/>
                      </a:lnTo>
                      <a:lnTo>
                        <a:pt x="9" y="17"/>
                      </a:lnTo>
                      <a:lnTo>
                        <a:pt x="9" y="16"/>
                      </a:lnTo>
                      <a:lnTo>
                        <a:pt x="9" y="19"/>
                      </a:lnTo>
                      <a:lnTo>
                        <a:pt x="0" y="13"/>
                      </a:lnTo>
                      <a:lnTo>
                        <a:pt x="0" y="0"/>
                      </a:lnTo>
                      <a:lnTo>
                        <a:pt x="9" y="6"/>
                      </a:lnTo>
                      <a:lnTo>
                        <a:pt x="9" y="9"/>
                      </a:lnTo>
                      <a:close/>
                    </a:path>
                  </a:pathLst>
                </a:custGeom>
                <a:solidFill>
                  <a:srgbClr val="C2C2C4"/>
                </a:solidFill>
                <a:ln w="9525">
                  <a:noFill/>
                  <a:round/>
                  <a:headEnd/>
                  <a:tailEnd/>
                </a:ln>
              </p:spPr>
              <p:txBody>
                <a:bodyPr/>
                <a:lstStyle/>
                <a:p>
                  <a:endParaRPr lang="en-US" dirty="0">
                    <a:solidFill>
                      <a:schemeClr val="bg1"/>
                    </a:solidFill>
                  </a:endParaRPr>
                </a:p>
              </p:txBody>
            </p:sp>
            <p:sp>
              <p:nvSpPr>
                <p:cNvPr id="595" name="Freeform 3349"/>
                <p:cNvSpPr>
                  <a:spLocks/>
                </p:cNvSpPr>
                <p:nvPr/>
              </p:nvSpPr>
              <p:spPr bwMode="auto">
                <a:xfrm>
                  <a:off x="2940" y="2914"/>
                  <a:ext cx="9" cy="20"/>
                </a:xfrm>
                <a:custGeom>
                  <a:avLst/>
                  <a:gdLst/>
                  <a:ahLst/>
                  <a:cxnLst>
                    <a:cxn ang="0">
                      <a:pos x="9" y="10"/>
                    </a:cxn>
                    <a:cxn ang="0">
                      <a:pos x="9" y="10"/>
                    </a:cxn>
                    <a:cxn ang="0">
                      <a:pos x="9" y="17"/>
                    </a:cxn>
                    <a:cxn ang="0">
                      <a:pos x="9" y="16"/>
                    </a:cxn>
                    <a:cxn ang="0">
                      <a:pos x="9" y="20"/>
                    </a:cxn>
                    <a:cxn ang="0">
                      <a:pos x="0" y="14"/>
                    </a:cxn>
                    <a:cxn ang="0">
                      <a:pos x="0" y="0"/>
                    </a:cxn>
                    <a:cxn ang="0">
                      <a:pos x="9" y="7"/>
                    </a:cxn>
                    <a:cxn ang="0">
                      <a:pos x="9" y="10"/>
                    </a:cxn>
                  </a:cxnLst>
                  <a:rect l="0" t="0" r="r" b="b"/>
                  <a:pathLst>
                    <a:path w="9" h="20">
                      <a:moveTo>
                        <a:pt x="9" y="10"/>
                      </a:moveTo>
                      <a:lnTo>
                        <a:pt x="9" y="10"/>
                      </a:lnTo>
                      <a:lnTo>
                        <a:pt x="9" y="17"/>
                      </a:lnTo>
                      <a:lnTo>
                        <a:pt x="9" y="16"/>
                      </a:lnTo>
                      <a:lnTo>
                        <a:pt x="9" y="20"/>
                      </a:lnTo>
                      <a:lnTo>
                        <a:pt x="0" y="14"/>
                      </a:lnTo>
                      <a:lnTo>
                        <a:pt x="0" y="0"/>
                      </a:lnTo>
                      <a:lnTo>
                        <a:pt x="9" y="7"/>
                      </a:lnTo>
                      <a:lnTo>
                        <a:pt x="9" y="10"/>
                      </a:lnTo>
                      <a:close/>
                    </a:path>
                  </a:pathLst>
                </a:custGeom>
                <a:solidFill>
                  <a:srgbClr val="C2C2C4"/>
                </a:solidFill>
                <a:ln w="9525">
                  <a:noFill/>
                  <a:round/>
                  <a:headEnd/>
                  <a:tailEnd/>
                </a:ln>
              </p:spPr>
              <p:txBody>
                <a:bodyPr/>
                <a:lstStyle/>
                <a:p>
                  <a:endParaRPr lang="en-US" dirty="0">
                    <a:solidFill>
                      <a:schemeClr val="bg1"/>
                    </a:solidFill>
                  </a:endParaRPr>
                </a:p>
              </p:txBody>
            </p:sp>
            <p:sp>
              <p:nvSpPr>
                <p:cNvPr id="596" name="Freeform 3350"/>
                <p:cNvSpPr>
                  <a:spLocks/>
                </p:cNvSpPr>
                <p:nvPr/>
              </p:nvSpPr>
              <p:spPr bwMode="auto">
                <a:xfrm>
                  <a:off x="2939" y="2931"/>
                  <a:ext cx="10" cy="19"/>
                </a:xfrm>
                <a:custGeom>
                  <a:avLst/>
                  <a:gdLst/>
                  <a:ahLst/>
                  <a:cxnLst>
                    <a:cxn ang="0">
                      <a:pos x="9" y="9"/>
                    </a:cxn>
                    <a:cxn ang="0">
                      <a:pos x="10" y="10"/>
                    </a:cxn>
                    <a:cxn ang="0">
                      <a:pos x="10" y="16"/>
                    </a:cxn>
                    <a:cxn ang="0">
                      <a:pos x="10" y="16"/>
                    </a:cxn>
                    <a:cxn ang="0">
                      <a:pos x="10" y="19"/>
                    </a:cxn>
                    <a:cxn ang="0">
                      <a:pos x="1" y="13"/>
                    </a:cxn>
                    <a:cxn ang="0">
                      <a:pos x="0" y="0"/>
                    </a:cxn>
                    <a:cxn ang="0">
                      <a:pos x="9" y="6"/>
                    </a:cxn>
                    <a:cxn ang="0">
                      <a:pos x="9" y="9"/>
                    </a:cxn>
                  </a:cxnLst>
                  <a:rect l="0" t="0" r="r" b="b"/>
                  <a:pathLst>
                    <a:path w="10" h="19">
                      <a:moveTo>
                        <a:pt x="9" y="9"/>
                      </a:moveTo>
                      <a:lnTo>
                        <a:pt x="10" y="10"/>
                      </a:lnTo>
                      <a:lnTo>
                        <a:pt x="10" y="16"/>
                      </a:lnTo>
                      <a:lnTo>
                        <a:pt x="10" y="16"/>
                      </a:lnTo>
                      <a:lnTo>
                        <a:pt x="10" y="19"/>
                      </a:lnTo>
                      <a:lnTo>
                        <a:pt x="1" y="13"/>
                      </a:lnTo>
                      <a:lnTo>
                        <a:pt x="0" y="0"/>
                      </a:lnTo>
                      <a:lnTo>
                        <a:pt x="9" y="6"/>
                      </a:lnTo>
                      <a:lnTo>
                        <a:pt x="9" y="9"/>
                      </a:lnTo>
                      <a:close/>
                    </a:path>
                  </a:pathLst>
                </a:custGeom>
                <a:solidFill>
                  <a:srgbClr val="C2C2C4"/>
                </a:solidFill>
                <a:ln w="9525">
                  <a:noFill/>
                  <a:round/>
                  <a:headEnd/>
                  <a:tailEnd/>
                </a:ln>
              </p:spPr>
              <p:txBody>
                <a:bodyPr/>
                <a:lstStyle/>
                <a:p>
                  <a:endParaRPr lang="en-US" dirty="0">
                    <a:solidFill>
                      <a:schemeClr val="bg1"/>
                    </a:solidFill>
                  </a:endParaRPr>
                </a:p>
              </p:txBody>
            </p:sp>
            <p:sp>
              <p:nvSpPr>
                <p:cNvPr id="597" name="Freeform 3351"/>
                <p:cNvSpPr>
                  <a:spLocks/>
                </p:cNvSpPr>
                <p:nvPr/>
              </p:nvSpPr>
              <p:spPr bwMode="auto">
                <a:xfrm>
                  <a:off x="2939" y="2947"/>
                  <a:ext cx="10" cy="19"/>
                </a:xfrm>
                <a:custGeom>
                  <a:avLst/>
                  <a:gdLst/>
                  <a:ahLst/>
                  <a:cxnLst>
                    <a:cxn ang="0">
                      <a:pos x="10" y="9"/>
                    </a:cxn>
                    <a:cxn ang="0">
                      <a:pos x="10" y="10"/>
                    </a:cxn>
                    <a:cxn ang="0">
                      <a:pos x="10" y="17"/>
                    </a:cxn>
                    <a:cxn ang="0">
                      <a:pos x="10" y="16"/>
                    </a:cxn>
                    <a:cxn ang="0">
                      <a:pos x="10" y="19"/>
                    </a:cxn>
                    <a:cxn ang="0">
                      <a:pos x="1" y="13"/>
                    </a:cxn>
                    <a:cxn ang="0">
                      <a:pos x="0" y="0"/>
                    </a:cxn>
                    <a:cxn ang="0">
                      <a:pos x="9" y="6"/>
                    </a:cxn>
                    <a:cxn ang="0">
                      <a:pos x="10" y="9"/>
                    </a:cxn>
                  </a:cxnLst>
                  <a:rect l="0" t="0" r="r" b="b"/>
                  <a:pathLst>
                    <a:path w="10" h="19">
                      <a:moveTo>
                        <a:pt x="10" y="9"/>
                      </a:moveTo>
                      <a:lnTo>
                        <a:pt x="10" y="10"/>
                      </a:lnTo>
                      <a:lnTo>
                        <a:pt x="10" y="17"/>
                      </a:lnTo>
                      <a:lnTo>
                        <a:pt x="10" y="16"/>
                      </a:lnTo>
                      <a:lnTo>
                        <a:pt x="10" y="19"/>
                      </a:lnTo>
                      <a:lnTo>
                        <a:pt x="1" y="13"/>
                      </a:lnTo>
                      <a:lnTo>
                        <a:pt x="0" y="0"/>
                      </a:lnTo>
                      <a:lnTo>
                        <a:pt x="9" y="6"/>
                      </a:lnTo>
                      <a:lnTo>
                        <a:pt x="10" y="9"/>
                      </a:lnTo>
                      <a:close/>
                    </a:path>
                  </a:pathLst>
                </a:custGeom>
                <a:solidFill>
                  <a:srgbClr val="C2C2C4"/>
                </a:solidFill>
                <a:ln w="9525">
                  <a:noFill/>
                  <a:round/>
                  <a:headEnd/>
                  <a:tailEnd/>
                </a:ln>
              </p:spPr>
              <p:txBody>
                <a:bodyPr/>
                <a:lstStyle/>
                <a:p>
                  <a:endParaRPr lang="en-US" dirty="0">
                    <a:solidFill>
                      <a:schemeClr val="bg1"/>
                    </a:solidFill>
                  </a:endParaRPr>
                </a:p>
              </p:txBody>
            </p:sp>
            <p:sp>
              <p:nvSpPr>
                <p:cNvPr id="598" name="Freeform 3352"/>
                <p:cNvSpPr>
                  <a:spLocks/>
                </p:cNvSpPr>
                <p:nvPr/>
              </p:nvSpPr>
              <p:spPr bwMode="auto">
                <a:xfrm>
                  <a:off x="2940" y="2963"/>
                  <a:ext cx="9" cy="19"/>
                </a:xfrm>
                <a:custGeom>
                  <a:avLst/>
                  <a:gdLst/>
                  <a:ahLst/>
                  <a:cxnLst>
                    <a:cxn ang="0">
                      <a:pos x="9" y="9"/>
                    </a:cxn>
                    <a:cxn ang="0">
                      <a:pos x="9" y="10"/>
                    </a:cxn>
                    <a:cxn ang="0">
                      <a:pos x="9" y="17"/>
                    </a:cxn>
                    <a:cxn ang="0">
                      <a:pos x="9" y="16"/>
                    </a:cxn>
                    <a:cxn ang="0">
                      <a:pos x="9" y="19"/>
                    </a:cxn>
                    <a:cxn ang="0">
                      <a:pos x="0" y="13"/>
                    </a:cxn>
                    <a:cxn ang="0">
                      <a:pos x="0" y="0"/>
                    </a:cxn>
                    <a:cxn ang="0">
                      <a:pos x="9" y="6"/>
                    </a:cxn>
                    <a:cxn ang="0">
                      <a:pos x="9" y="9"/>
                    </a:cxn>
                  </a:cxnLst>
                  <a:rect l="0" t="0" r="r" b="b"/>
                  <a:pathLst>
                    <a:path w="9" h="19">
                      <a:moveTo>
                        <a:pt x="9" y="9"/>
                      </a:moveTo>
                      <a:lnTo>
                        <a:pt x="9" y="10"/>
                      </a:lnTo>
                      <a:lnTo>
                        <a:pt x="9" y="17"/>
                      </a:lnTo>
                      <a:lnTo>
                        <a:pt x="9" y="16"/>
                      </a:lnTo>
                      <a:lnTo>
                        <a:pt x="9" y="19"/>
                      </a:lnTo>
                      <a:lnTo>
                        <a:pt x="0" y="13"/>
                      </a:lnTo>
                      <a:lnTo>
                        <a:pt x="0" y="0"/>
                      </a:lnTo>
                      <a:lnTo>
                        <a:pt x="9" y="6"/>
                      </a:lnTo>
                      <a:lnTo>
                        <a:pt x="9" y="9"/>
                      </a:lnTo>
                      <a:close/>
                    </a:path>
                  </a:pathLst>
                </a:custGeom>
                <a:solidFill>
                  <a:srgbClr val="C2C2C4"/>
                </a:solidFill>
                <a:ln w="9525">
                  <a:noFill/>
                  <a:round/>
                  <a:headEnd/>
                  <a:tailEnd/>
                </a:ln>
              </p:spPr>
              <p:txBody>
                <a:bodyPr/>
                <a:lstStyle/>
                <a:p>
                  <a:endParaRPr lang="en-US" dirty="0">
                    <a:solidFill>
                      <a:schemeClr val="bg1"/>
                    </a:solidFill>
                  </a:endParaRPr>
                </a:p>
              </p:txBody>
            </p:sp>
            <p:sp>
              <p:nvSpPr>
                <p:cNvPr id="599" name="Freeform 3353"/>
                <p:cNvSpPr>
                  <a:spLocks/>
                </p:cNvSpPr>
                <p:nvPr/>
              </p:nvSpPr>
              <p:spPr bwMode="auto">
                <a:xfrm>
                  <a:off x="2939" y="2979"/>
                  <a:ext cx="10" cy="20"/>
                </a:xfrm>
                <a:custGeom>
                  <a:avLst/>
                  <a:gdLst/>
                  <a:ahLst/>
                  <a:cxnLst>
                    <a:cxn ang="0">
                      <a:pos x="9" y="10"/>
                    </a:cxn>
                    <a:cxn ang="0">
                      <a:pos x="10" y="11"/>
                    </a:cxn>
                    <a:cxn ang="0">
                      <a:pos x="10" y="17"/>
                    </a:cxn>
                    <a:cxn ang="0">
                      <a:pos x="10" y="17"/>
                    </a:cxn>
                    <a:cxn ang="0">
                      <a:pos x="10" y="20"/>
                    </a:cxn>
                    <a:cxn ang="0">
                      <a:pos x="0" y="13"/>
                    </a:cxn>
                    <a:cxn ang="0">
                      <a:pos x="0" y="0"/>
                    </a:cxn>
                    <a:cxn ang="0">
                      <a:pos x="9" y="7"/>
                    </a:cxn>
                    <a:cxn ang="0">
                      <a:pos x="9" y="10"/>
                    </a:cxn>
                  </a:cxnLst>
                  <a:rect l="0" t="0" r="r" b="b"/>
                  <a:pathLst>
                    <a:path w="10" h="20">
                      <a:moveTo>
                        <a:pt x="9" y="10"/>
                      </a:moveTo>
                      <a:lnTo>
                        <a:pt x="10" y="11"/>
                      </a:lnTo>
                      <a:lnTo>
                        <a:pt x="10" y="17"/>
                      </a:lnTo>
                      <a:lnTo>
                        <a:pt x="10" y="17"/>
                      </a:lnTo>
                      <a:lnTo>
                        <a:pt x="10" y="20"/>
                      </a:lnTo>
                      <a:lnTo>
                        <a:pt x="0" y="13"/>
                      </a:lnTo>
                      <a:lnTo>
                        <a:pt x="0" y="0"/>
                      </a:lnTo>
                      <a:lnTo>
                        <a:pt x="9" y="7"/>
                      </a:lnTo>
                      <a:lnTo>
                        <a:pt x="9" y="10"/>
                      </a:lnTo>
                      <a:close/>
                    </a:path>
                  </a:pathLst>
                </a:custGeom>
                <a:solidFill>
                  <a:srgbClr val="C2C2C4"/>
                </a:solidFill>
                <a:ln w="9525">
                  <a:noFill/>
                  <a:round/>
                  <a:headEnd/>
                  <a:tailEnd/>
                </a:ln>
              </p:spPr>
              <p:txBody>
                <a:bodyPr/>
                <a:lstStyle/>
                <a:p>
                  <a:endParaRPr lang="en-US" dirty="0">
                    <a:solidFill>
                      <a:schemeClr val="bg1"/>
                    </a:solidFill>
                  </a:endParaRPr>
                </a:p>
              </p:txBody>
            </p:sp>
            <p:sp>
              <p:nvSpPr>
                <p:cNvPr id="600" name="Freeform 3354"/>
                <p:cNvSpPr>
                  <a:spLocks/>
                </p:cNvSpPr>
                <p:nvPr/>
              </p:nvSpPr>
              <p:spPr bwMode="auto">
                <a:xfrm>
                  <a:off x="2972" y="3102"/>
                  <a:ext cx="9" cy="19"/>
                </a:xfrm>
                <a:custGeom>
                  <a:avLst/>
                  <a:gdLst/>
                  <a:ahLst/>
                  <a:cxnLst>
                    <a:cxn ang="0">
                      <a:pos x="1" y="10"/>
                    </a:cxn>
                    <a:cxn ang="0">
                      <a:pos x="0" y="9"/>
                    </a:cxn>
                    <a:cxn ang="0">
                      <a:pos x="0" y="2"/>
                    </a:cxn>
                    <a:cxn ang="0">
                      <a:pos x="1" y="3"/>
                    </a:cxn>
                    <a:cxn ang="0">
                      <a:pos x="1" y="0"/>
                    </a:cxn>
                    <a:cxn ang="0">
                      <a:pos x="9" y="6"/>
                    </a:cxn>
                    <a:cxn ang="0">
                      <a:pos x="9" y="19"/>
                    </a:cxn>
                    <a:cxn ang="0">
                      <a:pos x="1" y="13"/>
                    </a:cxn>
                    <a:cxn ang="0">
                      <a:pos x="1" y="10"/>
                    </a:cxn>
                  </a:cxnLst>
                  <a:rect l="0" t="0" r="r" b="b"/>
                  <a:pathLst>
                    <a:path w="9" h="19">
                      <a:moveTo>
                        <a:pt x="1" y="10"/>
                      </a:moveTo>
                      <a:lnTo>
                        <a:pt x="0" y="9"/>
                      </a:lnTo>
                      <a:lnTo>
                        <a:pt x="0" y="2"/>
                      </a:lnTo>
                      <a:lnTo>
                        <a:pt x="1" y="3"/>
                      </a:lnTo>
                      <a:lnTo>
                        <a:pt x="1" y="0"/>
                      </a:lnTo>
                      <a:lnTo>
                        <a:pt x="9" y="6"/>
                      </a:lnTo>
                      <a:lnTo>
                        <a:pt x="9" y="19"/>
                      </a:lnTo>
                      <a:lnTo>
                        <a:pt x="1" y="13"/>
                      </a:lnTo>
                      <a:lnTo>
                        <a:pt x="1" y="10"/>
                      </a:lnTo>
                      <a:close/>
                    </a:path>
                  </a:pathLst>
                </a:custGeom>
                <a:solidFill>
                  <a:srgbClr val="C2C2C4"/>
                </a:solidFill>
                <a:ln w="9525">
                  <a:noFill/>
                  <a:round/>
                  <a:headEnd/>
                  <a:tailEnd/>
                </a:ln>
              </p:spPr>
              <p:txBody>
                <a:bodyPr/>
                <a:lstStyle/>
                <a:p>
                  <a:endParaRPr lang="en-US" dirty="0">
                    <a:solidFill>
                      <a:schemeClr val="bg1"/>
                    </a:solidFill>
                  </a:endParaRPr>
                </a:p>
              </p:txBody>
            </p:sp>
            <p:sp>
              <p:nvSpPr>
                <p:cNvPr id="601" name="Freeform 3355"/>
                <p:cNvSpPr>
                  <a:spLocks/>
                </p:cNvSpPr>
                <p:nvPr/>
              </p:nvSpPr>
              <p:spPr bwMode="auto">
                <a:xfrm>
                  <a:off x="2972" y="3086"/>
                  <a:ext cx="9" cy="19"/>
                </a:xfrm>
                <a:custGeom>
                  <a:avLst/>
                  <a:gdLst/>
                  <a:ahLst/>
                  <a:cxnLst>
                    <a:cxn ang="0">
                      <a:pos x="1" y="10"/>
                    </a:cxn>
                    <a:cxn ang="0">
                      <a:pos x="0" y="9"/>
                    </a:cxn>
                    <a:cxn ang="0">
                      <a:pos x="0" y="2"/>
                    </a:cxn>
                    <a:cxn ang="0">
                      <a:pos x="1" y="2"/>
                    </a:cxn>
                    <a:cxn ang="0">
                      <a:pos x="1" y="0"/>
                    </a:cxn>
                    <a:cxn ang="0">
                      <a:pos x="9" y="6"/>
                    </a:cxn>
                    <a:cxn ang="0">
                      <a:pos x="9" y="19"/>
                    </a:cxn>
                    <a:cxn ang="0">
                      <a:pos x="1" y="13"/>
                    </a:cxn>
                    <a:cxn ang="0">
                      <a:pos x="1" y="10"/>
                    </a:cxn>
                  </a:cxnLst>
                  <a:rect l="0" t="0" r="r" b="b"/>
                  <a:pathLst>
                    <a:path w="9" h="19">
                      <a:moveTo>
                        <a:pt x="1" y="10"/>
                      </a:moveTo>
                      <a:lnTo>
                        <a:pt x="0" y="9"/>
                      </a:lnTo>
                      <a:lnTo>
                        <a:pt x="0" y="2"/>
                      </a:lnTo>
                      <a:lnTo>
                        <a:pt x="1" y="2"/>
                      </a:lnTo>
                      <a:lnTo>
                        <a:pt x="1" y="0"/>
                      </a:lnTo>
                      <a:lnTo>
                        <a:pt x="9" y="6"/>
                      </a:lnTo>
                      <a:lnTo>
                        <a:pt x="9" y="19"/>
                      </a:lnTo>
                      <a:lnTo>
                        <a:pt x="1" y="13"/>
                      </a:lnTo>
                      <a:lnTo>
                        <a:pt x="1" y="10"/>
                      </a:lnTo>
                      <a:close/>
                    </a:path>
                  </a:pathLst>
                </a:custGeom>
                <a:solidFill>
                  <a:srgbClr val="C2C2C4"/>
                </a:solidFill>
                <a:ln w="9525">
                  <a:noFill/>
                  <a:round/>
                  <a:headEnd/>
                  <a:tailEnd/>
                </a:ln>
              </p:spPr>
              <p:txBody>
                <a:bodyPr/>
                <a:lstStyle/>
                <a:p>
                  <a:endParaRPr lang="en-US" dirty="0">
                    <a:solidFill>
                      <a:schemeClr val="bg1"/>
                    </a:solidFill>
                  </a:endParaRPr>
                </a:p>
              </p:txBody>
            </p:sp>
            <p:sp>
              <p:nvSpPr>
                <p:cNvPr id="602" name="Freeform 3356"/>
                <p:cNvSpPr>
                  <a:spLocks/>
                </p:cNvSpPr>
                <p:nvPr/>
              </p:nvSpPr>
              <p:spPr bwMode="auto">
                <a:xfrm>
                  <a:off x="2985" y="3093"/>
                  <a:ext cx="9" cy="19"/>
                </a:xfrm>
                <a:custGeom>
                  <a:avLst/>
                  <a:gdLst/>
                  <a:ahLst/>
                  <a:cxnLst>
                    <a:cxn ang="0">
                      <a:pos x="9" y="9"/>
                    </a:cxn>
                    <a:cxn ang="0">
                      <a:pos x="9" y="10"/>
                    </a:cxn>
                    <a:cxn ang="0">
                      <a:pos x="9" y="16"/>
                    </a:cxn>
                    <a:cxn ang="0">
                      <a:pos x="9" y="16"/>
                    </a:cxn>
                    <a:cxn ang="0">
                      <a:pos x="9" y="19"/>
                    </a:cxn>
                    <a:cxn ang="0">
                      <a:pos x="0" y="13"/>
                    </a:cxn>
                    <a:cxn ang="0">
                      <a:pos x="0" y="0"/>
                    </a:cxn>
                    <a:cxn ang="0">
                      <a:pos x="9" y="6"/>
                    </a:cxn>
                    <a:cxn ang="0">
                      <a:pos x="9" y="9"/>
                    </a:cxn>
                  </a:cxnLst>
                  <a:rect l="0" t="0" r="r" b="b"/>
                  <a:pathLst>
                    <a:path w="9" h="19">
                      <a:moveTo>
                        <a:pt x="9" y="9"/>
                      </a:moveTo>
                      <a:lnTo>
                        <a:pt x="9" y="10"/>
                      </a:lnTo>
                      <a:lnTo>
                        <a:pt x="9" y="16"/>
                      </a:lnTo>
                      <a:lnTo>
                        <a:pt x="9" y="16"/>
                      </a:lnTo>
                      <a:lnTo>
                        <a:pt x="9" y="19"/>
                      </a:lnTo>
                      <a:lnTo>
                        <a:pt x="0" y="13"/>
                      </a:lnTo>
                      <a:lnTo>
                        <a:pt x="0" y="0"/>
                      </a:lnTo>
                      <a:lnTo>
                        <a:pt x="9" y="6"/>
                      </a:lnTo>
                      <a:lnTo>
                        <a:pt x="9" y="9"/>
                      </a:lnTo>
                      <a:close/>
                    </a:path>
                  </a:pathLst>
                </a:custGeom>
                <a:solidFill>
                  <a:srgbClr val="C2C2C4"/>
                </a:solidFill>
                <a:ln w="9525">
                  <a:noFill/>
                  <a:round/>
                  <a:headEnd/>
                  <a:tailEnd/>
                </a:ln>
              </p:spPr>
              <p:txBody>
                <a:bodyPr/>
                <a:lstStyle/>
                <a:p>
                  <a:endParaRPr lang="en-US" dirty="0">
                    <a:solidFill>
                      <a:schemeClr val="bg1"/>
                    </a:solidFill>
                  </a:endParaRPr>
                </a:p>
              </p:txBody>
            </p:sp>
            <p:sp>
              <p:nvSpPr>
                <p:cNvPr id="603" name="Freeform 3357"/>
                <p:cNvSpPr>
                  <a:spLocks/>
                </p:cNvSpPr>
                <p:nvPr/>
              </p:nvSpPr>
              <p:spPr bwMode="auto">
                <a:xfrm>
                  <a:off x="2984" y="3109"/>
                  <a:ext cx="10" cy="20"/>
                </a:xfrm>
                <a:custGeom>
                  <a:avLst/>
                  <a:gdLst/>
                  <a:ahLst/>
                  <a:cxnLst>
                    <a:cxn ang="0">
                      <a:pos x="9" y="9"/>
                    </a:cxn>
                    <a:cxn ang="0">
                      <a:pos x="10" y="10"/>
                    </a:cxn>
                    <a:cxn ang="0">
                      <a:pos x="10" y="17"/>
                    </a:cxn>
                    <a:cxn ang="0">
                      <a:pos x="9" y="17"/>
                    </a:cxn>
                    <a:cxn ang="0">
                      <a:pos x="9" y="20"/>
                    </a:cxn>
                    <a:cxn ang="0">
                      <a:pos x="0" y="13"/>
                    </a:cxn>
                    <a:cxn ang="0">
                      <a:pos x="0" y="0"/>
                    </a:cxn>
                    <a:cxn ang="0">
                      <a:pos x="9" y="7"/>
                    </a:cxn>
                    <a:cxn ang="0">
                      <a:pos x="9" y="9"/>
                    </a:cxn>
                  </a:cxnLst>
                  <a:rect l="0" t="0" r="r" b="b"/>
                  <a:pathLst>
                    <a:path w="10" h="20">
                      <a:moveTo>
                        <a:pt x="9" y="9"/>
                      </a:moveTo>
                      <a:lnTo>
                        <a:pt x="10" y="10"/>
                      </a:lnTo>
                      <a:lnTo>
                        <a:pt x="10" y="17"/>
                      </a:lnTo>
                      <a:lnTo>
                        <a:pt x="9" y="17"/>
                      </a:lnTo>
                      <a:lnTo>
                        <a:pt x="9" y="20"/>
                      </a:lnTo>
                      <a:lnTo>
                        <a:pt x="0" y="13"/>
                      </a:lnTo>
                      <a:lnTo>
                        <a:pt x="0" y="0"/>
                      </a:lnTo>
                      <a:lnTo>
                        <a:pt x="9" y="7"/>
                      </a:lnTo>
                      <a:lnTo>
                        <a:pt x="9" y="9"/>
                      </a:lnTo>
                      <a:close/>
                    </a:path>
                  </a:pathLst>
                </a:custGeom>
                <a:solidFill>
                  <a:srgbClr val="C2C2C4"/>
                </a:solidFill>
                <a:ln w="9525">
                  <a:noFill/>
                  <a:round/>
                  <a:headEnd/>
                  <a:tailEnd/>
                </a:ln>
              </p:spPr>
              <p:txBody>
                <a:bodyPr/>
                <a:lstStyle/>
                <a:p>
                  <a:endParaRPr lang="en-US" dirty="0">
                    <a:solidFill>
                      <a:schemeClr val="bg1"/>
                    </a:solidFill>
                  </a:endParaRPr>
                </a:p>
              </p:txBody>
            </p:sp>
            <p:sp>
              <p:nvSpPr>
                <p:cNvPr id="604" name="Freeform 3358"/>
                <p:cNvSpPr>
                  <a:spLocks/>
                </p:cNvSpPr>
                <p:nvPr/>
              </p:nvSpPr>
              <p:spPr bwMode="auto">
                <a:xfrm>
                  <a:off x="2695" y="2740"/>
                  <a:ext cx="9" cy="22"/>
                </a:xfrm>
                <a:custGeom>
                  <a:avLst/>
                  <a:gdLst/>
                  <a:ahLst/>
                  <a:cxnLst>
                    <a:cxn ang="0">
                      <a:pos x="9" y="22"/>
                    </a:cxn>
                    <a:cxn ang="0">
                      <a:pos x="0" y="16"/>
                    </a:cxn>
                    <a:cxn ang="0">
                      <a:pos x="0" y="0"/>
                    </a:cxn>
                    <a:cxn ang="0">
                      <a:pos x="9" y="6"/>
                    </a:cxn>
                    <a:cxn ang="0">
                      <a:pos x="9" y="22"/>
                    </a:cxn>
                  </a:cxnLst>
                  <a:rect l="0" t="0" r="r" b="b"/>
                  <a:pathLst>
                    <a:path w="9" h="22">
                      <a:moveTo>
                        <a:pt x="9" y="22"/>
                      </a:moveTo>
                      <a:lnTo>
                        <a:pt x="0" y="16"/>
                      </a:lnTo>
                      <a:lnTo>
                        <a:pt x="0" y="0"/>
                      </a:lnTo>
                      <a:lnTo>
                        <a:pt x="9" y="6"/>
                      </a:lnTo>
                      <a:lnTo>
                        <a:pt x="9" y="22"/>
                      </a:lnTo>
                      <a:close/>
                    </a:path>
                  </a:pathLst>
                </a:custGeom>
                <a:solidFill>
                  <a:srgbClr val="C2C2C4"/>
                </a:solidFill>
                <a:ln w="9525">
                  <a:noFill/>
                  <a:round/>
                  <a:headEnd/>
                  <a:tailEnd/>
                </a:ln>
              </p:spPr>
              <p:txBody>
                <a:bodyPr/>
                <a:lstStyle/>
                <a:p>
                  <a:endParaRPr lang="en-US" dirty="0">
                    <a:solidFill>
                      <a:schemeClr val="bg1"/>
                    </a:solidFill>
                  </a:endParaRPr>
                </a:p>
              </p:txBody>
            </p:sp>
            <p:sp>
              <p:nvSpPr>
                <p:cNvPr id="605" name="Freeform 3359"/>
                <p:cNvSpPr>
                  <a:spLocks/>
                </p:cNvSpPr>
                <p:nvPr/>
              </p:nvSpPr>
              <p:spPr bwMode="auto">
                <a:xfrm>
                  <a:off x="2695" y="2763"/>
                  <a:ext cx="9" cy="22"/>
                </a:xfrm>
                <a:custGeom>
                  <a:avLst/>
                  <a:gdLst/>
                  <a:ahLst/>
                  <a:cxnLst>
                    <a:cxn ang="0">
                      <a:pos x="9" y="22"/>
                    </a:cxn>
                    <a:cxn ang="0">
                      <a:pos x="0" y="16"/>
                    </a:cxn>
                    <a:cxn ang="0">
                      <a:pos x="0" y="0"/>
                    </a:cxn>
                    <a:cxn ang="0">
                      <a:pos x="9" y="7"/>
                    </a:cxn>
                    <a:cxn ang="0">
                      <a:pos x="9" y="22"/>
                    </a:cxn>
                  </a:cxnLst>
                  <a:rect l="0" t="0" r="r" b="b"/>
                  <a:pathLst>
                    <a:path w="9" h="22">
                      <a:moveTo>
                        <a:pt x="9" y="22"/>
                      </a:moveTo>
                      <a:lnTo>
                        <a:pt x="0" y="16"/>
                      </a:lnTo>
                      <a:lnTo>
                        <a:pt x="0" y="0"/>
                      </a:lnTo>
                      <a:lnTo>
                        <a:pt x="9" y="7"/>
                      </a:lnTo>
                      <a:lnTo>
                        <a:pt x="9" y="22"/>
                      </a:lnTo>
                      <a:close/>
                    </a:path>
                  </a:pathLst>
                </a:custGeom>
                <a:solidFill>
                  <a:srgbClr val="C2C2C4"/>
                </a:solidFill>
                <a:ln w="9525">
                  <a:noFill/>
                  <a:round/>
                  <a:headEnd/>
                  <a:tailEnd/>
                </a:ln>
              </p:spPr>
              <p:txBody>
                <a:bodyPr/>
                <a:lstStyle/>
                <a:p>
                  <a:endParaRPr lang="en-US" dirty="0">
                    <a:solidFill>
                      <a:schemeClr val="bg1"/>
                    </a:solidFill>
                  </a:endParaRPr>
                </a:p>
              </p:txBody>
            </p:sp>
            <p:sp>
              <p:nvSpPr>
                <p:cNvPr id="606" name="Freeform 3360"/>
                <p:cNvSpPr>
                  <a:spLocks/>
                </p:cNvSpPr>
                <p:nvPr/>
              </p:nvSpPr>
              <p:spPr bwMode="auto">
                <a:xfrm>
                  <a:off x="2709" y="2751"/>
                  <a:ext cx="10" cy="21"/>
                </a:xfrm>
                <a:custGeom>
                  <a:avLst/>
                  <a:gdLst/>
                  <a:ahLst/>
                  <a:cxnLst>
                    <a:cxn ang="0">
                      <a:pos x="10" y="21"/>
                    </a:cxn>
                    <a:cxn ang="0">
                      <a:pos x="0" y="15"/>
                    </a:cxn>
                    <a:cxn ang="0">
                      <a:pos x="0" y="0"/>
                    </a:cxn>
                    <a:cxn ang="0">
                      <a:pos x="10" y="6"/>
                    </a:cxn>
                    <a:cxn ang="0">
                      <a:pos x="10" y="21"/>
                    </a:cxn>
                  </a:cxnLst>
                  <a:rect l="0" t="0" r="r" b="b"/>
                  <a:pathLst>
                    <a:path w="10" h="21">
                      <a:moveTo>
                        <a:pt x="10" y="21"/>
                      </a:moveTo>
                      <a:lnTo>
                        <a:pt x="0" y="15"/>
                      </a:lnTo>
                      <a:lnTo>
                        <a:pt x="0" y="0"/>
                      </a:lnTo>
                      <a:lnTo>
                        <a:pt x="10" y="6"/>
                      </a:lnTo>
                      <a:lnTo>
                        <a:pt x="10" y="21"/>
                      </a:lnTo>
                      <a:close/>
                    </a:path>
                  </a:pathLst>
                </a:custGeom>
                <a:solidFill>
                  <a:srgbClr val="C2C2C4"/>
                </a:solidFill>
                <a:ln w="9525">
                  <a:noFill/>
                  <a:round/>
                  <a:headEnd/>
                  <a:tailEnd/>
                </a:ln>
              </p:spPr>
              <p:txBody>
                <a:bodyPr/>
                <a:lstStyle/>
                <a:p>
                  <a:endParaRPr lang="en-US" dirty="0">
                    <a:solidFill>
                      <a:schemeClr val="bg1"/>
                    </a:solidFill>
                  </a:endParaRPr>
                </a:p>
              </p:txBody>
            </p:sp>
            <p:sp>
              <p:nvSpPr>
                <p:cNvPr id="607" name="Freeform 3361"/>
                <p:cNvSpPr>
                  <a:spLocks/>
                </p:cNvSpPr>
                <p:nvPr/>
              </p:nvSpPr>
              <p:spPr bwMode="auto">
                <a:xfrm>
                  <a:off x="2709" y="2774"/>
                  <a:ext cx="10" cy="21"/>
                </a:xfrm>
                <a:custGeom>
                  <a:avLst/>
                  <a:gdLst/>
                  <a:ahLst/>
                  <a:cxnLst>
                    <a:cxn ang="0">
                      <a:pos x="10" y="21"/>
                    </a:cxn>
                    <a:cxn ang="0">
                      <a:pos x="0" y="15"/>
                    </a:cxn>
                    <a:cxn ang="0">
                      <a:pos x="0" y="0"/>
                    </a:cxn>
                    <a:cxn ang="0">
                      <a:pos x="10" y="6"/>
                    </a:cxn>
                    <a:cxn ang="0">
                      <a:pos x="10" y="21"/>
                    </a:cxn>
                  </a:cxnLst>
                  <a:rect l="0" t="0" r="r" b="b"/>
                  <a:pathLst>
                    <a:path w="10" h="21">
                      <a:moveTo>
                        <a:pt x="10" y="21"/>
                      </a:moveTo>
                      <a:lnTo>
                        <a:pt x="0" y="15"/>
                      </a:lnTo>
                      <a:lnTo>
                        <a:pt x="0" y="0"/>
                      </a:lnTo>
                      <a:lnTo>
                        <a:pt x="10" y="6"/>
                      </a:lnTo>
                      <a:lnTo>
                        <a:pt x="10" y="21"/>
                      </a:lnTo>
                      <a:close/>
                    </a:path>
                  </a:pathLst>
                </a:custGeom>
                <a:solidFill>
                  <a:srgbClr val="C2C2C4"/>
                </a:solidFill>
                <a:ln w="9525">
                  <a:noFill/>
                  <a:round/>
                  <a:headEnd/>
                  <a:tailEnd/>
                </a:ln>
              </p:spPr>
              <p:txBody>
                <a:bodyPr/>
                <a:lstStyle/>
                <a:p>
                  <a:endParaRPr lang="en-US" dirty="0">
                    <a:solidFill>
                      <a:schemeClr val="bg1"/>
                    </a:solidFill>
                  </a:endParaRPr>
                </a:p>
              </p:txBody>
            </p:sp>
            <p:sp>
              <p:nvSpPr>
                <p:cNvPr id="608" name="Freeform 3362"/>
                <p:cNvSpPr>
                  <a:spLocks/>
                </p:cNvSpPr>
                <p:nvPr/>
              </p:nvSpPr>
              <p:spPr bwMode="auto">
                <a:xfrm>
                  <a:off x="2695" y="2787"/>
                  <a:ext cx="9" cy="22"/>
                </a:xfrm>
                <a:custGeom>
                  <a:avLst/>
                  <a:gdLst/>
                  <a:ahLst/>
                  <a:cxnLst>
                    <a:cxn ang="0">
                      <a:pos x="9" y="22"/>
                    </a:cxn>
                    <a:cxn ang="0">
                      <a:pos x="0" y="16"/>
                    </a:cxn>
                    <a:cxn ang="0">
                      <a:pos x="0" y="0"/>
                    </a:cxn>
                    <a:cxn ang="0">
                      <a:pos x="9" y="6"/>
                    </a:cxn>
                    <a:cxn ang="0">
                      <a:pos x="9" y="22"/>
                    </a:cxn>
                  </a:cxnLst>
                  <a:rect l="0" t="0" r="r" b="b"/>
                  <a:pathLst>
                    <a:path w="9" h="22">
                      <a:moveTo>
                        <a:pt x="9" y="22"/>
                      </a:moveTo>
                      <a:lnTo>
                        <a:pt x="0" y="16"/>
                      </a:lnTo>
                      <a:lnTo>
                        <a:pt x="0" y="0"/>
                      </a:lnTo>
                      <a:lnTo>
                        <a:pt x="9" y="6"/>
                      </a:lnTo>
                      <a:lnTo>
                        <a:pt x="9" y="22"/>
                      </a:lnTo>
                      <a:close/>
                    </a:path>
                  </a:pathLst>
                </a:custGeom>
                <a:solidFill>
                  <a:srgbClr val="C2C2C4"/>
                </a:solidFill>
                <a:ln w="9525">
                  <a:noFill/>
                  <a:round/>
                  <a:headEnd/>
                  <a:tailEnd/>
                </a:ln>
              </p:spPr>
              <p:txBody>
                <a:bodyPr/>
                <a:lstStyle/>
                <a:p>
                  <a:endParaRPr lang="en-US" dirty="0">
                    <a:solidFill>
                      <a:schemeClr val="bg1"/>
                    </a:solidFill>
                  </a:endParaRPr>
                </a:p>
              </p:txBody>
            </p:sp>
            <p:sp>
              <p:nvSpPr>
                <p:cNvPr id="609" name="Freeform 3363"/>
                <p:cNvSpPr>
                  <a:spLocks/>
                </p:cNvSpPr>
                <p:nvPr/>
              </p:nvSpPr>
              <p:spPr bwMode="auto">
                <a:xfrm>
                  <a:off x="2695" y="2811"/>
                  <a:ext cx="9" cy="22"/>
                </a:xfrm>
                <a:custGeom>
                  <a:avLst/>
                  <a:gdLst/>
                  <a:ahLst/>
                  <a:cxnLst>
                    <a:cxn ang="0">
                      <a:pos x="9" y="22"/>
                    </a:cxn>
                    <a:cxn ang="0">
                      <a:pos x="0" y="15"/>
                    </a:cxn>
                    <a:cxn ang="0">
                      <a:pos x="0" y="0"/>
                    </a:cxn>
                    <a:cxn ang="0">
                      <a:pos x="9" y="6"/>
                    </a:cxn>
                    <a:cxn ang="0">
                      <a:pos x="9" y="22"/>
                    </a:cxn>
                  </a:cxnLst>
                  <a:rect l="0" t="0" r="r" b="b"/>
                  <a:pathLst>
                    <a:path w="9" h="22">
                      <a:moveTo>
                        <a:pt x="9" y="22"/>
                      </a:moveTo>
                      <a:lnTo>
                        <a:pt x="0" y="15"/>
                      </a:lnTo>
                      <a:lnTo>
                        <a:pt x="0" y="0"/>
                      </a:lnTo>
                      <a:lnTo>
                        <a:pt x="9" y="6"/>
                      </a:lnTo>
                      <a:lnTo>
                        <a:pt x="9" y="22"/>
                      </a:lnTo>
                      <a:close/>
                    </a:path>
                  </a:pathLst>
                </a:custGeom>
                <a:solidFill>
                  <a:srgbClr val="C2C2C4"/>
                </a:solidFill>
                <a:ln w="9525">
                  <a:noFill/>
                  <a:round/>
                  <a:headEnd/>
                  <a:tailEnd/>
                </a:ln>
              </p:spPr>
              <p:txBody>
                <a:bodyPr/>
                <a:lstStyle/>
                <a:p>
                  <a:endParaRPr lang="en-US" dirty="0">
                    <a:solidFill>
                      <a:schemeClr val="bg1"/>
                    </a:solidFill>
                  </a:endParaRPr>
                </a:p>
              </p:txBody>
            </p:sp>
            <p:sp>
              <p:nvSpPr>
                <p:cNvPr id="610" name="Freeform 3364"/>
                <p:cNvSpPr>
                  <a:spLocks/>
                </p:cNvSpPr>
                <p:nvPr/>
              </p:nvSpPr>
              <p:spPr bwMode="auto">
                <a:xfrm>
                  <a:off x="2709" y="2798"/>
                  <a:ext cx="10" cy="21"/>
                </a:xfrm>
                <a:custGeom>
                  <a:avLst/>
                  <a:gdLst/>
                  <a:ahLst/>
                  <a:cxnLst>
                    <a:cxn ang="0">
                      <a:pos x="10" y="21"/>
                    </a:cxn>
                    <a:cxn ang="0">
                      <a:pos x="0" y="15"/>
                    </a:cxn>
                    <a:cxn ang="0">
                      <a:pos x="0" y="0"/>
                    </a:cxn>
                    <a:cxn ang="0">
                      <a:pos x="10" y="6"/>
                    </a:cxn>
                    <a:cxn ang="0">
                      <a:pos x="10" y="21"/>
                    </a:cxn>
                  </a:cxnLst>
                  <a:rect l="0" t="0" r="r" b="b"/>
                  <a:pathLst>
                    <a:path w="10" h="21">
                      <a:moveTo>
                        <a:pt x="10" y="21"/>
                      </a:moveTo>
                      <a:lnTo>
                        <a:pt x="0" y="15"/>
                      </a:lnTo>
                      <a:lnTo>
                        <a:pt x="0" y="0"/>
                      </a:lnTo>
                      <a:lnTo>
                        <a:pt x="10" y="6"/>
                      </a:lnTo>
                      <a:lnTo>
                        <a:pt x="10" y="21"/>
                      </a:lnTo>
                      <a:close/>
                    </a:path>
                  </a:pathLst>
                </a:custGeom>
                <a:solidFill>
                  <a:srgbClr val="C2C2C4"/>
                </a:solidFill>
                <a:ln w="9525">
                  <a:noFill/>
                  <a:round/>
                  <a:headEnd/>
                  <a:tailEnd/>
                </a:ln>
              </p:spPr>
              <p:txBody>
                <a:bodyPr/>
                <a:lstStyle/>
                <a:p>
                  <a:endParaRPr lang="en-US" dirty="0">
                    <a:solidFill>
                      <a:schemeClr val="bg1"/>
                    </a:solidFill>
                  </a:endParaRPr>
                </a:p>
              </p:txBody>
            </p:sp>
            <p:sp>
              <p:nvSpPr>
                <p:cNvPr id="611" name="Freeform 3365"/>
                <p:cNvSpPr>
                  <a:spLocks/>
                </p:cNvSpPr>
                <p:nvPr/>
              </p:nvSpPr>
              <p:spPr bwMode="auto">
                <a:xfrm>
                  <a:off x="2709" y="2821"/>
                  <a:ext cx="10" cy="22"/>
                </a:xfrm>
                <a:custGeom>
                  <a:avLst/>
                  <a:gdLst/>
                  <a:ahLst/>
                  <a:cxnLst>
                    <a:cxn ang="0">
                      <a:pos x="10" y="22"/>
                    </a:cxn>
                    <a:cxn ang="0">
                      <a:pos x="0" y="15"/>
                    </a:cxn>
                    <a:cxn ang="0">
                      <a:pos x="0" y="0"/>
                    </a:cxn>
                    <a:cxn ang="0">
                      <a:pos x="10" y="6"/>
                    </a:cxn>
                    <a:cxn ang="0">
                      <a:pos x="10" y="22"/>
                    </a:cxn>
                  </a:cxnLst>
                  <a:rect l="0" t="0" r="r" b="b"/>
                  <a:pathLst>
                    <a:path w="10" h="22">
                      <a:moveTo>
                        <a:pt x="10" y="22"/>
                      </a:moveTo>
                      <a:lnTo>
                        <a:pt x="0" y="15"/>
                      </a:lnTo>
                      <a:lnTo>
                        <a:pt x="0" y="0"/>
                      </a:lnTo>
                      <a:lnTo>
                        <a:pt x="10" y="6"/>
                      </a:lnTo>
                      <a:lnTo>
                        <a:pt x="10" y="22"/>
                      </a:lnTo>
                      <a:close/>
                    </a:path>
                  </a:pathLst>
                </a:custGeom>
                <a:solidFill>
                  <a:srgbClr val="C2C2C4"/>
                </a:solidFill>
                <a:ln w="9525">
                  <a:noFill/>
                  <a:round/>
                  <a:headEnd/>
                  <a:tailEnd/>
                </a:ln>
              </p:spPr>
              <p:txBody>
                <a:bodyPr/>
                <a:lstStyle/>
                <a:p>
                  <a:endParaRPr lang="en-US" dirty="0">
                    <a:solidFill>
                      <a:schemeClr val="bg1"/>
                    </a:solidFill>
                  </a:endParaRPr>
                </a:p>
              </p:txBody>
            </p:sp>
            <p:sp>
              <p:nvSpPr>
                <p:cNvPr id="612" name="Freeform 3366"/>
                <p:cNvSpPr>
                  <a:spLocks/>
                </p:cNvSpPr>
                <p:nvPr/>
              </p:nvSpPr>
              <p:spPr bwMode="auto">
                <a:xfrm>
                  <a:off x="2651" y="2945"/>
                  <a:ext cx="8" cy="22"/>
                </a:xfrm>
                <a:custGeom>
                  <a:avLst/>
                  <a:gdLst/>
                  <a:ahLst/>
                  <a:cxnLst>
                    <a:cxn ang="0">
                      <a:pos x="8" y="22"/>
                    </a:cxn>
                    <a:cxn ang="0">
                      <a:pos x="0" y="16"/>
                    </a:cxn>
                    <a:cxn ang="0">
                      <a:pos x="0" y="0"/>
                    </a:cxn>
                    <a:cxn ang="0">
                      <a:pos x="8" y="6"/>
                    </a:cxn>
                    <a:cxn ang="0">
                      <a:pos x="8" y="22"/>
                    </a:cxn>
                  </a:cxnLst>
                  <a:rect l="0" t="0" r="r" b="b"/>
                  <a:pathLst>
                    <a:path w="8" h="22">
                      <a:moveTo>
                        <a:pt x="8" y="22"/>
                      </a:moveTo>
                      <a:lnTo>
                        <a:pt x="0" y="16"/>
                      </a:lnTo>
                      <a:lnTo>
                        <a:pt x="0" y="0"/>
                      </a:lnTo>
                      <a:lnTo>
                        <a:pt x="8" y="6"/>
                      </a:lnTo>
                      <a:lnTo>
                        <a:pt x="8" y="22"/>
                      </a:lnTo>
                      <a:close/>
                    </a:path>
                  </a:pathLst>
                </a:custGeom>
                <a:solidFill>
                  <a:srgbClr val="C2C2C4"/>
                </a:solidFill>
                <a:ln w="9525">
                  <a:noFill/>
                  <a:round/>
                  <a:headEnd/>
                  <a:tailEnd/>
                </a:ln>
              </p:spPr>
              <p:txBody>
                <a:bodyPr/>
                <a:lstStyle/>
                <a:p>
                  <a:endParaRPr lang="en-US" dirty="0">
                    <a:solidFill>
                      <a:schemeClr val="bg1"/>
                    </a:solidFill>
                  </a:endParaRPr>
                </a:p>
              </p:txBody>
            </p:sp>
            <p:sp>
              <p:nvSpPr>
                <p:cNvPr id="613" name="Freeform 3367"/>
                <p:cNvSpPr>
                  <a:spLocks/>
                </p:cNvSpPr>
                <p:nvPr/>
              </p:nvSpPr>
              <p:spPr bwMode="auto">
                <a:xfrm>
                  <a:off x="2651" y="2964"/>
                  <a:ext cx="8" cy="22"/>
                </a:xfrm>
                <a:custGeom>
                  <a:avLst/>
                  <a:gdLst/>
                  <a:ahLst/>
                  <a:cxnLst>
                    <a:cxn ang="0">
                      <a:pos x="8" y="22"/>
                    </a:cxn>
                    <a:cxn ang="0">
                      <a:pos x="0" y="16"/>
                    </a:cxn>
                    <a:cxn ang="0">
                      <a:pos x="0" y="0"/>
                    </a:cxn>
                    <a:cxn ang="0">
                      <a:pos x="8" y="7"/>
                    </a:cxn>
                    <a:cxn ang="0">
                      <a:pos x="8" y="22"/>
                    </a:cxn>
                  </a:cxnLst>
                  <a:rect l="0" t="0" r="r" b="b"/>
                  <a:pathLst>
                    <a:path w="8" h="22">
                      <a:moveTo>
                        <a:pt x="8" y="22"/>
                      </a:moveTo>
                      <a:lnTo>
                        <a:pt x="0" y="16"/>
                      </a:lnTo>
                      <a:lnTo>
                        <a:pt x="0" y="0"/>
                      </a:lnTo>
                      <a:lnTo>
                        <a:pt x="8" y="7"/>
                      </a:lnTo>
                      <a:lnTo>
                        <a:pt x="8" y="22"/>
                      </a:lnTo>
                      <a:close/>
                    </a:path>
                  </a:pathLst>
                </a:custGeom>
                <a:solidFill>
                  <a:srgbClr val="C2C2C4"/>
                </a:solidFill>
                <a:ln w="9525">
                  <a:noFill/>
                  <a:round/>
                  <a:headEnd/>
                  <a:tailEnd/>
                </a:ln>
              </p:spPr>
              <p:txBody>
                <a:bodyPr/>
                <a:lstStyle/>
                <a:p>
                  <a:endParaRPr lang="en-US" dirty="0">
                    <a:solidFill>
                      <a:schemeClr val="bg1"/>
                    </a:solidFill>
                  </a:endParaRPr>
                </a:p>
              </p:txBody>
            </p:sp>
            <p:sp>
              <p:nvSpPr>
                <p:cNvPr id="614" name="Freeform 3368"/>
                <p:cNvSpPr>
                  <a:spLocks/>
                </p:cNvSpPr>
                <p:nvPr/>
              </p:nvSpPr>
              <p:spPr bwMode="auto">
                <a:xfrm>
                  <a:off x="2663" y="2954"/>
                  <a:ext cx="9" cy="22"/>
                </a:xfrm>
                <a:custGeom>
                  <a:avLst/>
                  <a:gdLst/>
                  <a:ahLst/>
                  <a:cxnLst>
                    <a:cxn ang="0">
                      <a:pos x="9" y="22"/>
                    </a:cxn>
                    <a:cxn ang="0">
                      <a:pos x="0" y="16"/>
                    </a:cxn>
                    <a:cxn ang="0">
                      <a:pos x="0" y="0"/>
                    </a:cxn>
                    <a:cxn ang="0">
                      <a:pos x="9" y="6"/>
                    </a:cxn>
                    <a:cxn ang="0">
                      <a:pos x="9" y="22"/>
                    </a:cxn>
                  </a:cxnLst>
                  <a:rect l="0" t="0" r="r" b="b"/>
                  <a:pathLst>
                    <a:path w="9" h="22">
                      <a:moveTo>
                        <a:pt x="9" y="22"/>
                      </a:moveTo>
                      <a:lnTo>
                        <a:pt x="0" y="16"/>
                      </a:lnTo>
                      <a:lnTo>
                        <a:pt x="0" y="0"/>
                      </a:lnTo>
                      <a:lnTo>
                        <a:pt x="9" y="6"/>
                      </a:lnTo>
                      <a:lnTo>
                        <a:pt x="9" y="22"/>
                      </a:lnTo>
                      <a:close/>
                    </a:path>
                  </a:pathLst>
                </a:custGeom>
                <a:solidFill>
                  <a:srgbClr val="C2C2C4"/>
                </a:solidFill>
                <a:ln w="9525">
                  <a:noFill/>
                  <a:round/>
                  <a:headEnd/>
                  <a:tailEnd/>
                </a:ln>
              </p:spPr>
              <p:txBody>
                <a:bodyPr/>
                <a:lstStyle/>
                <a:p>
                  <a:endParaRPr lang="en-US" dirty="0">
                    <a:solidFill>
                      <a:schemeClr val="bg1"/>
                    </a:solidFill>
                  </a:endParaRPr>
                </a:p>
              </p:txBody>
            </p:sp>
            <p:sp>
              <p:nvSpPr>
                <p:cNvPr id="615" name="Freeform 3369"/>
                <p:cNvSpPr>
                  <a:spLocks/>
                </p:cNvSpPr>
                <p:nvPr/>
              </p:nvSpPr>
              <p:spPr bwMode="auto">
                <a:xfrm>
                  <a:off x="2663" y="2973"/>
                  <a:ext cx="9" cy="22"/>
                </a:xfrm>
                <a:custGeom>
                  <a:avLst/>
                  <a:gdLst/>
                  <a:ahLst/>
                  <a:cxnLst>
                    <a:cxn ang="0">
                      <a:pos x="9" y="22"/>
                    </a:cxn>
                    <a:cxn ang="0">
                      <a:pos x="0" y="15"/>
                    </a:cxn>
                    <a:cxn ang="0">
                      <a:pos x="0" y="0"/>
                    </a:cxn>
                    <a:cxn ang="0">
                      <a:pos x="9" y="6"/>
                    </a:cxn>
                    <a:cxn ang="0">
                      <a:pos x="9" y="22"/>
                    </a:cxn>
                  </a:cxnLst>
                  <a:rect l="0" t="0" r="r" b="b"/>
                  <a:pathLst>
                    <a:path w="9" h="22">
                      <a:moveTo>
                        <a:pt x="9" y="22"/>
                      </a:moveTo>
                      <a:lnTo>
                        <a:pt x="0" y="15"/>
                      </a:lnTo>
                      <a:lnTo>
                        <a:pt x="0" y="0"/>
                      </a:lnTo>
                      <a:lnTo>
                        <a:pt x="9" y="6"/>
                      </a:lnTo>
                      <a:lnTo>
                        <a:pt x="9" y="22"/>
                      </a:lnTo>
                      <a:close/>
                    </a:path>
                  </a:pathLst>
                </a:custGeom>
                <a:solidFill>
                  <a:srgbClr val="C2C2C4"/>
                </a:solidFill>
                <a:ln w="9525">
                  <a:noFill/>
                  <a:round/>
                  <a:headEnd/>
                  <a:tailEnd/>
                </a:ln>
              </p:spPr>
              <p:txBody>
                <a:bodyPr/>
                <a:lstStyle/>
                <a:p>
                  <a:endParaRPr lang="en-US" dirty="0">
                    <a:solidFill>
                      <a:schemeClr val="bg1"/>
                    </a:solidFill>
                  </a:endParaRPr>
                </a:p>
              </p:txBody>
            </p:sp>
            <p:sp>
              <p:nvSpPr>
                <p:cNvPr id="616" name="Freeform 3370"/>
                <p:cNvSpPr>
                  <a:spLocks/>
                </p:cNvSpPr>
                <p:nvPr/>
              </p:nvSpPr>
              <p:spPr bwMode="auto">
                <a:xfrm>
                  <a:off x="2651" y="2983"/>
                  <a:ext cx="8" cy="22"/>
                </a:xfrm>
                <a:custGeom>
                  <a:avLst/>
                  <a:gdLst/>
                  <a:ahLst/>
                  <a:cxnLst>
                    <a:cxn ang="0">
                      <a:pos x="8" y="22"/>
                    </a:cxn>
                    <a:cxn ang="0">
                      <a:pos x="0" y="15"/>
                    </a:cxn>
                    <a:cxn ang="0">
                      <a:pos x="0" y="0"/>
                    </a:cxn>
                    <a:cxn ang="0">
                      <a:pos x="8" y="7"/>
                    </a:cxn>
                    <a:cxn ang="0">
                      <a:pos x="8" y="22"/>
                    </a:cxn>
                  </a:cxnLst>
                  <a:rect l="0" t="0" r="r" b="b"/>
                  <a:pathLst>
                    <a:path w="8" h="22">
                      <a:moveTo>
                        <a:pt x="8" y="22"/>
                      </a:moveTo>
                      <a:lnTo>
                        <a:pt x="0" y="15"/>
                      </a:lnTo>
                      <a:lnTo>
                        <a:pt x="0" y="0"/>
                      </a:lnTo>
                      <a:lnTo>
                        <a:pt x="8" y="7"/>
                      </a:lnTo>
                      <a:lnTo>
                        <a:pt x="8" y="22"/>
                      </a:lnTo>
                      <a:close/>
                    </a:path>
                  </a:pathLst>
                </a:custGeom>
                <a:solidFill>
                  <a:srgbClr val="C2C2C4"/>
                </a:solidFill>
                <a:ln w="9525">
                  <a:noFill/>
                  <a:round/>
                  <a:headEnd/>
                  <a:tailEnd/>
                </a:ln>
              </p:spPr>
              <p:txBody>
                <a:bodyPr/>
                <a:lstStyle/>
                <a:p>
                  <a:endParaRPr lang="en-US" dirty="0">
                    <a:solidFill>
                      <a:schemeClr val="bg1"/>
                    </a:solidFill>
                  </a:endParaRPr>
                </a:p>
              </p:txBody>
            </p:sp>
            <p:sp>
              <p:nvSpPr>
                <p:cNvPr id="617" name="Freeform 3371"/>
                <p:cNvSpPr>
                  <a:spLocks/>
                </p:cNvSpPr>
                <p:nvPr/>
              </p:nvSpPr>
              <p:spPr bwMode="auto">
                <a:xfrm>
                  <a:off x="2651" y="3002"/>
                  <a:ext cx="8" cy="22"/>
                </a:xfrm>
                <a:custGeom>
                  <a:avLst/>
                  <a:gdLst/>
                  <a:ahLst/>
                  <a:cxnLst>
                    <a:cxn ang="0">
                      <a:pos x="8" y="22"/>
                    </a:cxn>
                    <a:cxn ang="0">
                      <a:pos x="0" y="16"/>
                    </a:cxn>
                    <a:cxn ang="0">
                      <a:pos x="0" y="0"/>
                    </a:cxn>
                    <a:cxn ang="0">
                      <a:pos x="8" y="6"/>
                    </a:cxn>
                    <a:cxn ang="0">
                      <a:pos x="8" y="22"/>
                    </a:cxn>
                  </a:cxnLst>
                  <a:rect l="0" t="0" r="r" b="b"/>
                  <a:pathLst>
                    <a:path w="8" h="22">
                      <a:moveTo>
                        <a:pt x="8" y="22"/>
                      </a:moveTo>
                      <a:lnTo>
                        <a:pt x="0" y="16"/>
                      </a:lnTo>
                      <a:lnTo>
                        <a:pt x="0" y="0"/>
                      </a:lnTo>
                      <a:lnTo>
                        <a:pt x="8" y="6"/>
                      </a:lnTo>
                      <a:lnTo>
                        <a:pt x="8" y="22"/>
                      </a:lnTo>
                      <a:close/>
                    </a:path>
                  </a:pathLst>
                </a:custGeom>
                <a:solidFill>
                  <a:srgbClr val="C2C2C4"/>
                </a:solidFill>
                <a:ln w="9525">
                  <a:noFill/>
                  <a:round/>
                  <a:headEnd/>
                  <a:tailEnd/>
                </a:ln>
              </p:spPr>
              <p:txBody>
                <a:bodyPr/>
                <a:lstStyle/>
                <a:p>
                  <a:endParaRPr lang="en-US" dirty="0">
                    <a:solidFill>
                      <a:schemeClr val="bg1"/>
                    </a:solidFill>
                  </a:endParaRPr>
                </a:p>
              </p:txBody>
            </p:sp>
            <p:sp>
              <p:nvSpPr>
                <p:cNvPr id="618" name="Freeform 3372"/>
                <p:cNvSpPr>
                  <a:spLocks/>
                </p:cNvSpPr>
                <p:nvPr/>
              </p:nvSpPr>
              <p:spPr bwMode="auto">
                <a:xfrm>
                  <a:off x="2663" y="2992"/>
                  <a:ext cx="9" cy="21"/>
                </a:xfrm>
                <a:custGeom>
                  <a:avLst/>
                  <a:gdLst/>
                  <a:ahLst/>
                  <a:cxnLst>
                    <a:cxn ang="0">
                      <a:pos x="9" y="21"/>
                    </a:cxn>
                    <a:cxn ang="0">
                      <a:pos x="0" y="15"/>
                    </a:cxn>
                    <a:cxn ang="0">
                      <a:pos x="0" y="0"/>
                    </a:cxn>
                    <a:cxn ang="0">
                      <a:pos x="9" y="6"/>
                    </a:cxn>
                    <a:cxn ang="0">
                      <a:pos x="9" y="21"/>
                    </a:cxn>
                  </a:cxnLst>
                  <a:rect l="0" t="0" r="r" b="b"/>
                  <a:pathLst>
                    <a:path w="9" h="21">
                      <a:moveTo>
                        <a:pt x="9" y="21"/>
                      </a:moveTo>
                      <a:lnTo>
                        <a:pt x="0" y="15"/>
                      </a:lnTo>
                      <a:lnTo>
                        <a:pt x="0" y="0"/>
                      </a:lnTo>
                      <a:lnTo>
                        <a:pt x="9" y="6"/>
                      </a:lnTo>
                      <a:lnTo>
                        <a:pt x="9" y="21"/>
                      </a:lnTo>
                      <a:close/>
                    </a:path>
                  </a:pathLst>
                </a:custGeom>
                <a:solidFill>
                  <a:srgbClr val="C2C2C4"/>
                </a:solidFill>
                <a:ln w="9525">
                  <a:noFill/>
                  <a:round/>
                  <a:headEnd/>
                  <a:tailEnd/>
                </a:ln>
              </p:spPr>
              <p:txBody>
                <a:bodyPr/>
                <a:lstStyle/>
                <a:p>
                  <a:endParaRPr lang="en-US" dirty="0">
                    <a:solidFill>
                      <a:schemeClr val="bg1"/>
                    </a:solidFill>
                  </a:endParaRPr>
                </a:p>
              </p:txBody>
            </p:sp>
            <p:sp>
              <p:nvSpPr>
                <p:cNvPr id="619" name="Freeform 3373"/>
                <p:cNvSpPr>
                  <a:spLocks/>
                </p:cNvSpPr>
                <p:nvPr/>
              </p:nvSpPr>
              <p:spPr bwMode="auto">
                <a:xfrm>
                  <a:off x="2663" y="3011"/>
                  <a:ext cx="9" cy="21"/>
                </a:xfrm>
                <a:custGeom>
                  <a:avLst/>
                  <a:gdLst/>
                  <a:ahLst/>
                  <a:cxnLst>
                    <a:cxn ang="0">
                      <a:pos x="9" y="21"/>
                    </a:cxn>
                    <a:cxn ang="0">
                      <a:pos x="0" y="15"/>
                    </a:cxn>
                    <a:cxn ang="0">
                      <a:pos x="0" y="0"/>
                    </a:cxn>
                    <a:cxn ang="0">
                      <a:pos x="9" y="6"/>
                    </a:cxn>
                    <a:cxn ang="0">
                      <a:pos x="9" y="21"/>
                    </a:cxn>
                  </a:cxnLst>
                  <a:rect l="0" t="0" r="r" b="b"/>
                  <a:pathLst>
                    <a:path w="9" h="21">
                      <a:moveTo>
                        <a:pt x="9" y="21"/>
                      </a:moveTo>
                      <a:lnTo>
                        <a:pt x="0" y="15"/>
                      </a:lnTo>
                      <a:lnTo>
                        <a:pt x="0" y="0"/>
                      </a:lnTo>
                      <a:lnTo>
                        <a:pt x="9" y="6"/>
                      </a:lnTo>
                      <a:lnTo>
                        <a:pt x="9" y="21"/>
                      </a:lnTo>
                      <a:close/>
                    </a:path>
                  </a:pathLst>
                </a:custGeom>
                <a:solidFill>
                  <a:srgbClr val="C2C2C4"/>
                </a:solidFill>
                <a:ln w="9525">
                  <a:noFill/>
                  <a:round/>
                  <a:headEnd/>
                  <a:tailEnd/>
                </a:ln>
              </p:spPr>
              <p:txBody>
                <a:bodyPr/>
                <a:lstStyle/>
                <a:p>
                  <a:endParaRPr lang="en-US" dirty="0">
                    <a:solidFill>
                      <a:schemeClr val="bg1"/>
                    </a:solidFill>
                  </a:endParaRPr>
                </a:p>
              </p:txBody>
            </p:sp>
            <p:sp>
              <p:nvSpPr>
                <p:cNvPr id="620" name="Freeform 3374"/>
                <p:cNvSpPr>
                  <a:spLocks/>
                </p:cNvSpPr>
                <p:nvPr/>
              </p:nvSpPr>
              <p:spPr bwMode="auto">
                <a:xfrm>
                  <a:off x="2651" y="3021"/>
                  <a:ext cx="8" cy="22"/>
                </a:xfrm>
                <a:custGeom>
                  <a:avLst/>
                  <a:gdLst/>
                  <a:ahLst/>
                  <a:cxnLst>
                    <a:cxn ang="0">
                      <a:pos x="8" y="22"/>
                    </a:cxn>
                    <a:cxn ang="0">
                      <a:pos x="0" y="16"/>
                    </a:cxn>
                    <a:cxn ang="0">
                      <a:pos x="0" y="0"/>
                    </a:cxn>
                    <a:cxn ang="0">
                      <a:pos x="8" y="6"/>
                    </a:cxn>
                    <a:cxn ang="0">
                      <a:pos x="8" y="22"/>
                    </a:cxn>
                  </a:cxnLst>
                  <a:rect l="0" t="0" r="r" b="b"/>
                  <a:pathLst>
                    <a:path w="8" h="22">
                      <a:moveTo>
                        <a:pt x="8" y="22"/>
                      </a:moveTo>
                      <a:lnTo>
                        <a:pt x="0" y="16"/>
                      </a:lnTo>
                      <a:lnTo>
                        <a:pt x="0" y="0"/>
                      </a:lnTo>
                      <a:lnTo>
                        <a:pt x="8" y="6"/>
                      </a:lnTo>
                      <a:lnTo>
                        <a:pt x="8" y="22"/>
                      </a:lnTo>
                      <a:close/>
                    </a:path>
                  </a:pathLst>
                </a:custGeom>
                <a:solidFill>
                  <a:srgbClr val="C2C2C4"/>
                </a:solidFill>
                <a:ln w="9525">
                  <a:noFill/>
                  <a:round/>
                  <a:headEnd/>
                  <a:tailEnd/>
                </a:ln>
              </p:spPr>
              <p:txBody>
                <a:bodyPr/>
                <a:lstStyle/>
                <a:p>
                  <a:endParaRPr lang="en-US" dirty="0">
                    <a:solidFill>
                      <a:schemeClr val="bg1"/>
                    </a:solidFill>
                  </a:endParaRPr>
                </a:p>
              </p:txBody>
            </p:sp>
            <p:sp>
              <p:nvSpPr>
                <p:cNvPr id="621" name="Freeform 3375"/>
                <p:cNvSpPr>
                  <a:spLocks/>
                </p:cNvSpPr>
                <p:nvPr/>
              </p:nvSpPr>
              <p:spPr bwMode="auto">
                <a:xfrm>
                  <a:off x="2663" y="3030"/>
                  <a:ext cx="9" cy="22"/>
                </a:xfrm>
                <a:custGeom>
                  <a:avLst/>
                  <a:gdLst/>
                  <a:ahLst/>
                  <a:cxnLst>
                    <a:cxn ang="0">
                      <a:pos x="9" y="22"/>
                    </a:cxn>
                    <a:cxn ang="0">
                      <a:pos x="0" y="15"/>
                    </a:cxn>
                    <a:cxn ang="0">
                      <a:pos x="0" y="0"/>
                    </a:cxn>
                    <a:cxn ang="0">
                      <a:pos x="9" y="6"/>
                    </a:cxn>
                    <a:cxn ang="0">
                      <a:pos x="9" y="22"/>
                    </a:cxn>
                  </a:cxnLst>
                  <a:rect l="0" t="0" r="r" b="b"/>
                  <a:pathLst>
                    <a:path w="9" h="22">
                      <a:moveTo>
                        <a:pt x="9" y="22"/>
                      </a:moveTo>
                      <a:lnTo>
                        <a:pt x="0" y="15"/>
                      </a:lnTo>
                      <a:lnTo>
                        <a:pt x="0" y="0"/>
                      </a:lnTo>
                      <a:lnTo>
                        <a:pt x="9" y="6"/>
                      </a:lnTo>
                      <a:lnTo>
                        <a:pt x="9" y="22"/>
                      </a:lnTo>
                      <a:close/>
                    </a:path>
                  </a:pathLst>
                </a:custGeom>
                <a:solidFill>
                  <a:srgbClr val="C2C2C4"/>
                </a:solidFill>
                <a:ln w="9525">
                  <a:noFill/>
                  <a:round/>
                  <a:headEnd/>
                  <a:tailEnd/>
                </a:ln>
              </p:spPr>
              <p:txBody>
                <a:bodyPr/>
                <a:lstStyle/>
                <a:p>
                  <a:endParaRPr lang="en-US" dirty="0">
                    <a:solidFill>
                      <a:schemeClr val="bg1"/>
                    </a:solidFill>
                  </a:endParaRPr>
                </a:p>
              </p:txBody>
            </p:sp>
            <p:sp>
              <p:nvSpPr>
                <p:cNvPr id="622" name="Freeform 3376"/>
                <p:cNvSpPr>
                  <a:spLocks/>
                </p:cNvSpPr>
                <p:nvPr/>
              </p:nvSpPr>
              <p:spPr bwMode="auto">
                <a:xfrm>
                  <a:off x="2651" y="3047"/>
                  <a:ext cx="8" cy="22"/>
                </a:xfrm>
                <a:custGeom>
                  <a:avLst/>
                  <a:gdLst/>
                  <a:ahLst/>
                  <a:cxnLst>
                    <a:cxn ang="0">
                      <a:pos x="8" y="22"/>
                    </a:cxn>
                    <a:cxn ang="0">
                      <a:pos x="0" y="15"/>
                    </a:cxn>
                    <a:cxn ang="0">
                      <a:pos x="0" y="0"/>
                    </a:cxn>
                    <a:cxn ang="0">
                      <a:pos x="8" y="6"/>
                    </a:cxn>
                    <a:cxn ang="0">
                      <a:pos x="8" y="22"/>
                    </a:cxn>
                  </a:cxnLst>
                  <a:rect l="0" t="0" r="r" b="b"/>
                  <a:pathLst>
                    <a:path w="8" h="22">
                      <a:moveTo>
                        <a:pt x="8" y="22"/>
                      </a:moveTo>
                      <a:lnTo>
                        <a:pt x="0" y="15"/>
                      </a:lnTo>
                      <a:lnTo>
                        <a:pt x="0" y="0"/>
                      </a:lnTo>
                      <a:lnTo>
                        <a:pt x="8" y="6"/>
                      </a:lnTo>
                      <a:lnTo>
                        <a:pt x="8" y="22"/>
                      </a:lnTo>
                      <a:close/>
                    </a:path>
                  </a:pathLst>
                </a:custGeom>
                <a:solidFill>
                  <a:srgbClr val="C2C2C4"/>
                </a:solidFill>
                <a:ln w="9525">
                  <a:noFill/>
                  <a:round/>
                  <a:headEnd/>
                  <a:tailEnd/>
                </a:ln>
              </p:spPr>
              <p:txBody>
                <a:bodyPr/>
                <a:lstStyle/>
                <a:p>
                  <a:endParaRPr lang="en-US" dirty="0">
                    <a:solidFill>
                      <a:schemeClr val="bg1"/>
                    </a:solidFill>
                  </a:endParaRPr>
                </a:p>
              </p:txBody>
            </p:sp>
            <p:sp>
              <p:nvSpPr>
                <p:cNvPr id="623" name="Freeform 3377"/>
                <p:cNvSpPr>
                  <a:spLocks/>
                </p:cNvSpPr>
                <p:nvPr/>
              </p:nvSpPr>
              <p:spPr bwMode="auto">
                <a:xfrm>
                  <a:off x="2651" y="3065"/>
                  <a:ext cx="8" cy="22"/>
                </a:xfrm>
                <a:custGeom>
                  <a:avLst/>
                  <a:gdLst/>
                  <a:ahLst/>
                  <a:cxnLst>
                    <a:cxn ang="0">
                      <a:pos x="8" y="22"/>
                    </a:cxn>
                    <a:cxn ang="0">
                      <a:pos x="0" y="16"/>
                    </a:cxn>
                    <a:cxn ang="0">
                      <a:pos x="0" y="0"/>
                    </a:cxn>
                    <a:cxn ang="0">
                      <a:pos x="8" y="7"/>
                    </a:cxn>
                    <a:cxn ang="0">
                      <a:pos x="8" y="22"/>
                    </a:cxn>
                  </a:cxnLst>
                  <a:rect l="0" t="0" r="r" b="b"/>
                  <a:pathLst>
                    <a:path w="8" h="22">
                      <a:moveTo>
                        <a:pt x="8" y="22"/>
                      </a:moveTo>
                      <a:lnTo>
                        <a:pt x="0" y="16"/>
                      </a:lnTo>
                      <a:lnTo>
                        <a:pt x="0" y="0"/>
                      </a:lnTo>
                      <a:lnTo>
                        <a:pt x="8" y="7"/>
                      </a:lnTo>
                      <a:lnTo>
                        <a:pt x="8" y="22"/>
                      </a:lnTo>
                      <a:close/>
                    </a:path>
                  </a:pathLst>
                </a:custGeom>
                <a:solidFill>
                  <a:srgbClr val="C2C2C4"/>
                </a:solidFill>
                <a:ln w="9525">
                  <a:noFill/>
                  <a:round/>
                  <a:headEnd/>
                  <a:tailEnd/>
                </a:ln>
              </p:spPr>
              <p:txBody>
                <a:bodyPr/>
                <a:lstStyle/>
                <a:p>
                  <a:endParaRPr lang="en-US" dirty="0">
                    <a:solidFill>
                      <a:schemeClr val="bg1"/>
                    </a:solidFill>
                  </a:endParaRPr>
                </a:p>
              </p:txBody>
            </p:sp>
            <p:sp>
              <p:nvSpPr>
                <p:cNvPr id="624" name="Freeform 3378"/>
                <p:cNvSpPr>
                  <a:spLocks/>
                </p:cNvSpPr>
                <p:nvPr/>
              </p:nvSpPr>
              <p:spPr bwMode="auto">
                <a:xfrm>
                  <a:off x="2663" y="3055"/>
                  <a:ext cx="9" cy="22"/>
                </a:xfrm>
                <a:custGeom>
                  <a:avLst/>
                  <a:gdLst/>
                  <a:ahLst/>
                  <a:cxnLst>
                    <a:cxn ang="0">
                      <a:pos x="9" y="22"/>
                    </a:cxn>
                    <a:cxn ang="0">
                      <a:pos x="0" y="16"/>
                    </a:cxn>
                    <a:cxn ang="0">
                      <a:pos x="0" y="0"/>
                    </a:cxn>
                    <a:cxn ang="0">
                      <a:pos x="9" y="7"/>
                    </a:cxn>
                    <a:cxn ang="0">
                      <a:pos x="9" y="22"/>
                    </a:cxn>
                  </a:cxnLst>
                  <a:rect l="0" t="0" r="r" b="b"/>
                  <a:pathLst>
                    <a:path w="9" h="22">
                      <a:moveTo>
                        <a:pt x="9" y="22"/>
                      </a:moveTo>
                      <a:lnTo>
                        <a:pt x="0" y="16"/>
                      </a:lnTo>
                      <a:lnTo>
                        <a:pt x="0" y="0"/>
                      </a:lnTo>
                      <a:lnTo>
                        <a:pt x="9" y="7"/>
                      </a:lnTo>
                      <a:lnTo>
                        <a:pt x="9" y="22"/>
                      </a:lnTo>
                      <a:close/>
                    </a:path>
                  </a:pathLst>
                </a:custGeom>
                <a:solidFill>
                  <a:srgbClr val="C2C2C4"/>
                </a:solidFill>
                <a:ln w="9525">
                  <a:noFill/>
                  <a:round/>
                  <a:headEnd/>
                  <a:tailEnd/>
                </a:ln>
              </p:spPr>
              <p:txBody>
                <a:bodyPr/>
                <a:lstStyle/>
                <a:p>
                  <a:endParaRPr lang="en-US" dirty="0">
                    <a:solidFill>
                      <a:schemeClr val="bg1"/>
                    </a:solidFill>
                  </a:endParaRPr>
                </a:p>
              </p:txBody>
            </p:sp>
            <p:sp>
              <p:nvSpPr>
                <p:cNvPr id="625" name="Freeform 3379"/>
                <p:cNvSpPr>
                  <a:spLocks/>
                </p:cNvSpPr>
                <p:nvPr/>
              </p:nvSpPr>
              <p:spPr bwMode="auto">
                <a:xfrm>
                  <a:off x="2663" y="3074"/>
                  <a:ext cx="9" cy="22"/>
                </a:xfrm>
                <a:custGeom>
                  <a:avLst/>
                  <a:gdLst/>
                  <a:ahLst/>
                  <a:cxnLst>
                    <a:cxn ang="0">
                      <a:pos x="9" y="22"/>
                    </a:cxn>
                    <a:cxn ang="0">
                      <a:pos x="0" y="16"/>
                    </a:cxn>
                    <a:cxn ang="0">
                      <a:pos x="0" y="0"/>
                    </a:cxn>
                    <a:cxn ang="0">
                      <a:pos x="9" y="6"/>
                    </a:cxn>
                    <a:cxn ang="0">
                      <a:pos x="9" y="22"/>
                    </a:cxn>
                  </a:cxnLst>
                  <a:rect l="0" t="0" r="r" b="b"/>
                  <a:pathLst>
                    <a:path w="9" h="22">
                      <a:moveTo>
                        <a:pt x="9" y="22"/>
                      </a:moveTo>
                      <a:lnTo>
                        <a:pt x="0" y="16"/>
                      </a:lnTo>
                      <a:lnTo>
                        <a:pt x="0" y="0"/>
                      </a:lnTo>
                      <a:lnTo>
                        <a:pt x="9" y="6"/>
                      </a:lnTo>
                      <a:lnTo>
                        <a:pt x="9" y="22"/>
                      </a:lnTo>
                      <a:close/>
                    </a:path>
                  </a:pathLst>
                </a:custGeom>
                <a:solidFill>
                  <a:srgbClr val="C2C2C4"/>
                </a:solidFill>
                <a:ln w="9525">
                  <a:noFill/>
                  <a:round/>
                  <a:headEnd/>
                  <a:tailEnd/>
                </a:ln>
              </p:spPr>
              <p:txBody>
                <a:bodyPr/>
                <a:lstStyle/>
                <a:p>
                  <a:endParaRPr lang="en-US" dirty="0">
                    <a:solidFill>
                      <a:schemeClr val="bg1"/>
                    </a:solidFill>
                  </a:endParaRPr>
                </a:p>
              </p:txBody>
            </p:sp>
            <p:sp>
              <p:nvSpPr>
                <p:cNvPr id="626" name="Freeform 3380"/>
                <p:cNvSpPr>
                  <a:spLocks/>
                </p:cNvSpPr>
                <p:nvPr/>
              </p:nvSpPr>
              <p:spPr bwMode="auto">
                <a:xfrm>
                  <a:off x="2651" y="3084"/>
                  <a:ext cx="8" cy="22"/>
                </a:xfrm>
                <a:custGeom>
                  <a:avLst/>
                  <a:gdLst/>
                  <a:ahLst/>
                  <a:cxnLst>
                    <a:cxn ang="0">
                      <a:pos x="8" y="22"/>
                    </a:cxn>
                    <a:cxn ang="0">
                      <a:pos x="0" y="16"/>
                    </a:cxn>
                    <a:cxn ang="0">
                      <a:pos x="0" y="0"/>
                    </a:cxn>
                    <a:cxn ang="0">
                      <a:pos x="8" y="6"/>
                    </a:cxn>
                    <a:cxn ang="0">
                      <a:pos x="8" y="22"/>
                    </a:cxn>
                  </a:cxnLst>
                  <a:rect l="0" t="0" r="r" b="b"/>
                  <a:pathLst>
                    <a:path w="8" h="22">
                      <a:moveTo>
                        <a:pt x="8" y="22"/>
                      </a:moveTo>
                      <a:lnTo>
                        <a:pt x="0" y="16"/>
                      </a:lnTo>
                      <a:lnTo>
                        <a:pt x="0" y="0"/>
                      </a:lnTo>
                      <a:lnTo>
                        <a:pt x="8" y="6"/>
                      </a:lnTo>
                      <a:lnTo>
                        <a:pt x="8" y="22"/>
                      </a:lnTo>
                      <a:close/>
                    </a:path>
                  </a:pathLst>
                </a:custGeom>
                <a:solidFill>
                  <a:srgbClr val="C2C2C4"/>
                </a:solidFill>
                <a:ln w="9525">
                  <a:noFill/>
                  <a:round/>
                  <a:headEnd/>
                  <a:tailEnd/>
                </a:ln>
              </p:spPr>
              <p:txBody>
                <a:bodyPr/>
                <a:lstStyle/>
                <a:p>
                  <a:endParaRPr lang="en-US" dirty="0">
                    <a:solidFill>
                      <a:schemeClr val="bg1"/>
                    </a:solidFill>
                  </a:endParaRPr>
                </a:p>
              </p:txBody>
            </p:sp>
            <p:sp>
              <p:nvSpPr>
                <p:cNvPr id="627" name="Freeform 3381"/>
                <p:cNvSpPr>
                  <a:spLocks/>
                </p:cNvSpPr>
                <p:nvPr/>
              </p:nvSpPr>
              <p:spPr bwMode="auto">
                <a:xfrm>
                  <a:off x="2651" y="3103"/>
                  <a:ext cx="8" cy="22"/>
                </a:xfrm>
                <a:custGeom>
                  <a:avLst/>
                  <a:gdLst/>
                  <a:ahLst/>
                  <a:cxnLst>
                    <a:cxn ang="0">
                      <a:pos x="8" y="22"/>
                    </a:cxn>
                    <a:cxn ang="0">
                      <a:pos x="0" y="15"/>
                    </a:cxn>
                    <a:cxn ang="0">
                      <a:pos x="0" y="0"/>
                    </a:cxn>
                    <a:cxn ang="0">
                      <a:pos x="8" y="6"/>
                    </a:cxn>
                    <a:cxn ang="0">
                      <a:pos x="8" y="22"/>
                    </a:cxn>
                  </a:cxnLst>
                  <a:rect l="0" t="0" r="r" b="b"/>
                  <a:pathLst>
                    <a:path w="8" h="22">
                      <a:moveTo>
                        <a:pt x="8" y="22"/>
                      </a:moveTo>
                      <a:lnTo>
                        <a:pt x="0" y="15"/>
                      </a:lnTo>
                      <a:lnTo>
                        <a:pt x="0" y="0"/>
                      </a:lnTo>
                      <a:lnTo>
                        <a:pt x="8" y="6"/>
                      </a:lnTo>
                      <a:lnTo>
                        <a:pt x="8" y="22"/>
                      </a:lnTo>
                      <a:close/>
                    </a:path>
                  </a:pathLst>
                </a:custGeom>
                <a:solidFill>
                  <a:srgbClr val="C2C2C4"/>
                </a:solidFill>
                <a:ln w="9525">
                  <a:noFill/>
                  <a:round/>
                  <a:headEnd/>
                  <a:tailEnd/>
                </a:ln>
              </p:spPr>
              <p:txBody>
                <a:bodyPr/>
                <a:lstStyle/>
                <a:p>
                  <a:endParaRPr lang="en-US" dirty="0">
                    <a:solidFill>
                      <a:schemeClr val="bg1"/>
                    </a:solidFill>
                  </a:endParaRPr>
                </a:p>
              </p:txBody>
            </p:sp>
            <p:sp>
              <p:nvSpPr>
                <p:cNvPr id="628" name="Freeform 3382"/>
                <p:cNvSpPr>
                  <a:spLocks/>
                </p:cNvSpPr>
                <p:nvPr/>
              </p:nvSpPr>
              <p:spPr bwMode="auto">
                <a:xfrm>
                  <a:off x="2663" y="3093"/>
                  <a:ext cx="9" cy="22"/>
                </a:xfrm>
                <a:custGeom>
                  <a:avLst/>
                  <a:gdLst/>
                  <a:ahLst/>
                  <a:cxnLst>
                    <a:cxn ang="0">
                      <a:pos x="9" y="22"/>
                    </a:cxn>
                    <a:cxn ang="0">
                      <a:pos x="0" y="16"/>
                    </a:cxn>
                    <a:cxn ang="0">
                      <a:pos x="0" y="0"/>
                    </a:cxn>
                    <a:cxn ang="0">
                      <a:pos x="9" y="6"/>
                    </a:cxn>
                    <a:cxn ang="0">
                      <a:pos x="9" y="22"/>
                    </a:cxn>
                  </a:cxnLst>
                  <a:rect l="0" t="0" r="r" b="b"/>
                  <a:pathLst>
                    <a:path w="9" h="22">
                      <a:moveTo>
                        <a:pt x="9" y="22"/>
                      </a:moveTo>
                      <a:lnTo>
                        <a:pt x="0" y="16"/>
                      </a:lnTo>
                      <a:lnTo>
                        <a:pt x="0" y="0"/>
                      </a:lnTo>
                      <a:lnTo>
                        <a:pt x="9" y="6"/>
                      </a:lnTo>
                      <a:lnTo>
                        <a:pt x="9" y="22"/>
                      </a:lnTo>
                      <a:close/>
                    </a:path>
                  </a:pathLst>
                </a:custGeom>
                <a:solidFill>
                  <a:srgbClr val="C2C2C4"/>
                </a:solidFill>
                <a:ln w="9525">
                  <a:noFill/>
                  <a:round/>
                  <a:headEnd/>
                  <a:tailEnd/>
                </a:ln>
              </p:spPr>
              <p:txBody>
                <a:bodyPr/>
                <a:lstStyle/>
                <a:p>
                  <a:endParaRPr lang="en-US" dirty="0">
                    <a:solidFill>
                      <a:schemeClr val="bg1"/>
                    </a:solidFill>
                  </a:endParaRPr>
                </a:p>
              </p:txBody>
            </p:sp>
            <p:sp>
              <p:nvSpPr>
                <p:cNvPr id="629" name="Freeform 3383"/>
                <p:cNvSpPr>
                  <a:spLocks/>
                </p:cNvSpPr>
                <p:nvPr/>
              </p:nvSpPr>
              <p:spPr bwMode="auto">
                <a:xfrm>
                  <a:off x="2663" y="3111"/>
                  <a:ext cx="9" cy="23"/>
                </a:xfrm>
                <a:custGeom>
                  <a:avLst/>
                  <a:gdLst/>
                  <a:ahLst/>
                  <a:cxnLst>
                    <a:cxn ang="0">
                      <a:pos x="9" y="23"/>
                    </a:cxn>
                    <a:cxn ang="0">
                      <a:pos x="0" y="16"/>
                    </a:cxn>
                    <a:cxn ang="0">
                      <a:pos x="0" y="0"/>
                    </a:cxn>
                    <a:cxn ang="0">
                      <a:pos x="9" y="7"/>
                    </a:cxn>
                    <a:cxn ang="0">
                      <a:pos x="9" y="23"/>
                    </a:cxn>
                  </a:cxnLst>
                  <a:rect l="0" t="0" r="r" b="b"/>
                  <a:pathLst>
                    <a:path w="9" h="23">
                      <a:moveTo>
                        <a:pt x="9" y="23"/>
                      </a:moveTo>
                      <a:lnTo>
                        <a:pt x="0" y="16"/>
                      </a:lnTo>
                      <a:lnTo>
                        <a:pt x="0" y="0"/>
                      </a:lnTo>
                      <a:lnTo>
                        <a:pt x="9" y="7"/>
                      </a:lnTo>
                      <a:lnTo>
                        <a:pt x="9" y="23"/>
                      </a:lnTo>
                      <a:close/>
                    </a:path>
                  </a:pathLst>
                </a:custGeom>
                <a:solidFill>
                  <a:srgbClr val="C2C2C4"/>
                </a:solidFill>
                <a:ln w="9525">
                  <a:noFill/>
                  <a:round/>
                  <a:headEnd/>
                  <a:tailEnd/>
                </a:ln>
              </p:spPr>
              <p:txBody>
                <a:bodyPr/>
                <a:lstStyle/>
                <a:p>
                  <a:endParaRPr lang="en-US" dirty="0">
                    <a:solidFill>
                      <a:schemeClr val="bg1"/>
                    </a:solidFill>
                  </a:endParaRPr>
                </a:p>
              </p:txBody>
            </p:sp>
            <p:sp>
              <p:nvSpPr>
                <p:cNvPr id="630" name="Freeform 3384"/>
                <p:cNvSpPr>
                  <a:spLocks/>
                </p:cNvSpPr>
                <p:nvPr/>
              </p:nvSpPr>
              <p:spPr bwMode="auto">
                <a:xfrm>
                  <a:off x="2651" y="3122"/>
                  <a:ext cx="8" cy="22"/>
                </a:xfrm>
                <a:custGeom>
                  <a:avLst/>
                  <a:gdLst/>
                  <a:ahLst/>
                  <a:cxnLst>
                    <a:cxn ang="0">
                      <a:pos x="8" y="22"/>
                    </a:cxn>
                    <a:cxn ang="0">
                      <a:pos x="0" y="15"/>
                    </a:cxn>
                    <a:cxn ang="0">
                      <a:pos x="0" y="0"/>
                    </a:cxn>
                    <a:cxn ang="0">
                      <a:pos x="8" y="7"/>
                    </a:cxn>
                    <a:cxn ang="0">
                      <a:pos x="8" y="22"/>
                    </a:cxn>
                  </a:cxnLst>
                  <a:rect l="0" t="0" r="r" b="b"/>
                  <a:pathLst>
                    <a:path w="8" h="22">
                      <a:moveTo>
                        <a:pt x="8" y="22"/>
                      </a:moveTo>
                      <a:lnTo>
                        <a:pt x="0" y="15"/>
                      </a:lnTo>
                      <a:lnTo>
                        <a:pt x="0" y="0"/>
                      </a:lnTo>
                      <a:lnTo>
                        <a:pt x="8" y="7"/>
                      </a:lnTo>
                      <a:lnTo>
                        <a:pt x="8" y="22"/>
                      </a:lnTo>
                      <a:close/>
                    </a:path>
                  </a:pathLst>
                </a:custGeom>
                <a:solidFill>
                  <a:srgbClr val="C2C2C4"/>
                </a:solidFill>
                <a:ln w="9525">
                  <a:noFill/>
                  <a:round/>
                  <a:headEnd/>
                  <a:tailEnd/>
                </a:ln>
              </p:spPr>
              <p:txBody>
                <a:bodyPr/>
                <a:lstStyle/>
                <a:p>
                  <a:endParaRPr lang="en-US" dirty="0">
                    <a:solidFill>
                      <a:schemeClr val="bg1"/>
                    </a:solidFill>
                  </a:endParaRPr>
                </a:p>
              </p:txBody>
            </p:sp>
            <p:sp>
              <p:nvSpPr>
                <p:cNvPr id="631" name="Freeform 3385"/>
                <p:cNvSpPr>
                  <a:spLocks/>
                </p:cNvSpPr>
                <p:nvPr/>
              </p:nvSpPr>
              <p:spPr bwMode="auto">
                <a:xfrm>
                  <a:off x="2663" y="3131"/>
                  <a:ext cx="9" cy="21"/>
                </a:xfrm>
                <a:custGeom>
                  <a:avLst/>
                  <a:gdLst/>
                  <a:ahLst/>
                  <a:cxnLst>
                    <a:cxn ang="0">
                      <a:pos x="9" y="21"/>
                    </a:cxn>
                    <a:cxn ang="0">
                      <a:pos x="0" y="15"/>
                    </a:cxn>
                    <a:cxn ang="0">
                      <a:pos x="0" y="0"/>
                    </a:cxn>
                    <a:cxn ang="0">
                      <a:pos x="9" y="6"/>
                    </a:cxn>
                    <a:cxn ang="0">
                      <a:pos x="9" y="21"/>
                    </a:cxn>
                  </a:cxnLst>
                  <a:rect l="0" t="0" r="r" b="b"/>
                  <a:pathLst>
                    <a:path w="9" h="21">
                      <a:moveTo>
                        <a:pt x="9" y="21"/>
                      </a:moveTo>
                      <a:lnTo>
                        <a:pt x="0" y="15"/>
                      </a:lnTo>
                      <a:lnTo>
                        <a:pt x="0" y="0"/>
                      </a:lnTo>
                      <a:lnTo>
                        <a:pt x="9" y="6"/>
                      </a:lnTo>
                      <a:lnTo>
                        <a:pt x="9" y="21"/>
                      </a:lnTo>
                      <a:close/>
                    </a:path>
                  </a:pathLst>
                </a:custGeom>
                <a:solidFill>
                  <a:srgbClr val="C2C2C4"/>
                </a:solidFill>
                <a:ln w="9525">
                  <a:noFill/>
                  <a:round/>
                  <a:headEnd/>
                  <a:tailEnd/>
                </a:ln>
              </p:spPr>
              <p:txBody>
                <a:bodyPr/>
                <a:lstStyle/>
                <a:p>
                  <a:endParaRPr lang="en-US" dirty="0">
                    <a:solidFill>
                      <a:schemeClr val="bg1"/>
                    </a:solidFill>
                  </a:endParaRPr>
                </a:p>
              </p:txBody>
            </p:sp>
            <p:sp>
              <p:nvSpPr>
                <p:cNvPr id="632" name="Freeform 3386"/>
                <p:cNvSpPr>
                  <a:spLocks/>
                </p:cNvSpPr>
                <p:nvPr/>
              </p:nvSpPr>
              <p:spPr bwMode="auto">
                <a:xfrm>
                  <a:off x="2742" y="3008"/>
                  <a:ext cx="10" cy="22"/>
                </a:xfrm>
                <a:custGeom>
                  <a:avLst/>
                  <a:gdLst/>
                  <a:ahLst/>
                  <a:cxnLst>
                    <a:cxn ang="0">
                      <a:pos x="10" y="22"/>
                    </a:cxn>
                    <a:cxn ang="0">
                      <a:pos x="0" y="16"/>
                    </a:cxn>
                    <a:cxn ang="0">
                      <a:pos x="0" y="0"/>
                    </a:cxn>
                    <a:cxn ang="0">
                      <a:pos x="10" y="6"/>
                    </a:cxn>
                    <a:cxn ang="0">
                      <a:pos x="10" y="22"/>
                    </a:cxn>
                  </a:cxnLst>
                  <a:rect l="0" t="0" r="r" b="b"/>
                  <a:pathLst>
                    <a:path w="10" h="22">
                      <a:moveTo>
                        <a:pt x="10" y="22"/>
                      </a:moveTo>
                      <a:lnTo>
                        <a:pt x="0" y="16"/>
                      </a:lnTo>
                      <a:lnTo>
                        <a:pt x="0" y="0"/>
                      </a:lnTo>
                      <a:lnTo>
                        <a:pt x="10" y="6"/>
                      </a:lnTo>
                      <a:lnTo>
                        <a:pt x="10" y="22"/>
                      </a:lnTo>
                      <a:close/>
                    </a:path>
                  </a:pathLst>
                </a:custGeom>
                <a:solidFill>
                  <a:srgbClr val="C2C2C4"/>
                </a:solidFill>
                <a:ln w="9525">
                  <a:noFill/>
                  <a:round/>
                  <a:headEnd/>
                  <a:tailEnd/>
                </a:ln>
              </p:spPr>
              <p:txBody>
                <a:bodyPr/>
                <a:lstStyle/>
                <a:p>
                  <a:endParaRPr lang="en-US" dirty="0">
                    <a:solidFill>
                      <a:schemeClr val="bg1"/>
                    </a:solidFill>
                  </a:endParaRPr>
                </a:p>
              </p:txBody>
            </p:sp>
            <p:sp>
              <p:nvSpPr>
                <p:cNvPr id="633" name="Freeform 3387"/>
                <p:cNvSpPr>
                  <a:spLocks/>
                </p:cNvSpPr>
                <p:nvPr/>
              </p:nvSpPr>
              <p:spPr bwMode="auto">
                <a:xfrm>
                  <a:off x="2742" y="3027"/>
                  <a:ext cx="10" cy="22"/>
                </a:xfrm>
                <a:custGeom>
                  <a:avLst/>
                  <a:gdLst/>
                  <a:ahLst/>
                  <a:cxnLst>
                    <a:cxn ang="0">
                      <a:pos x="10" y="22"/>
                    </a:cxn>
                    <a:cxn ang="0">
                      <a:pos x="0" y="16"/>
                    </a:cxn>
                    <a:cxn ang="0">
                      <a:pos x="0" y="0"/>
                    </a:cxn>
                    <a:cxn ang="0">
                      <a:pos x="10" y="6"/>
                    </a:cxn>
                    <a:cxn ang="0">
                      <a:pos x="10" y="22"/>
                    </a:cxn>
                  </a:cxnLst>
                  <a:rect l="0" t="0" r="r" b="b"/>
                  <a:pathLst>
                    <a:path w="10" h="22">
                      <a:moveTo>
                        <a:pt x="10" y="22"/>
                      </a:moveTo>
                      <a:lnTo>
                        <a:pt x="0" y="16"/>
                      </a:lnTo>
                      <a:lnTo>
                        <a:pt x="0" y="0"/>
                      </a:lnTo>
                      <a:lnTo>
                        <a:pt x="10" y="6"/>
                      </a:lnTo>
                      <a:lnTo>
                        <a:pt x="10" y="22"/>
                      </a:lnTo>
                      <a:close/>
                    </a:path>
                  </a:pathLst>
                </a:custGeom>
                <a:solidFill>
                  <a:srgbClr val="C2C2C4"/>
                </a:solidFill>
                <a:ln w="9525">
                  <a:noFill/>
                  <a:round/>
                  <a:headEnd/>
                  <a:tailEnd/>
                </a:ln>
              </p:spPr>
              <p:txBody>
                <a:bodyPr/>
                <a:lstStyle/>
                <a:p>
                  <a:endParaRPr lang="en-US" dirty="0">
                    <a:solidFill>
                      <a:schemeClr val="bg1"/>
                    </a:solidFill>
                  </a:endParaRPr>
                </a:p>
              </p:txBody>
            </p:sp>
            <p:sp>
              <p:nvSpPr>
                <p:cNvPr id="634" name="Freeform 3388"/>
                <p:cNvSpPr>
                  <a:spLocks/>
                </p:cNvSpPr>
                <p:nvPr/>
              </p:nvSpPr>
              <p:spPr bwMode="auto">
                <a:xfrm>
                  <a:off x="2755" y="3017"/>
                  <a:ext cx="9" cy="22"/>
                </a:xfrm>
                <a:custGeom>
                  <a:avLst/>
                  <a:gdLst/>
                  <a:ahLst/>
                  <a:cxnLst>
                    <a:cxn ang="0">
                      <a:pos x="9" y="22"/>
                    </a:cxn>
                    <a:cxn ang="0">
                      <a:pos x="0" y="15"/>
                    </a:cxn>
                    <a:cxn ang="0">
                      <a:pos x="0" y="0"/>
                    </a:cxn>
                    <a:cxn ang="0">
                      <a:pos x="9" y="6"/>
                    </a:cxn>
                    <a:cxn ang="0">
                      <a:pos x="9" y="22"/>
                    </a:cxn>
                  </a:cxnLst>
                  <a:rect l="0" t="0" r="r" b="b"/>
                  <a:pathLst>
                    <a:path w="9" h="22">
                      <a:moveTo>
                        <a:pt x="9" y="22"/>
                      </a:moveTo>
                      <a:lnTo>
                        <a:pt x="0" y="15"/>
                      </a:lnTo>
                      <a:lnTo>
                        <a:pt x="0" y="0"/>
                      </a:lnTo>
                      <a:lnTo>
                        <a:pt x="9" y="6"/>
                      </a:lnTo>
                      <a:lnTo>
                        <a:pt x="9" y="22"/>
                      </a:lnTo>
                      <a:close/>
                    </a:path>
                  </a:pathLst>
                </a:custGeom>
                <a:solidFill>
                  <a:srgbClr val="C2C2C4"/>
                </a:solidFill>
                <a:ln w="9525">
                  <a:noFill/>
                  <a:round/>
                  <a:headEnd/>
                  <a:tailEnd/>
                </a:ln>
              </p:spPr>
              <p:txBody>
                <a:bodyPr/>
                <a:lstStyle/>
                <a:p>
                  <a:endParaRPr lang="en-US" dirty="0">
                    <a:solidFill>
                      <a:schemeClr val="bg1"/>
                    </a:solidFill>
                  </a:endParaRPr>
                </a:p>
              </p:txBody>
            </p:sp>
            <p:sp>
              <p:nvSpPr>
                <p:cNvPr id="635" name="Freeform 3389"/>
                <p:cNvSpPr>
                  <a:spLocks/>
                </p:cNvSpPr>
                <p:nvPr/>
              </p:nvSpPr>
              <p:spPr bwMode="auto">
                <a:xfrm>
                  <a:off x="2755" y="3036"/>
                  <a:ext cx="9" cy="22"/>
                </a:xfrm>
                <a:custGeom>
                  <a:avLst/>
                  <a:gdLst/>
                  <a:ahLst/>
                  <a:cxnLst>
                    <a:cxn ang="0">
                      <a:pos x="9" y="22"/>
                    </a:cxn>
                    <a:cxn ang="0">
                      <a:pos x="0" y="15"/>
                    </a:cxn>
                    <a:cxn ang="0">
                      <a:pos x="0" y="0"/>
                    </a:cxn>
                    <a:cxn ang="0">
                      <a:pos x="9" y="6"/>
                    </a:cxn>
                    <a:cxn ang="0">
                      <a:pos x="9" y="22"/>
                    </a:cxn>
                  </a:cxnLst>
                  <a:rect l="0" t="0" r="r" b="b"/>
                  <a:pathLst>
                    <a:path w="9" h="22">
                      <a:moveTo>
                        <a:pt x="9" y="22"/>
                      </a:moveTo>
                      <a:lnTo>
                        <a:pt x="0" y="15"/>
                      </a:lnTo>
                      <a:lnTo>
                        <a:pt x="0" y="0"/>
                      </a:lnTo>
                      <a:lnTo>
                        <a:pt x="9" y="6"/>
                      </a:lnTo>
                      <a:lnTo>
                        <a:pt x="9" y="22"/>
                      </a:lnTo>
                      <a:close/>
                    </a:path>
                  </a:pathLst>
                </a:custGeom>
                <a:solidFill>
                  <a:srgbClr val="C2C2C4"/>
                </a:solidFill>
                <a:ln w="9525">
                  <a:noFill/>
                  <a:round/>
                  <a:headEnd/>
                  <a:tailEnd/>
                </a:ln>
              </p:spPr>
              <p:txBody>
                <a:bodyPr/>
                <a:lstStyle/>
                <a:p>
                  <a:endParaRPr lang="en-US" dirty="0">
                    <a:solidFill>
                      <a:schemeClr val="bg1"/>
                    </a:solidFill>
                  </a:endParaRPr>
                </a:p>
              </p:txBody>
            </p:sp>
            <p:sp>
              <p:nvSpPr>
                <p:cNvPr id="636" name="Freeform 3390"/>
                <p:cNvSpPr>
                  <a:spLocks/>
                </p:cNvSpPr>
                <p:nvPr/>
              </p:nvSpPr>
              <p:spPr bwMode="auto">
                <a:xfrm>
                  <a:off x="2742" y="3046"/>
                  <a:ext cx="10" cy="22"/>
                </a:xfrm>
                <a:custGeom>
                  <a:avLst/>
                  <a:gdLst/>
                  <a:ahLst/>
                  <a:cxnLst>
                    <a:cxn ang="0">
                      <a:pos x="10" y="22"/>
                    </a:cxn>
                    <a:cxn ang="0">
                      <a:pos x="0" y="15"/>
                    </a:cxn>
                    <a:cxn ang="0">
                      <a:pos x="0" y="0"/>
                    </a:cxn>
                    <a:cxn ang="0">
                      <a:pos x="10" y="6"/>
                    </a:cxn>
                    <a:cxn ang="0">
                      <a:pos x="10" y="22"/>
                    </a:cxn>
                  </a:cxnLst>
                  <a:rect l="0" t="0" r="r" b="b"/>
                  <a:pathLst>
                    <a:path w="10" h="22">
                      <a:moveTo>
                        <a:pt x="10" y="22"/>
                      </a:moveTo>
                      <a:lnTo>
                        <a:pt x="0" y="15"/>
                      </a:lnTo>
                      <a:lnTo>
                        <a:pt x="0" y="0"/>
                      </a:lnTo>
                      <a:lnTo>
                        <a:pt x="10" y="6"/>
                      </a:lnTo>
                      <a:lnTo>
                        <a:pt x="10" y="22"/>
                      </a:lnTo>
                      <a:close/>
                    </a:path>
                  </a:pathLst>
                </a:custGeom>
                <a:solidFill>
                  <a:srgbClr val="C2C2C4"/>
                </a:solidFill>
                <a:ln w="9525">
                  <a:noFill/>
                  <a:round/>
                  <a:headEnd/>
                  <a:tailEnd/>
                </a:ln>
              </p:spPr>
              <p:txBody>
                <a:bodyPr/>
                <a:lstStyle/>
                <a:p>
                  <a:endParaRPr lang="en-US" dirty="0">
                    <a:solidFill>
                      <a:schemeClr val="bg1"/>
                    </a:solidFill>
                  </a:endParaRPr>
                </a:p>
              </p:txBody>
            </p:sp>
            <p:sp>
              <p:nvSpPr>
                <p:cNvPr id="637" name="Freeform 3391"/>
                <p:cNvSpPr>
                  <a:spLocks/>
                </p:cNvSpPr>
                <p:nvPr/>
              </p:nvSpPr>
              <p:spPr bwMode="auto">
                <a:xfrm>
                  <a:off x="2742" y="3064"/>
                  <a:ext cx="10" cy="22"/>
                </a:xfrm>
                <a:custGeom>
                  <a:avLst/>
                  <a:gdLst/>
                  <a:ahLst/>
                  <a:cxnLst>
                    <a:cxn ang="0">
                      <a:pos x="10" y="22"/>
                    </a:cxn>
                    <a:cxn ang="0">
                      <a:pos x="0" y="16"/>
                    </a:cxn>
                    <a:cxn ang="0">
                      <a:pos x="0" y="0"/>
                    </a:cxn>
                    <a:cxn ang="0">
                      <a:pos x="10" y="7"/>
                    </a:cxn>
                    <a:cxn ang="0">
                      <a:pos x="10" y="22"/>
                    </a:cxn>
                  </a:cxnLst>
                  <a:rect l="0" t="0" r="r" b="b"/>
                  <a:pathLst>
                    <a:path w="10" h="22">
                      <a:moveTo>
                        <a:pt x="10" y="22"/>
                      </a:moveTo>
                      <a:lnTo>
                        <a:pt x="0" y="16"/>
                      </a:lnTo>
                      <a:lnTo>
                        <a:pt x="0" y="0"/>
                      </a:lnTo>
                      <a:lnTo>
                        <a:pt x="10" y="7"/>
                      </a:lnTo>
                      <a:lnTo>
                        <a:pt x="10" y="22"/>
                      </a:lnTo>
                      <a:close/>
                    </a:path>
                  </a:pathLst>
                </a:custGeom>
                <a:solidFill>
                  <a:srgbClr val="C2C2C4"/>
                </a:solidFill>
                <a:ln w="9525">
                  <a:noFill/>
                  <a:round/>
                  <a:headEnd/>
                  <a:tailEnd/>
                </a:ln>
              </p:spPr>
              <p:txBody>
                <a:bodyPr/>
                <a:lstStyle/>
                <a:p>
                  <a:endParaRPr lang="en-US" dirty="0">
                    <a:solidFill>
                      <a:schemeClr val="bg1"/>
                    </a:solidFill>
                  </a:endParaRPr>
                </a:p>
              </p:txBody>
            </p:sp>
            <p:sp>
              <p:nvSpPr>
                <p:cNvPr id="638" name="Freeform 3392"/>
                <p:cNvSpPr>
                  <a:spLocks/>
                </p:cNvSpPr>
                <p:nvPr/>
              </p:nvSpPr>
              <p:spPr bwMode="auto">
                <a:xfrm>
                  <a:off x="2755" y="3054"/>
                  <a:ext cx="9" cy="22"/>
                </a:xfrm>
                <a:custGeom>
                  <a:avLst/>
                  <a:gdLst/>
                  <a:ahLst/>
                  <a:cxnLst>
                    <a:cxn ang="0">
                      <a:pos x="9" y="22"/>
                    </a:cxn>
                    <a:cxn ang="0">
                      <a:pos x="0" y="16"/>
                    </a:cxn>
                    <a:cxn ang="0">
                      <a:pos x="0" y="0"/>
                    </a:cxn>
                    <a:cxn ang="0">
                      <a:pos x="9" y="7"/>
                    </a:cxn>
                    <a:cxn ang="0">
                      <a:pos x="9" y="22"/>
                    </a:cxn>
                  </a:cxnLst>
                  <a:rect l="0" t="0" r="r" b="b"/>
                  <a:pathLst>
                    <a:path w="9" h="22">
                      <a:moveTo>
                        <a:pt x="9" y="22"/>
                      </a:moveTo>
                      <a:lnTo>
                        <a:pt x="0" y="16"/>
                      </a:lnTo>
                      <a:lnTo>
                        <a:pt x="0" y="0"/>
                      </a:lnTo>
                      <a:lnTo>
                        <a:pt x="9" y="7"/>
                      </a:lnTo>
                      <a:lnTo>
                        <a:pt x="9" y="22"/>
                      </a:lnTo>
                      <a:close/>
                    </a:path>
                  </a:pathLst>
                </a:custGeom>
                <a:solidFill>
                  <a:srgbClr val="C2C2C4"/>
                </a:solidFill>
                <a:ln w="9525">
                  <a:noFill/>
                  <a:round/>
                  <a:headEnd/>
                  <a:tailEnd/>
                </a:ln>
              </p:spPr>
              <p:txBody>
                <a:bodyPr/>
                <a:lstStyle/>
                <a:p>
                  <a:endParaRPr lang="en-US" dirty="0">
                    <a:solidFill>
                      <a:schemeClr val="bg1"/>
                    </a:solidFill>
                  </a:endParaRPr>
                </a:p>
              </p:txBody>
            </p:sp>
            <p:sp>
              <p:nvSpPr>
                <p:cNvPr id="639" name="Freeform 3393"/>
                <p:cNvSpPr>
                  <a:spLocks/>
                </p:cNvSpPr>
                <p:nvPr/>
              </p:nvSpPr>
              <p:spPr bwMode="auto">
                <a:xfrm>
                  <a:off x="2755" y="3073"/>
                  <a:ext cx="9" cy="22"/>
                </a:xfrm>
                <a:custGeom>
                  <a:avLst/>
                  <a:gdLst/>
                  <a:ahLst/>
                  <a:cxnLst>
                    <a:cxn ang="0">
                      <a:pos x="9" y="22"/>
                    </a:cxn>
                    <a:cxn ang="0">
                      <a:pos x="0" y="16"/>
                    </a:cxn>
                    <a:cxn ang="0">
                      <a:pos x="0" y="0"/>
                    </a:cxn>
                    <a:cxn ang="0">
                      <a:pos x="9" y="6"/>
                    </a:cxn>
                    <a:cxn ang="0">
                      <a:pos x="9" y="22"/>
                    </a:cxn>
                  </a:cxnLst>
                  <a:rect l="0" t="0" r="r" b="b"/>
                  <a:pathLst>
                    <a:path w="9" h="22">
                      <a:moveTo>
                        <a:pt x="9" y="22"/>
                      </a:moveTo>
                      <a:lnTo>
                        <a:pt x="0" y="16"/>
                      </a:lnTo>
                      <a:lnTo>
                        <a:pt x="0" y="0"/>
                      </a:lnTo>
                      <a:lnTo>
                        <a:pt x="9" y="6"/>
                      </a:lnTo>
                      <a:lnTo>
                        <a:pt x="9" y="22"/>
                      </a:lnTo>
                      <a:close/>
                    </a:path>
                  </a:pathLst>
                </a:custGeom>
                <a:solidFill>
                  <a:srgbClr val="C2C2C4"/>
                </a:solidFill>
                <a:ln w="9525">
                  <a:noFill/>
                  <a:round/>
                  <a:headEnd/>
                  <a:tailEnd/>
                </a:ln>
              </p:spPr>
              <p:txBody>
                <a:bodyPr/>
                <a:lstStyle/>
                <a:p>
                  <a:endParaRPr lang="en-US" dirty="0">
                    <a:solidFill>
                      <a:schemeClr val="bg1"/>
                    </a:solidFill>
                  </a:endParaRPr>
                </a:p>
              </p:txBody>
            </p:sp>
            <p:sp>
              <p:nvSpPr>
                <p:cNvPr id="640" name="Freeform 3394"/>
                <p:cNvSpPr>
                  <a:spLocks/>
                </p:cNvSpPr>
                <p:nvPr/>
              </p:nvSpPr>
              <p:spPr bwMode="auto">
                <a:xfrm>
                  <a:off x="2742" y="3084"/>
                  <a:ext cx="10" cy="21"/>
                </a:xfrm>
                <a:custGeom>
                  <a:avLst/>
                  <a:gdLst/>
                  <a:ahLst/>
                  <a:cxnLst>
                    <a:cxn ang="0">
                      <a:pos x="10" y="21"/>
                    </a:cxn>
                    <a:cxn ang="0">
                      <a:pos x="0" y="15"/>
                    </a:cxn>
                    <a:cxn ang="0">
                      <a:pos x="0" y="0"/>
                    </a:cxn>
                    <a:cxn ang="0">
                      <a:pos x="10" y="6"/>
                    </a:cxn>
                    <a:cxn ang="0">
                      <a:pos x="10" y="21"/>
                    </a:cxn>
                  </a:cxnLst>
                  <a:rect l="0" t="0" r="r" b="b"/>
                  <a:pathLst>
                    <a:path w="10" h="21">
                      <a:moveTo>
                        <a:pt x="10" y="21"/>
                      </a:moveTo>
                      <a:lnTo>
                        <a:pt x="0" y="15"/>
                      </a:lnTo>
                      <a:lnTo>
                        <a:pt x="0" y="0"/>
                      </a:lnTo>
                      <a:lnTo>
                        <a:pt x="10" y="6"/>
                      </a:lnTo>
                      <a:lnTo>
                        <a:pt x="10" y="21"/>
                      </a:lnTo>
                      <a:close/>
                    </a:path>
                  </a:pathLst>
                </a:custGeom>
                <a:solidFill>
                  <a:srgbClr val="C2C2C4"/>
                </a:solidFill>
                <a:ln w="9525">
                  <a:noFill/>
                  <a:round/>
                  <a:headEnd/>
                  <a:tailEnd/>
                </a:ln>
              </p:spPr>
              <p:txBody>
                <a:bodyPr/>
                <a:lstStyle/>
                <a:p>
                  <a:endParaRPr lang="en-US" dirty="0">
                    <a:solidFill>
                      <a:schemeClr val="bg1"/>
                    </a:solidFill>
                  </a:endParaRPr>
                </a:p>
              </p:txBody>
            </p:sp>
            <p:sp>
              <p:nvSpPr>
                <p:cNvPr id="641" name="Freeform 3395"/>
                <p:cNvSpPr>
                  <a:spLocks/>
                </p:cNvSpPr>
                <p:nvPr/>
              </p:nvSpPr>
              <p:spPr bwMode="auto">
                <a:xfrm>
                  <a:off x="2755" y="3092"/>
                  <a:ext cx="9" cy="22"/>
                </a:xfrm>
                <a:custGeom>
                  <a:avLst/>
                  <a:gdLst/>
                  <a:ahLst/>
                  <a:cxnLst>
                    <a:cxn ang="0">
                      <a:pos x="9" y="22"/>
                    </a:cxn>
                    <a:cxn ang="0">
                      <a:pos x="0" y="16"/>
                    </a:cxn>
                    <a:cxn ang="0">
                      <a:pos x="0" y="0"/>
                    </a:cxn>
                    <a:cxn ang="0">
                      <a:pos x="9" y="7"/>
                    </a:cxn>
                    <a:cxn ang="0">
                      <a:pos x="9" y="22"/>
                    </a:cxn>
                  </a:cxnLst>
                  <a:rect l="0" t="0" r="r" b="b"/>
                  <a:pathLst>
                    <a:path w="9" h="22">
                      <a:moveTo>
                        <a:pt x="9" y="22"/>
                      </a:moveTo>
                      <a:lnTo>
                        <a:pt x="0" y="16"/>
                      </a:lnTo>
                      <a:lnTo>
                        <a:pt x="0" y="0"/>
                      </a:lnTo>
                      <a:lnTo>
                        <a:pt x="9" y="7"/>
                      </a:lnTo>
                      <a:lnTo>
                        <a:pt x="9" y="22"/>
                      </a:lnTo>
                      <a:close/>
                    </a:path>
                  </a:pathLst>
                </a:custGeom>
                <a:solidFill>
                  <a:srgbClr val="C2C2C4"/>
                </a:solidFill>
                <a:ln w="9525">
                  <a:noFill/>
                  <a:round/>
                  <a:headEnd/>
                  <a:tailEnd/>
                </a:ln>
              </p:spPr>
              <p:txBody>
                <a:bodyPr/>
                <a:lstStyle/>
                <a:p>
                  <a:endParaRPr lang="en-US" dirty="0">
                    <a:solidFill>
                      <a:schemeClr val="bg1"/>
                    </a:solidFill>
                  </a:endParaRPr>
                </a:p>
              </p:txBody>
            </p:sp>
            <p:sp>
              <p:nvSpPr>
                <p:cNvPr id="642" name="Freeform 3396"/>
                <p:cNvSpPr>
                  <a:spLocks/>
                </p:cNvSpPr>
                <p:nvPr/>
              </p:nvSpPr>
              <p:spPr bwMode="auto">
                <a:xfrm>
                  <a:off x="2742" y="3109"/>
                  <a:ext cx="10" cy="22"/>
                </a:xfrm>
                <a:custGeom>
                  <a:avLst/>
                  <a:gdLst/>
                  <a:ahLst/>
                  <a:cxnLst>
                    <a:cxn ang="0">
                      <a:pos x="10" y="22"/>
                    </a:cxn>
                    <a:cxn ang="0">
                      <a:pos x="0" y="15"/>
                    </a:cxn>
                    <a:cxn ang="0">
                      <a:pos x="0" y="0"/>
                    </a:cxn>
                    <a:cxn ang="0">
                      <a:pos x="10" y="7"/>
                    </a:cxn>
                    <a:cxn ang="0">
                      <a:pos x="10" y="22"/>
                    </a:cxn>
                  </a:cxnLst>
                  <a:rect l="0" t="0" r="r" b="b"/>
                  <a:pathLst>
                    <a:path w="10" h="22">
                      <a:moveTo>
                        <a:pt x="10" y="22"/>
                      </a:moveTo>
                      <a:lnTo>
                        <a:pt x="0" y="15"/>
                      </a:lnTo>
                      <a:lnTo>
                        <a:pt x="0" y="0"/>
                      </a:lnTo>
                      <a:lnTo>
                        <a:pt x="10" y="7"/>
                      </a:lnTo>
                      <a:lnTo>
                        <a:pt x="10" y="22"/>
                      </a:lnTo>
                      <a:close/>
                    </a:path>
                  </a:pathLst>
                </a:custGeom>
                <a:solidFill>
                  <a:srgbClr val="C2C2C4"/>
                </a:solidFill>
                <a:ln w="9525">
                  <a:noFill/>
                  <a:round/>
                  <a:headEnd/>
                  <a:tailEnd/>
                </a:ln>
              </p:spPr>
              <p:txBody>
                <a:bodyPr/>
                <a:lstStyle/>
                <a:p>
                  <a:endParaRPr lang="en-US" dirty="0">
                    <a:solidFill>
                      <a:schemeClr val="bg1"/>
                    </a:solidFill>
                  </a:endParaRPr>
                </a:p>
              </p:txBody>
            </p:sp>
            <p:sp>
              <p:nvSpPr>
                <p:cNvPr id="643" name="Freeform 3397"/>
                <p:cNvSpPr>
                  <a:spLocks/>
                </p:cNvSpPr>
                <p:nvPr/>
              </p:nvSpPr>
              <p:spPr bwMode="auto">
                <a:xfrm>
                  <a:off x="2742" y="3128"/>
                  <a:ext cx="10" cy="22"/>
                </a:xfrm>
                <a:custGeom>
                  <a:avLst/>
                  <a:gdLst/>
                  <a:ahLst/>
                  <a:cxnLst>
                    <a:cxn ang="0">
                      <a:pos x="10" y="22"/>
                    </a:cxn>
                    <a:cxn ang="0">
                      <a:pos x="0" y="16"/>
                    </a:cxn>
                    <a:cxn ang="0">
                      <a:pos x="0" y="0"/>
                    </a:cxn>
                    <a:cxn ang="0">
                      <a:pos x="10" y="7"/>
                    </a:cxn>
                    <a:cxn ang="0">
                      <a:pos x="10" y="22"/>
                    </a:cxn>
                  </a:cxnLst>
                  <a:rect l="0" t="0" r="r" b="b"/>
                  <a:pathLst>
                    <a:path w="10" h="22">
                      <a:moveTo>
                        <a:pt x="10" y="22"/>
                      </a:moveTo>
                      <a:lnTo>
                        <a:pt x="0" y="16"/>
                      </a:lnTo>
                      <a:lnTo>
                        <a:pt x="0" y="0"/>
                      </a:lnTo>
                      <a:lnTo>
                        <a:pt x="10" y="7"/>
                      </a:lnTo>
                      <a:lnTo>
                        <a:pt x="10" y="22"/>
                      </a:lnTo>
                      <a:close/>
                    </a:path>
                  </a:pathLst>
                </a:custGeom>
                <a:solidFill>
                  <a:srgbClr val="C2C2C4"/>
                </a:solidFill>
                <a:ln w="9525">
                  <a:noFill/>
                  <a:round/>
                  <a:headEnd/>
                  <a:tailEnd/>
                </a:ln>
              </p:spPr>
              <p:txBody>
                <a:bodyPr/>
                <a:lstStyle/>
                <a:p>
                  <a:endParaRPr lang="en-US" dirty="0">
                    <a:solidFill>
                      <a:schemeClr val="bg1"/>
                    </a:solidFill>
                  </a:endParaRPr>
                </a:p>
              </p:txBody>
            </p:sp>
            <p:sp>
              <p:nvSpPr>
                <p:cNvPr id="644" name="Freeform 3398"/>
                <p:cNvSpPr>
                  <a:spLocks/>
                </p:cNvSpPr>
                <p:nvPr/>
              </p:nvSpPr>
              <p:spPr bwMode="auto">
                <a:xfrm>
                  <a:off x="2755" y="3118"/>
                  <a:ext cx="9" cy="22"/>
                </a:xfrm>
                <a:custGeom>
                  <a:avLst/>
                  <a:gdLst/>
                  <a:ahLst/>
                  <a:cxnLst>
                    <a:cxn ang="0">
                      <a:pos x="9" y="22"/>
                    </a:cxn>
                    <a:cxn ang="0">
                      <a:pos x="0" y="15"/>
                    </a:cxn>
                    <a:cxn ang="0">
                      <a:pos x="0" y="0"/>
                    </a:cxn>
                    <a:cxn ang="0">
                      <a:pos x="9" y="6"/>
                    </a:cxn>
                    <a:cxn ang="0">
                      <a:pos x="9" y="22"/>
                    </a:cxn>
                  </a:cxnLst>
                  <a:rect l="0" t="0" r="r" b="b"/>
                  <a:pathLst>
                    <a:path w="9" h="22">
                      <a:moveTo>
                        <a:pt x="9" y="22"/>
                      </a:moveTo>
                      <a:lnTo>
                        <a:pt x="0" y="15"/>
                      </a:lnTo>
                      <a:lnTo>
                        <a:pt x="0" y="0"/>
                      </a:lnTo>
                      <a:lnTo>
                        <a:pt x="9" y="6"/>
                      </a:lnTo>
                      <a:lnTo>
                        <a:pt x="9" y="22"/>
                      </a:lnTo>
                      <a:close/>
                    </a:path>
                  </a:pathLst>
                </a:custGeom>
                <a:solidFill>
                  <a:srgbClr val="C2C2C4"/>
                </a:solidFill>
                <a:ln w="9525">
                  <a:noFill/>
                  <a:round/>
                  <a:headEnd/>
                  <a:tailEnd/>
                </a:ln>
              </p:spPr>
              <p:txBody>
                <a:bodyPr/>
                <a:lstStyle/>
                <a:p>
                  <a:endParaRPr lang="en-US" dirty="0">
                    <a:solidFill>
                      <a:schemeClr val="bg1"/>
                    </a:solidFill>
                  </a:endParaRPr>
                </a:p>
              </p:txBody>
            </p:sp>
            <p:sp>
              <p:nvSpPr>
                <p:cNvPr id="645" name="Freeform 3399"/>
                <p:cNvSpPr>
                  <a:spLocks/>
                </p:cNvSpPr>
                <p:nvPr/>
              </p:nvSpPr>
              <p:spPr bwMode="auto">
                <a:xfrm>
                  <a:off x="2755" y="3137"/>
                  <a:ext cx="9" cy="21"/>
                </a:xfrm>
                <a:custGeom>
                  <a:avLst/>
                  <a:gdLst/>
                  <a:ahLst/>
                  <a:cxnLst>
                    <a:cxn ang="0">
                      <a:pos x="9" y="21"/>
                    </a:cxn>
                    <a:cxn ang="0">
                      <a:pos x="0" y="15"/>
                    </a:cxn>
                    <a:cxn ang="0">
                      <a:pos x="0" y="0"/>
                    </a:cxn>
                    <a:cxn ang="0">
                      <a:pos x="9" y="6"/>
                    </a:cxn>
                    <a:cxn ang="0">
                      <a:pos x="9" y="21"/>
                    </a:cxn>
                  </a:cxnLst>
                  <a:rect l="0" t="0" r="r" b="b"/>
                  <a:pathLst>
                    <a:path w="9" h="21">
                      <a:moveTo>
                        <a:pt x="9" y="21"/>
                      </a:moveTo>
                      <a:lnTo>
                        <a:pt x="0" y="15"/>
                      </a:lnTo>
                      <a:lnTo>
                        <a:pt x="0" y="0"/>
                      </a:lnTo>
                      <a:lnTo>
                        <a:pt x="9" y="6"/>
                      </a:lnTo>
                      <a:lnTo>
                        <a:pt x="9" y="21"/>
                      </a:lnTo>
                      <a:close/>
                    </a:path>
                  </a:pathLst>
                </a:custGeom>
                <a:solidFill>
                  <a:srgbClr val="C2C2C4"/>
                </a:solidFill>
                <a:ln w="9525">
                  <a:noFill/>
                  <a:round/>
                  <a:headEnd/>
                  <a:tailEnd/>
                </a:ln>
              </p:spPr>
              <p:txBody>
                <a:bodyPr/>
                <a:lstStyle/>
                <a:p>
                  <a:endParaRPr lang="en-US" dirty="0">
                    <a:solidFill>
                      <a:schemeClr val="bg1"/>
                    </a:solidFill>
                  </a:endParaRPr>
                </a:p>
              </p:txBody>
            </p:sp>
            <p:sp>
              <p:nvSpPr>
                <p:cNvPr id="646" name="Freeform 3400"/>
                <p:cNvSpPr>
                  <a:spLocks/>
                </p:cNvSpPr>
                <p:nvPr/>
              </p:nvSpPr>
              <p:spPr bwMode="auto">
                <a:xfrm>
                  <a:off x="2742" y="3147"/>
                  <a:ext cx="10" cy="22"/>
                </a:xfrm>
                <a:custGeom>
                  <a:avLst/>
                  <a:gdLst/>
                  <a:ahLst/>
                  <a:cxnLst>
                    <a:cxn ang="0">
                      <a:pos x="10" y="22"/>
                    </a:cxn>
                    <a:cxn ang="0">
                      <a:pos x="0" y="16"/>
                    </a:cxn>
                    <a:cxn ang="0">
                      <a:pos x="0" y="0"/>
                    </a:cxn>
                    <a:cxn ang="0">
                      <a:pos x="10" y="6"/>
                    </a:cxn>
                    <a:cxn ang="0">
                      <a:pos x="10" y="22"/>
                    </a:cxn>
                  </a:cxnLst>
                  <a:rect l="0" t="0" r="r" b="b"/>
                  <a:pathLst>
                    <a:path w="10" h="22">
                      <a:moveTo>
                        <a:pt x="10" y="22"/>
                      </a:moveTo>
                      <a:lnTo>
                        <a:pt x="0" y="16"/>
                      </a:lnTo>
                      <a:lnTo>
                        <a:pt x="0" y="0"/>
                      </a:lnTo>
                      <a:lnTo>
                        <a:pt x="10" y="6"/>
                      </a:lnTo>
                      <a:lnTo>
                        <a:pt x="10" y="22"/>
                      </a:lnTo>
                      <a:close/>
                    </a:path>
                  </a:pathLst>
                </a:custGeom>
                <a:solidFill>
                  <a:srgbClr val="C2C2C4"/>
                </a:solidFill>
                <a:ln w="9525">
                  <a:noFill/>
                  <a:round/>
                  <a:headEnd/>
                  <a:tailEnd/>
                </a:ln>
              </p:spPr>
              <p:txBody>
                <a:bodyPr/>
                <a:lstStyle/>
                <a:p>
                  <a:endParaRPr lang="en-US" dirty="0">
                    <a:solidFill>
                      <a:schemeClr val="bg1"/>
                    </a:solidFill>
                  </a:endParaRPr>
                </a:p>
              </p:txBody>
            </p:sp>
            <p:sp>
              <p:nvSpPr>
                <p:cNvPr id="647" name="Freeform 3401"/>
                <p:cNvSpPr>
                  <a:spLocks/>
                </p:cNvSpPr>
                <p:nvPr/>
              </p:nvSpPr>
              <p:spPr bwMode="auto">
                <a:xfrm>
                  <a:off x="2742" y="3166"/>
                  <a:ext cx="10" cy="22"/>
                </a:xfrm>
                <a:custGeom>
                  <a:avLst/>
                  <a:gdLst/>
                  <a:ahLst/>
                  <a:cxnLst>
                    <a:cxn ang="0">
                      <a:pos x="10" y="22"/>
                    </a:cxn>
                    <a:cxn ang="0">
                      <a:pos x="0" y="15"/>
                    </a:cxn>
                    <a:cxn ang="0">
                      <a:pos x="0" y="0"/>
                    </a:cxn>
                    <a:cxn ang="0">
                      <a:pos x="10" y="6"/>
                    </a:cxn>
                    <a:cxn ang="0">
                      <a:pos x="10" y="22"/>
                    </a:cxn>
                  </a:cxnLst>
                  <a:rect l="0" t="0" r="r" b="b"/>
                  <a:pathLst>
                    <a:path w="10" h="22">
                      <a:moveTo>
                        <a:pt x="10" y="22"/>
                      </a:moveTo>
                      <a:lnTo>
                        <a:pt x="0" y="15"/>
                      </a:lnTo>
                      <a:lnTo>
                        <a:pt x="0" y="0"/>
                      </a:lnTo>
                      <a:lnTo>
                        <a:pt x="10" y="6"/>
                      </a:lnTo>
                      <a:lnTo>
                        <a:pt x="10" y="22"/>
                      </a:lnTo>
                      <a:close/>
                    </a:path>
                  </a:pathLst>
                </a:custGeom>
                <a:solidFill>
                  <a:srgbClr val="C2C2C4"/>
                </a:solidFill>
                <a:ln w="9525">
                  <a:noFill/>
                  <a:round/>
                  <a:headEnd/>
                  <a:tailEnd/>
                </a:ln>
              </p:spPr>
              <p:txBody>
                <a:bodyPr/>
                <a:lstStyle/>
                <a:p>
                  <a:endParaRPr lang="en-US" dirty="0">
                    <a:solidFill>
                      <a:schemeClr val="bg1"/>
                    </a:solidFill>
                  </a:endParaRPr>
                </a:p>
              </p:txBody>
            </p:sp>
            <p:sp>
              <p:nvSpPr>
                <p:cNvPr id="648" name="Freeform 3402"/>
                <p:cNvSpPr>
                  <a:spLocks/>
                </p:cNvSpPr>
                <p:nvPr/>
              </p:nvSpPr>
              <p:spPr bwMode="auto">
                <a:xfrm>
                  <a:off x="2755" y="3156"/>
                  <a:ext cx="9" cy="22"/>
                </a:xfrm>
                <a:custGeom>
                  <a:avLst/>
                  <a:gdLst/>
                  <a:ahLst/>
                  <a:cxnLst>
                    <a:cxn ang="0">
                      <a:pos x="9" y="22"/>
                    </a:cxn>
                    <a:cxn ang="0">
                      <a:pos x="0" y="15"/>
                    </a:cxn>
                    <a:cxn ang="0">
                      <a:pos x="0" y="0"/>
                    </a:cxn>
                    <a:cxn ang="0">
                      <a:pos x="9" y="6"/>
                    </a:cxn>
                    <a:cxn ang="0">
                      <a:pos x="9" y="22"/>
                    </a:cxn>
                  </a:cxnLst>
                  <a:rect l="0" t="0" r="r" b="b"/>
                  <a:pathLst>
                    <a:path w="9" h="22">
                      <a:moveTo>
                        <a:pt x="9" y="22"/>
                      </a:moveTo>
                      <a:lnTo>
                        <a:pt x="0" y="15"/>
                      </a:lnTo>
                      <a:lnTo>
                        <a:pt x="0" y="0"/>
                      </a:lnTo>
                      <a:lnTo>
                        <a:pt x="9" y="6"/>
                      </a:lnTo>
                      <a:lnTo>
                        <a:pt x="9" y="22"/>
                      </a:lnTo>
                      <a:close/>
                    </a:path>
                  </a:pathLst>
                </a:custGeom>
                <a:solidFill>
                  <a:srgbClr val="C2C2C4"/>
                </a:solidFill>
                <a:ln w="9525">
                  <a:noFill/>
                  <a:round/>
                  <a:headEnd/>
                  <a:tailEnd/>
                </a:ln>
              </p:spPr>
              <p:txBody>
                <a:bodyPr/>
                <a:lstStyle/>
                <a:p>
                  <a:endParaRPr lang="en-US" dirty="0">
                    <a:solidFill>
                      <a:schemeClr val="bg1"/>
                    </a:solidFill>
                  </a:endParaRPr>
                </a:p>
              </p:txBody>
            </p:sp>
            <p:sp>
              <p:nvSpPr>
                <p:cNvPr id="649" name="Freeform 3403"/>
                <p:cNvSpPr>
                  <a:spLocks/>
                </p:cNvSpPr>
                <p:nvPr/>
              </p:nvSpPr>
              <p:spPr bwMode="auto">
                <a:xfrm>
                  <a:off x="2755" y="3174"/>
                  <a:ext cx="9" cy="23"/>
                </a:xfrm>
                <a:custGeom>
                  <a:avLst/>
                  <a:gdLst/>
                  <a:ahLst/>
                  <a:cxnLst>
                    <a:cxn ang="0">
                      <a:pos x="9" y="23"/>
                    </a:cxn>
                    <a:cxn ang="0">
                      <a:pos x="0" y="16"/>
                    </a:cxn>
                    <a:cxn ang="0">
                      <a:pos x="0" y="0"/>
                    </a:cxn>
                    <a:cxn ang="0">
                      <a:pos x="9" y="7"/>
                    </a:cxn>
                    <a:cxn ang="0">
                      <a:pos x="9" y="23"/>
                    </a:cxn>
                  </a:cxnLst>
                  <a:rect l="0" t="0" r="r" b="b"/>
                  <a:pathLst>
                    <a:path w="9" h="23">
                      <a:moveTo>
                        <a:pt x="9" y="23"/>
                      </a:moveTo>
                      <a:lnTo>
                        <a:pt x="0" y="16"/>
                      </a:lnTo>
                      <a:lnTo>
                        <a:pt x="0" y="0"/>
                      </a:lnTo>
                      <a:lnTo>
                        <a:pt x="9" y="7"/>
                      </a:lnTo>
                      <a:lnTo>
                        <a:pt x="9" y="23"/>
                      </a:lnTo>
                      <a:close/>
                    </a:path>
                  </a:pathLst>
                </a:custGeom>
                <a:solidFill>
                  <a:srgbClr val="C2C2C4"/>
                </a:solidFill>
                <a:ln w="9525">
                  <a:noFill/>
                  <a:round/>
                  <a:headEnd/>
                  <a:tailEnd/>
                </a:ln>
              </p:spPr>
              <p:txBody>
                <a:bodyPr/>
                <a:lstStyle/>
                <a:p>
                  <a:endParaRPr lang="en-US" dirty="0">
                    <a:solidFill>
                      <a:schemeClr val="bg1"/>
                    </a:solidFill>
                  </a:endParaRPr>
                </a:p>
              </p:txBody>
            </p:sp>
            <p:sp>
              <p:nvSpPr>
                <p:cNvPr id="650" name="Freeform 3404"/>
                <p:cNvSpPr>
                  <a:spLocks/>
                </p:cNvSpPr>
                <p:nvPr/>
              </p:nvSpPr>
              <p:spPr bwMode="auto">
                <a:xfrm>
                  <a:off x="2742" y="3184"/>
                  <a:ext cx="10" cy="22"/>
                </a:xfrm>
                <a:custGeom>
                  <a:avLst/>
                  <a:gdLst/>
                  <a:ahLst/>
                  <a:cxnLst>
                    <a:cxn ang="0">
                      <a:pos x="10" y="22"/>
                    </a:cxn>
                    <a:cxn ang="0">
                      <a:pos x="0" y="16"/>
                    </a:cxn>
                    <a:cxn ang="0">
                      <a:pos x="0" y="0"/>
                    </a:cxn>
                    <a:cxn ang="0">
                      <a:pos x="10" y="7"/>
                    </a:cxn>
                    <a:cxn ang="0">
                      <a:pos x="10" y="22"/>
                    </a:cxn>
                  </a:cxnLst>
                  <a:rect l="0" t="0" r="r" b="b"/>
                  <a:pathLst>
                    <a:path w="10" h="22">
                      <a:moveTo>
                        <a:pt x="10" y="22"/>
                      </a:moveTo>
                      <a:lnTo>
                        <a:pt x="0" y="16"/>
                      </a:lnTo>
                      <a:lnTo>
                        <a:pt x="0" y="0"/>
                      </a:lnTo>
                      <a:lnTo>
                        <a:pt x="10" y="7"/>
                      </a:lnTo>
                      <a:lnTo>
                        <a:pt x="10" y="22"/>
                      </a:lnTo>
                      <a:close/>
                    </a:path>
                  </a:pathLst>
                </a:custGeom>
                <a:solidFill>
                  <a:srgbClr val="C2C2C4"/>
                </a:solidFill>
                <a:ln w="9525">
                  <a:noFill/>
                  <a:round/>
                  <a:headEnd/>
                  <a:tailEnd/>
                </a:ln>
              </p:spPr>
              <p:txBody>
                <a:bodyPr/>
                <a:lstStyle/>
                <a:p>
                  <a:endParaRPr lang="en-US" dirty="0">
                    <a:solidFill>
                      <a:schemeClr val="bg1"/>
                    </a:solidFill>
                  </a:endParaRPr>
                </a:p>
              </p:txBody>
            </p:sp>
            <p:sp>
              <p:nvSpPr>
                <p:cNvPr id="651" name="Freeform 3405"/>
                <p:cNvSpPr>
                  <a:spLocks/>
                </p:cNvSpPr>
                <p:nvPr/>
              </p:nvSpPr>
              <p:spPr bwMode="auto">
                <a:xfrm>
                  <a:off x="2755" y="3193"/>
                  <a:ext cx="9" cy="22"/>
                </a:xfrm>
                <a:custGeom>
                  <a:avLst/>
                  <a:gdLst/>
                  <a:ahLst/>
                  <a:cxnLst>
                    <a:cxn ang="0">
                      <a:pos x="9" y="22"/>
                    </a:cxn>
                    <a:cxn ang="0">
                      <a:pos x="0" y="16"/>
                    </a:cxn>
                    <a:cxn ang="0">
                      <a:pos x="0" y="0"/>
                    </a:cxn>
                    <a:cxn ang="0">
                      <a:pos x="9" y="6"/>
                    </a:cxn>
                    <a:cxn ang="0">
                      <a:pos x="9" y="22"/>
                    </a:cxn>
                  </a:cxnLst>
                  <a:rect l="0" t="0" r="r" b="b"/>
                  <a:pathLst>
                    <a:path w="9" h="22">
                      <a:moveTo>
                        <a:pt x="9" y="22"/>
                      </a:moveTo>
                      <a:lnTo>
                        <a:pt x="0" y="16"/>
                      </a:lnTo>
                      <a:lnTo>
                        <a:pt x="0" y="0"/>
                      </a:lnTo>
                      <a:lnTo>
                        <a:pt x="9" y="6"/>
                      </a:lnTo>
                      <a:lnTo>
                        <a:pt x="9" y="22"/>
                      </a:lnTo>
                      <a:close/>
                    </a:path>
                  </a:pathLst>
                </a:custGeom>
                <a:solidFill>
                  <a:srgbClr val="C2C2C4"/>
                </a:solidFill>
                <a:ln w="9525">
                  <a:noFill/>
                  <a:round/>
                  <a:headEnd/>
                  <a:tailEnd/>
                </a:ln>
              </p:spPr>
              <p:txBody>
                <a:bodyPr/>
                <a:lstStyle/>
                <a:p>
                  <a:endParaRPr lang="en-US" dirty="0">
                    <a:solidFill>
                      <a:schemeClr val="bg1"/>
                    </a:solidFill>
                  </a:endParaRPr>
                </a:p>
              </p:txBody>
            </p:sp>
            <p:sp>
              <p:nvSpPr>
                <p:cNvPr id="652" name="Freeform 3406"/>
                <p:cNvSpPr>
                  <a:spLocks/>
                </p:cNvSpPr>
                <p:nvPr/>
              </p:nvSpPr>
              <p:spPr bwMode="auto">
                <a:xfrm>
                  <a:off x="2884" y="3118"/>
                  <a:ext cx="12" cy="28"/>
                </a:xfrm>
                <a:custGeom>
                  <a:avLst/>
                  <a:gdLst/>
                  <a:ahLst/>
                  <a:cxnLst>
                    <a:cxn ang="0">
                      <a:pos x="12" y="28"/>
                    </a:cxn>
                    <a:cxn ang="0">
                      <a:pos x="0" y="20"/>
                    </a:cxn>
                    <a:cxn ang="0">
                      <a:pos x="0" y="0"/>
                    </a:cxn>
                    <a:cxn ang="0">
                      <a:pos x="12" y="8"/>
                    </a:cxn>
                    <a:cxn ang="0">
                      <a:pos x="12" y="28"/>
                    </a:cxn>
                  </a:cxnLst>
                  <a:rect l="0" t="0" r="r" b="b"/>
                  <a:pathLst>
                    <a:path w="12" h="28">
                      <a:moveTo>
                        <a:pt x="12" y="28"/>
                      </a:moveTo>
                      <a:lnTo>
                        <a:pt x="0" y="20"/>
                      </a:lnTo>
                      <a:lnTo>
                        <a:pt x="0" y="0"/>
                      </a:lnTo>
                      <a:lnTo>
                        <a:pt x="12" y="8"/>
                      </a:lnTo>
                      <a:lnTo>
                        <a:pt x="12" y="28"/>
                      </a:lnTo>
                      <a:close/>
                    </a:path>
                  </a:pathLst>
                </a:custGeom>
                <a:solidFill>
                  <a:srgbClr val="C2C2C4"/>
                </a:solidFill>
                <a:ln w="9525">
                  <a:noFill/>
                  <a:round/>
                  <a:headEnd/>
                  <a:tailEnd/>
                </a:ln>
              </p:spPr>
              <p:txBody>
                <a:bodyPr/>
                <a:lstStyle/>
                <a:p>
                  <a:endParaRPr lang="en-US" dirty="0">
                    <a:solidFill>
                      <a:schemeClr val="bg1"/>
                    </a:solidFill>
                  </a:endParaRPr>
                </a:p>
              </p:txBody>
            </p:sp>
            <p:sp>
              <p:nvSpPr>
                <p:cNvPr id="653" name="Freeform 3407"/>
                <p:cNvSpPr>
                  <a:spLocks/>
                </p:cNvSpPr>
                <p:nvPr/>
              </p:nvSpPr>
              <p:spPr bwMode="auto">
                <a:xfrm>
                  <a:off x="2884" y="3160"/>
                  <a:ext cx="12" cy="28"/>
                </a:xfrm>
                <a:custGeom>
                  <a:avLst/>
                  <a:gdLst/>
                  <a:ahLst/>
                  <a:cxnLst>
                    <a:cxn ang="0">
                      <a:pos x="12" y="28"/>
                    </a:cxn>
                    <a:cxn ang="0">
                      <a:pos x="0" y="20"/>
                    </a:cxn>
                    <a:cxn ang="0">
                      <a:pos x="0" y="0"/>
                    </a:cxn>
                    <a:cxn ang="0">
                      <a:pos x="12" y="8"/>
                    </a:cxn>
                    <a:cxn ang="0">
                      <a:pos x="12" y="28"/>
                    </a:cxn>
                  </a:cxnLst>
                  <a:rect l="0" t="0" r="r" b="b"/>
                  <a:pathLst>
                    <a:path w="12" h="28">
                      <a:moveTo>
                        <a:pt x="12" y="28"/>
                      </a:moveTo>
                      <a:lnTo>
                        <a:pt x="0" y="20"/>
                      </a:lnTo>
                      <a:lnTo>
                        <a:pt x="0" y="0"/>
                      </a:lnTo>
                      <a:lnTo>
                        <a:pt x="12" y="8"/>
                      </a:lnTo>
                      <a:lnTo>
                        <a:pt x="12" y="28"/>
                      </a:lnTo>
                      <a:close/>
                    </a:path>
                  </a:pathLst>
                </a:custGeom>
                <a:solidFill>
                  <a:srgbClr val="C2C2C4"/>
                </a:solidFill>
                <a:ln w="9525">
                  <a:noFill/>
                  <a:round/>
                  <a:headEnd/>
                  <a:tailEnd/>
                </a:ln>
              </p:spPr>
              <p:txBody>
                <a:bodyPr/>
                <a:lstStyle/>
                <a:p>
                  <a:endParaRPr lang="en-US" dirty="0">
                    <a:solidFill>
                      <a:schemeClr val="bg1"/>
                    </a:solidFill>
                  </a:endParaRPr>
                </a:p>
              </p:txBody>
            </p:sp>
            <p:sp>
              <p:nvSpPr>
                <p:cNvPr id="654" name="Freeform 3408"/>
                <p:cNvSpPr>
                  <a:spLocks/>
                </p:cNvSpPr>
                <p:nvPr/>
              </p:nvSpPr>
              <p:spPr bwMode="auto">
                <a:xfrm>
                  <a:off x="2884" y="3201"/>
                  <a:ext cx="12" cy="28"/>
                </a:xfrm>
                <a:custGeom>
                  <a:avLst/>
                  <a:gdLst/>
                  <a:ahLst/>
                  <a:cxnLst>
                    <a:cxn ang="0">
                      <a:pos x="12" y="28"/>
                    </a:cxn>
                    <a:cxn ang="0">
                      <a:pos x="0" y="20"/>
                    </a:cxn>
                    <a:cxn ang="0">
                      <a:pos x="0" y="0"/>
                    </a:cxn>
                    <a:cxn ang="0">
                      <a:pos x="12" y="9"/>
                    </a:cxn>
                    <a:cxn ang="0">
                      <a:pos x="12" y="28"/>
                    </a:cxn>
                  </a:cxnLst>
                  <a:rect l="0" t="0" r="r" b="b"/>
                  <a:pathLst>
                    <a:path w="12" h="28">
                      <a:moveTo>
                        <a:pt x="12" y="28"/>
                      </a:moveTo>
                      <a:lnTo>
                        <a:pt x="0" y="20"/>
                      </a:lnTo>
                      <a:lnTo>
                        <a:pt x="0" y="0"/>
                      </a:lnTo>
                      <a:lnTo>
                        <a:pt x="12" y="9"/>
                      </a:lnTo>
                      <a:lnTo>
                        <a:pt x="12" y="28"/>
                      </a:lnTo>
                      <a:close/>
                    </a:path>
                  </a:pathLst>
                </a:custGeom>
                <a:solidFill>
                  <a:srgbClr val="C2C2C4"/>
                </a:solidFill>
                <a:ln w="9525">
                  <a:noFill/>
                  <a:round/>
                  <a:headEnd/>
                  <a:tailEnd/>
                </a:ln>
              </p:spPr>
              <p:txBody>
                <a:bodyPr/>
                <a:lstStyle/>
                <a:p>
                  <a:endParaRPr lang="en-US" dirty="0">
                    <a:solidFill>
                      <a:schemeClr val="bg1"/>
                    </a:solidFill>
                  </a:endParaRPr>
                </a:p>
              </p:txBody>
            </p:sp>
            <p:sp>
              <p:nvSpPr>
                <p:cNvPr id="655" name="Freeform 3409"/>
                <p:cNvSpPr>
                  <a:spLocks/>
                </p:cNvSpPr>
                <p:nvPr/>
              </p:nvSpPr>
              <p:spPr bwMode="auto">
                <a:xfrm>
                  <a:off x="2884" y="3243"/>
                  <a:ext cx="12" cy="28"/>
                </a:xfrm>
                <a:custGeom>
                  <a:avLst/>
                  <a:gdLst/>
                  <a:ahLst/>
                  <a:cxnLst>
                    <a:cxn ang="0">
                      <a:pos x="12" y="28"/>
                    </a:cxn>
                    <a:cxn ang="0">
                      <a:pos x="0" y="20"/>
                    </a:cxn>
                    <a:cxn ang="0">
                      <a:pos x="0" y="0"/>
                    </a:cxn>
                    <a:cxn ang="0">
                      <a:pos x="12" y="8"/>
                    </a:cxn>
                    <a:cxn ang="0">
                      <a:pos x="12" y="28"/>
                    </a:cxn>
                  </a:cxnLst>
                  <a:rect l="0" t="0" r="r" b="b"/>
                  <a:pathLst>
                    <a:path w="12" h="28">
                      <a:moveTo>
                        <a:pt x="12" y="28"/>
                      </a:moveTo>
                      <a:lnTo>
                        <a:pt x="0" y="20"/>
                      </a:lnTo>
                      <a:lnTo>
                        <a:pt x="0" y="0"/>
                      </a:lnTo>
                      <a:lnTo>
                        <a:pt x="12" y="8"/>
                      </a:lnTo>
                      <a:lnTo>
                        <a:pt x="12" y="28"/>
                      </a:lnTo>
                      <a:close/>
                    </a:path>
                  </a:pathLst>
                </a:custGeom>
                <a:solidFill>
                  <a:srgbClr val="C2C2C4"/>
                </a:solidFill>
                <a:ln w="9525">
                  <a:noFill/>
                  <a:round/>
                  <a:headEnd/>
                  <a:tailEnd/>
                </a:ln>
              </p:spPr>
              <p:txBody>
                <a:bodyPr/>
                <a:lstStyle/>
                <a:p>
                  <a:endParaRPr lang="en-US" dirty="0">
                    <a:solidFill>
                      <a:schemeClr val="bg1"/>
                    </a:solidFill>
                  </a:endParaRPr>
                </a:p>
              </p:txBody>
            </p:sp>
            <p:sp>
              <p:nvSpPr>
                <p:cNvPr id="656" name="Freeform 3410"/>
                <p:cNvSpPr>
                  <a:spLocks/>
                </p:cNvSpPr>
                <p:nvPr/>
              </p:nvSpPr>
              <p:spPr bwMode="auto">
                <a:xfrm>
                  <a:off x="2978" y="3180"/>
                  <a:ext cx="12" cy="28"/>
                </a:xfrm>
                <a:custGeom>
                  <a:avLst/>
                  <a:gdLst/>
                  <a:ahLst/>
                  <a:cxnLst>
                    <a:cxn ang="0">
                      <a:pos x="12" y="28"/>
                    </a:cxn>
                    <a:cxn ang="0">
                      <a:pos x="0" y="20"/>
                    </a:cxn>
                    <a:cxn ang="0">
                      <a:pos x="0" y="0"/>
                    </a:cxn>
                    <a:cxn ang="0">
                      <a:pos x="12" y="8"/>
                    </a:cxn>
                    <a:cxn ang="0">
                      <a:pos x="12" y="28"/>
                    </a:cxn>
                  </a:cxnLst>
                  <a:rect l="0" t="0" r="r" b="b"/>
                  <a:pathLst>
                    <a:path w="12" h="28">
                      <a:moveTo>
                        <a:pt x="12" y="28"/>
                      </a:moveTo>
                      <a:lnTo>
                        <a:pt x="0" y="20"/>
                      </a:lnTo>
                      <a:lnTo>
                        <a:pt x="0" y="0"/>
                      </a:lnTo>
                      <a:lnTo>
                        <a:pt x="12" y="8"/>
                      </a:lnTo>
                      <a:lnTo>
                        <a:pt x="12" y="28"/>
                      </a:lnTo>
                      <a:close/>
                    </a:path>
                  </a:pathLst>
                </a:custGeom>
                <a:solidFill>
                  <a:srgbClr val="C2C2C4"/>
                </a:solidFill>
                <a:ln w="9525">
                  <a:noFill/>
                  <a:round/>
                  <a:headEnd/>
                  <a:tailEnd/>
                </a:ln>
              </p:spPr>
              <p:txBody>
                <a:bodyPr/>
                <a:lstStyle/>
                <a:p>
                  <a:endParaRPr lang="en-US" dirty="0">
                    <a:solidFill>
                      <a:schemeClr val="bg1"/>
                    </a:solidFill>
                  </a:endParaRPr>
                </a:p>
              </p:txBody>
            </p:sp>
            <p:sp>
              <p:nvSpPr>
                <p:cNvPr id="657" name="Freeform 3411"/>
                <p:cNvSpPr>
                  <a:spLocks/>
                </p:cNvSpPr>
                <p:nvPr/>
              </p:nvSpPr>
              <p:spPr bwMode="auto">
                <a:xfrm>
                  <a:off x="2978" y="3222"/>
                  <a:ext cx="12" cy="27"/>
                </a:xfrm>
                <a:custGeom>
                  <a:avLst/>
                  <a:gdLst/>
                  <a:ahLst/>
                  <a:cxnLst>
                    <a:cxn ang="0">
                      <a:pos x="12" y="27"/>
                    </a:cxn>
                    <a:cxn ang="0">
                      <a:pos x="0" y="19"/>
                    </a:cxn>
                    <a:cxn ang="0">
                      <a:pos x="0" y="0"/>
                    </a:cxn>
                    <a:cxn ang="0">
                      <a:pos x="12" y="7"/>
                    </a:cxn>
                    <a:cxn ang="0">
                      <a:pos x="12" y="27"/>
                    </a:cxn>
                  </a:cxnLst>
                  <a:rect l="0" t="0" r="r" b="b"/>
                  <a:pathLst>
                    <a:path w="12" h="27">
                      <a:moveTo>
                        <a:pt x="12" y="27"/>
                      </a:moveTo>
                      <a:lnTo>
                        <a:pt x="0" y="19"/>
                      </a:lnTo>
                      <a:lnTo>
                        <a:pt x="0" y="0"/>
                      </a:lnTo>
                      <a:lnTo>
                        <a:pt x="12" y="7"/>
                      </a:lnTo>
                      <a:lnTo>
                        <a:pt x="12" y="27"/>
                      </a:lnTo>
                      <a:close/>
                    </a:path>
                  </a:pathLst>
                </a:custGeom>
                <a:solidFill>
                  <a:srgbClr val="C2C2C4"/>
                </a:solidFill>
                <a:ln w="9525">
                  <a:noFill/>
                  <a:round/>
                  <a:headEnd/>
                  <a:tailEnd/>
                </a:ln>
              </p:spPr>
              <p:txBody>
                <a:bodyPr/>
                <a:lstStyle/>
                <a:p>
                  <a:endParaRPr lang="en-US" dirty="0">
                    <a:solidFill>
                      <a:schemeClr val="bg1"/>
                    </a:solidFill>
                  </a:endParaRPr>
                </a:p>
              </p:txBody>
            </p:sp>
            <p:sp>
              <p:nvSpPr>
                <p:cNvPr id="658" name="Freeform 3412"/>
                <p:cNvSpPr>
                  <a:spLocks/>
                </p:cNvSpPr>
                <p:nvPr/>
              </p:nvSpPr>
              <p:spPr bwMode="auto">
                <a:xfrm>
                  <a:off x="2928" y="3132"/>
                  <a:ext cx="9" cy="22"/>
                </a:xfrm>
                <a:custGeom>
                  <a:avLst/>
                  <a:gdLst/>
                  <a:ahLst/>
                  <a:cxnLst>
                    <a:cxn ang="0">
                      <a:pos x="9" y="22"/>
                    </a:cxn>
                    <a:cxn ang="0">
                      <a:pos x="0" y="16"/>
                    </a:cxn>
                    <a:cxn ang="0">
                      <a:pos x="0" y="0"/>
                    </a:cxn>
                    <a:cxn ang="0">
                      <a:pos x="9" y="6"/>
                    </a:cxn>
                    <a:cxn ang="0">
                      <a:pos x="9" y="22"/>
                    </a:cxn>
                  </a:cxnLst>
                  <a:rect l="0" t="0" r="r" b="b"/>
                  <a:pathLst>
                    <a:path w="9" h="22">
                      <a:moveTo>
                        <a:pt x="9" y="22"/>
                      </a:moveTo>
                      <a:lnTo>
                        <a:pt x="0" y="16"/>
                      </a:lnTo>
                      <a:lnTo>
                        <a:pt x="0" y="0"/>
                      </a:lnTo>
                      <a:lnTo>
                        <a:pt x="9" y="6"/>
                      </a:lnTo>
                      <a:lnTo>
                        <a:pt x="9" y="22"/>
                      </a:lnTo>
                      <a:close/>
                    </a:path>
                  </a:pathLst>
                </a:custGeom>
                <a:solidFill>
                  <a:srgbClr val="C2C2C4"/>
                </a:solidFill>
                <a:ln w="9525">
                  <a:noFill/>
                  <a:round/>
                  <a:headEnd/>
                  <a:tailEnd/>
                </a:ln>
              </p:spPr>
              <p:txBody>
                <a:bodyPr/>
                <a:lstStyle/>
                <a:p>
                  <a:endParaRPr lang="en-US" dirty="0">
                    <a:solidFill>
                      <a:schemeClr val="bg1"/>
                    </a:solidFill>
                  </a:endParaRPr>
                </a:p>
              </p:txBody>
            </p:sp>
            <p:sp>
              <p:nvSpPr>
                <p:cNvPr id="659" name="Freeform 3413"/>
                <p:cNvSpPr>
                  <a:spLocks/>
                </p:cNvSpPr>
                <p:nvPr/>
              </p:nvSpPr>
              <p:spPr bwMode="auto">
                <a:xfrm>
                  <a:off x="2928" y="3151"/>
                  <a:ext cx="9" cy="22"/>
                </a:xfrm>
                <a:custGeom>
                  <a:avLst/>
                  <a:gdLst/>
                  <a:ahLst/>
                  <a:cxnLst>
                    <a:cxn ang="0">
                      <a:pos x="9" y="22"/>
                    </a:cxn>
                    <a:cxn ang="0">
                      <a:pos x="0" y="16"/>
                    </a:cxn>
                    <a:cxn ang="0">
                      <a:pos x="0" y="0"/>
                    </a:cxn>
                    <a:cxn ang="0">
                      <a:pos x="9" y="6"/>
                    </a:cxn>
                    <a:cxn ang="0">
                      <a:pos x="9" y="22"/>
                    </a:cxn>
                  </a:cxnLst>
                  <a:rect l="0" t="0" r="r" b="b"/>
                  <a:pathLst>
                    <a:path w="9" h="22">
                      <a:moveTo>
                        <a:pt x="9" y="22"/>
                      </a:moveTo>
                      <a:lnTo>
                        <a:pt x="0" y="16"/>
                      </a:lnTo>
                      <a:lnTo>
                        <a:pt x="0" y="0"/>
                      </a:lnTo>
                      <a:lnTo>
                        <a:pt x="9" y="6"/>
                      </a:lnTo>
                      <a:lnTo>
                        <a:pt x="9" y="22"/>
                      </a:lnTo>
                      <a:close/>
                    </a:path>
                  </a:pathLst>
                </a:custGeom>
                <a:solidFill>
                  <a:srgbClr val="C2C2C4"/>
                </a:solidFill>
                <a:ln w="9525">
                  <a:noFill/>
                  <a:round/>
                  <a:headEnd/>
                  <a:tailEnd/>
                </a:ln>
              </p:spPr>
              <p:txBody>
                <a:bodyPr/>
                <a:lstStyle/>
                <a:p>
                  <a:endParaRPr lang="en-US" dirty="0">
                    <a:solidFill>
                      <a:schemeClr val="bg1"/>
                    </a:solidFill>
                  </a:endParaRPr>
                </a:p>
              </p:txBody>
            </p:sp>
            <p:sp>
              <p:nvSpPr>
                <p:cNvPr id="660" name="Freeform 3414"/>
                <p:cNvSpPr>
                  <a:spLocks/>
                </p:cNvSpPr>
                <p:nvPr/>
              </p:nvSpPr>
              <p:spPr bwMode="auto">
                <a:xfrm>
                  <a:off x="2940" y="3141"/>
                  <a:ext cx="9" cy="22"/>
                </a:xfrm>
                <a:custGeom>
                  <a:avLst/>
                  <a:gdLst/>
                  <a:ahLst/>
                  <a:cxnLst>
                    <a:cxn ang="0">
                      <a:pos x="9" y="22"/>
                    </a:cxn>
                    <a:cxn ang="0">
                      <a:pos x="0" y="15"/>
                    </a:cxn>
                    <a:cxn ang="0">
                      <a:pos x="0" y="0"/>
                    </a:cxn>
                    <a:cxn ang="0">
                      <a:pos x="9" y="6"/>
                    </a:cxn>
                    <a:cxn ang="0">
                      <a:pos x="9" y="22"/>
                    </a:cxn>
                  </a:cxnLst>
                  <a:rect l="0" t="0" r="r" b="b"/>
                  <a:pathLst>
                    <a:path w="9" h="22">
                      <a:moveTo>
                        <a:pt x="9" y="22"/>
                      </a:moveTo>
                      <a:lnTo>
                        <a:pt x="0" y="15"/>
                      </a:lnTo>
                      <a:lnTo>
                        <a:pt x="0" y="0"/>
                      </a:lnTo>
                      <a:lnTo>
                        <a:pt x="9" y="6"/>
                      </a:lnTo>
                      <a:lnTo>
                        <a:pt x="9" y="22"/>
                      </a:lnTo>
                      <a:close/>
                    </a:path>
                  </a:pathLst>
                </a:custGeom>
                <a:solidFill>
                  <a:srgbClr val="C2C2C4"/>
                </a:solidFill>
                <a:ln w="9525">
                  <a:noFill/>
                  <a:round/>
                  <a:headEnd/>
                  <a:tailEnd/>
                </a:ln>
              </p:spPr>
              <p:txBody>
                <a:bodyPr/>
                <a:lstStyle/>
                <a:p>
                  <a:endParaRPr lang="en-US" dirty="0">
                    <a:solidFill>
                      <a:schemeClr val="bg1"/>
                    </a:solidFill>
                  </a:endParaRPr>
                </a:p>
              </p:txBody>
            </p:sp>
            <p:sp>
              <p:nvSpPr>
                <p:cNvPr id="661" name="Freeform 3415"/>
                <p:cNvSpPr>
                  <a:spLocks/>
                </p:cNvSpPr>
                <p:nvPr/>
              </p:nvSpPr>
              <p:spPr bwMode="auto">
                <a:xfrm>
                  <a:off x="2940" y="3159"/>
                  <a:ext cx="9" cy="23"/>
                </a:xfrm>
                <a:custGeom>
                  <a:avLst/>
                  <a:gdLst/>
                  <a:ahLst/>
                  <a:cxnLst>
                    <a:cxn ang="0">
                      <a:pos x="9" y="23"/>
                    </a:cxn>
                    <a:cxn ang="0">
                      <a:pos x="0" y="16"/>
                    </a:cxn>
                    <a:cxn ang="0">
                      <a:pos x="0" y="0"/>
                    </a:cxn>
                    <a:cxn ang="0">
                      <a:pos x="9" y="7"/>
                    </a:cxn>
                    <a:cxn ang="0">
                      <a:pos x="9" y="23"/>
                    </a:cxn>
                  </a:cxnLst>
                  <a:rect l="0" t="0" r="r" b="b"/>
                  <a:pathLst>
                    <a:path w="9" h="23">
                      <a:moveTo>
                        <a:pt x="9" y="23"/>
                      </a:moveTo>
                      <a:lnTo>
                        <a:pt x="0" y="16"/>
                      </a:lnTo>
                      <a:lnTo>
                        <a:pt x="0" y="0"/>
                      </a:lnTo>
                      <a:lnTo>
                        <a:pt x="9" y="7"/>
                      </a:lnTo>
                      <a:lnTo>
                        <a:pt x="9" y="23"/>
                      </a:lnTo>
                      <a:close/>
                    </a:path>
                  </a:pathLst>
                </a:custGeom>
                <a:solidFill>
                  <a:srgbClr val="C2C2C4"/>
                </a:solidFill>
                <a:ln w="9525">
                  <a:noFill/>
                  <a:round/>
                  <a:headEnd/>
                  <a:tailEnd/>
                </a:ln>
              </p:spPr>
              <p:txBody>
                <a:bodyPr/>
                <a:lstStyle/>
                <a:p>
                  <a:endParaRPr lang="en-US" dirty="0">
                    <a:solidFill>
                      <a:schemeClr val="bg1"/>
                    </a:solidFill>
                  </a:endParaRPr>
                </a:p>
              </p:txBody>
            </p:sp>
            <p:sp>
              <p:nvSpPr>
                <p:cNvPr id="662" name="Freeform 3416"/>
                <p:cNvSpPr>
                  <a:spLocks/>
                </p:cNvSpPr>
                <p:nvPr/>
              </p:nvSpPr>
              <p:spPr bwMode="auto">
                <a:xfrm>
                  <a:off x="2928" y="3169"/>
                  <a:ext cx="9" cy="23"/>
                </a:xfrm>
                <a:custGeom>
                  <a:avLst/>
                  <a:gdLst/>
                  <a:ahLst/>
                  <a:cxnLst>
                    <a:cxn ang="0">
                      <a:pos x="9" y="23"/>
                    </a:cxn>
                    <a:cxn ang="0">
                      <a:pos x="0" y="16"/>
                    </a:cxn>
                    <a:cxn ang="0">
                      <a:pos x="0" y="0"/>
                    </a:cxn>
                    <a:cxn ang="0">
                      <a:pos x="9" y="7"/>
                    </a:cxn>
                    <a:cxn ang="0">
                      <a:pos x="9" y="23"/>
                    </a:cxn>
                  </a:cxnLst>
                  <a:rect l="0" t="0" r="r" b="b"/>
                  <a:pathLst>
                    <a:path w="9" h="23">
                      <a:moveTo>
                        <a:pt x="9" y="23"/>
                      </a:moveTo>
                      <a:lnTo>
                        <a:pt x="0" y="16"/>
                      </a:lnTo>
                      <a:lnTo>
                        <a:pt x="0" y="0"/>
                      </a:lnTo>
                      <a:lnTo>
                        <a:pt x="9" y="7"/>
                      </a:lnTo>
                      <a:lnTo>
                        <a:pt x="9" y="23"/>
                      </a:lnTo>
                      <a:close/>
                    </a:path>
                  </a:pathLst>
                </a:custGeom>
                <a:solidFill>
                  <a:srgbClr val="C2C2C4"/>
                </a:solidFill>
                <a:ln w="9525">
                  <a:noFill/>
                  <a:round/>
                  <a:headEnd/>
                  <a:tailEnd/>
                </a:ln>
              </p:spPr>
              <p:txBody>
                <a:bodyPr/>
                <a:lstStyle/>
                <a:p>
                  <a:endParaRPr lang="en-US" dirty="0">
                    <a:solidFill>
                      <a:schemeClr val="bg1"/>
                    </a:solidFill>
                  </a:endParaRPr>
                </a:p>
              </p:txBody>
            </p:sp>
            <p:sp>
              <p:nvSpPr>
                <p:cNvPr id="663" name="Freeform 3417"/>
                <p:cNvSpPr>
                  <a:spLocks/>
                </p:cNvSpPr>
                <p:nvPr/>
              </p:nvSpPr>
              <p:spPr bwMode="auto">
                <a:xfrm>
                  <a:off x="2928" y="3188"/>
                  <a:ext cx="9" cy="22"/>
                </a:xfrm>
                <a:custGeom>
                  <a:avLst/>
                  <a:gdLst/>
                  <a:ahLst/>
                  <a:cxnLst>
                    <a:cxn ang="0">
                      <a:pos x="9" y="22"/>
                    </a:cxn>
                    <a:cxn ang="0">
                      <a:pos x="0" y="16"/>
                    </a:cxn>
                    <a:cxn ang="0">
                      <a:pos x="0" y="0"/>
                    </a:cxn>
                    <a:cxn ang="0">
                      <a:pos x="9" y="7"/>
                    </a:cxn>
                    <a:cxn ang="0">
                      <a:pos x="9" y="22"/>
                    </a:cxn>
                  </a:cxnLst>
                  <a:rect l="0" t="0" r="r" b="b"/>
                  <a:pathLst>
                    <a:path w="9" h="22">
                      <a:moveTo>
                        <a:pt x="9" y="22"/>
                      </a:moveTo>
                      <a:lnTo>
                        <a:pt x="0" y="16"/>
                      </a:lnTo>
                      <a:lnTo>
                        <a:pt x="0" y="0"/>
                      </a:lnTo>
                      <a:lnTo>
                        <a:pt x="9" y="7"/>
                      </a:lnTo>
                      <a:lnTo>
                        <a:pt x="9" y="22"/>
                      </a:lnTo>
                      <a:close/>
                    </a:path>
                  </a:pathLst>
                </a:custGeom>
                <a:solidFill>
                  <a:srgbClr val="C2C2C4"/>
                </a:solidFill>
                <a:ln w="9525">
                  <a:noFill/>
                  <a:round/>
                  <a:headEnd/>
                  <a:tailEnd/>
                </a:ln>
              </p:spPr>
              <p:txBody>
                <a:bodyPr/>
                <a:lstStyle/>
                <a:p>
                  <a:endParaRPr lang="en-US" dirty="0">
                    <a:solidFill>
                      <a:schemeClr val="bg1"/>
                    </a:solidFill>
                  </a:endParaRPr>
                </a:p>
              </p:txBody>
            </p:sp>
            <p:sp>
              <p:nvSpPr>
                <p:cNvPr id="664" name="Freeform 3418"/>
                <p:cNvSpPr>
                  <a:spLocks/>
                </p:cNvSpPr>
                <p:nvPr/>
              </p:nvSpPr>
              <p:spPr bwMode="auto">
                <a:xfrm>
                  <a:off x="2940" y="3178"/>
                  <a:ext cx="9" cy="22"/>
                </a:xfrm>
                <a:custGeom>
                  <a:avLst/>
                  <a:gdLst/>
                  <a:ahLst/>
                  <a:cxnLst>
                    <a:cxn ang="0">
                      <a:pos x="9" y="22"/>
                    </a:cxn>
                    <a:cxn ang="0">
                      <a:pos x="0" y="16"/>
                    </a:cxn>
                    <a:cxn ang="0">
                      <a:pos x="0" y="0"/>
                    </a:cxn>
                    <a:cxn ang="0">
                      <a:pos x="9" y="7"/>
                    </a:cxn>
                    <a:cxn ang="0">
                      <a:pos x="9" y="22"/>
                    </a:cxn>
                  </a:cxnLst>
                  <a:rect l="0" t="0" r="r" b="b"/>
                  <a:pathLst>
                    <a:path w="9" h="22">
                      <a:moveTo>
                        <a:pt x="9" y="22"/>
                      </a:moveTo>
                      <a:lnTo>
                        <a:pt x="0" y="16"/>
                      </a:lnTo>
                      <a:lnTo>
                        <a:pt x="0" y="0"/>
                      </a:lnTo>
                      <a:lnTo>
                        <a:pt x="9" y="7"/>
                      </a:lnTo>
                      <a:lnTo>
                        <a:pt x="9" y="22"/>
                      </a:lnTo>
                      <a:close/>
                    </a:path>
                  </a:pathLst>
                </a:custGeom>
                <a:solidFill>
                  <a:srgbClr val="C2C2C4"/>
                </a:solidFill>
                <a:ln w="9525">
                  <a:noFill/>
                  <a:round/>
                  <a:headEnd/>
                  <a:tailEnd/>
                </a:ln>
              </p:spPr>
              <p:txBody>
                <a:bodyPr/>
                <a:lstStyle/>
                <a:p>
                  <a:endParaRPr lang="en-US" dirty="0">
                    <a:solidFill>
                      <a:schemeClr val="bg1"/>
                    </a:solidFill>
                  </a:endParaRPr>
                </a:p>
              </p:txBody>
            </p:sp>
            <p:sp>
              <p:nvSpPr>
                <p:cNvPr id="665" name="Freeform 3419"/>
                <p:cNvSpPr>
                  <a:spLocks/>
                </p:cNvSpPr>
                <p:nvPr/>
              </p:nvSpPr>
              <p:spPr bwMode="auto">
                <a:xfrm>
                  <a:off x="2940" y="3197"/>
                  <a:ext cx="9" cy="22"/>
                </a:xfrm>
                <a:custGeom>
                  <a:avLst/>
                  <a:gdLst/>
                  <a:ahLst/>
                  <a:cxnLst>
                    <a:cxn ang="0">
                      <a:pos x="9" y="22"/>
                    </a:cxn>
                    <a:cxn ang="0">
                      <a:pos x="0" y="16"/>
                    </a:cxn>
                    <a:cxn ang="0">
                      <a:pos x="0" y="0"/>
                    </a:cxn>
                    <a:cxn ang="0">
                      <a:pos x="9" y="6"/>
                    </a:cxn>
                    <a:cxn ang="0">
                      <a:pos x="9" y="22"/>
                    </a:cxn>
                  </a:cxnLst>
                  <a:rect l="0" t="0" r="r" b="b"/>
                  <a:pathLst>
                    <a:path w="9" h="22">
                      <a:moveTo>
                        <a:pt x="9" y="22"/>
                      </a:moveTo>
                      <a:lnTo>
                        <a:pt x="0" y="16"/>
                      </a:lnTo>
                      <a:lnTo>
                        <a:pt x="0" y="0"/>
                      </a:lnTo>
                      <a:lnTo>
                        <a:pt x="9" y="6"/>
                      </a:lnTo>
                      <a:lnTo>
                        <a:pt x="9" y="22"/>
                      </a:lnTo>
                      <a:close/>
                    </a:path>
                  </a:pathLst>
                </a:custGeom>
                <a:solidFill>
                  <a:srgbClr val="C2C2C4"/>
                </a:solidFill>
                <a:ln w="9525">
                  <a:noFill/>
                  <a:round/>
                  <a:headEnd/>
                  <a:tailEnd/>
                </a:ln>
              </p:spPr>
              <p:txBody>
                <a:bodyPr/>
                <a:lstStyle/>
                <a:p>
                  <a:endParaRPr lang="en-US" dirty="0">
                    <a:solidFill>
                      <a:schemeClr val="bg1"/>
                    </a:solidFill>
                  </a:endParaRPr>
                </a:p>
              </p:txBody>
            </p:sp>
            <p:sp>
              <p:nvSpPr>
                <p:cNvPr id="666" name="Freeform 3420"/>
                <p:cNvSpPr>
                  <a:spLocks/>
                </p:cNvSpPr>
                <p:nvPr/>
              </p:nvSpPr>
              <p:spPr bwMode="auto">
                <a:xfrm>
                  <a:off x="2928" y="3208"/>
                  <a:ext cx="9" cy="21"/>
                </a:xfrm>
                <a:custGeom>
                  <a:avLst/>
                  <a:gdLst/>
                  <a:ahLst/>
                  <a:cxnLst>
                    <a:cxn ang="0">
                      <a:pos x="9" y="21"/>
                    </a:cxn>
                    <a:cxn ang="0">
                      <a:pos x="0" y="15"/>
                    </a:cxn>
                    <a:cxn ang="0">
                      <a:pos x="0" y="0"/>
                    </a:cxn>
                    <a:cxn ang="0">
                      <a:pos x="9" y="6"/>
                    </a:cxn>
                    <a:cxn ang="0">
                      <a:pos x="9" y="21"/>
                    </a:cxn>
                  </a:cxnLst>
                  <a:rect l="0" t="0" r="r" b="b"/>
                  <a:pathLst>
                    <a:path w="9" h="21">
                      <a:moveTo>
                        <a:pt x="9" y="21"/>
                      </a:moveTo>
                      <a:lnTo>
                        <a:pt x="0" y="15"/>
                      </a:lnTo>
                      <a:lnTo>
                        <a:pt x="0" y="0"/>
                      </a:lnTo>
                      <a:lnTo>
                        <a:pt x="9" y="6"/>
                      </a:lnTo>
                      <a:lnTo>
                        <a:pt x="9" y="21"/>
                      </a:lnTo>
                      <a:close/>
                    </a:path>
                  </a:pathLst>
                </a:custGeom>
                <a:solidFill>
                  <a:srgbClr val="C2C2C4"/>
                </a:solidFill>
                <a:ln w="9525">
                  <a:noFill/>
                  <a:round/>
                  <a:headEnd/>
                  <a:tailEnd/>
                </a:ln>
              </p:spPr>
              <p:txBody>
                <a:bodyPr/>
                <a:lstStyle/>
                <a:p>
                  <a:endParaRPr lang="en-US" dirty="0">
                    <a:solidFill>
                      <a:schemeClr val="bg1"/>
                    </a:solidFill>
                  </a:endParaRPr>
                </a:p>
              </p:txBody>
            </p:sp>
            <p:sp>
              <p:nvSpPr>
                <p:cNvPr id="667" name="Freeform 3421"/>
                <p:cNvSpPr>
                  <a:spLocks/>
                </p:cNvSpPr>
                <p:nvPr/>
              </p:nvSpPr>
              <p:spPr bwMode="auto">
                <a:xfrm>
                  <a:off x="2940" y="3216"/>
                  <a:ext cx="9" cy="22"/>
                </a:xfrm>
                <a:custGeom>
                  <a:avLst/>
                  <a:gdLst/>
                  <a:ahLst/>
                  <a:cxnLst>
                    <a:cxn ang="0">
                      <a:pos x="9" y="22"/>
                    </a:cxn>
                    <a:cxn ang="0">
                      <a:pos x="0" y="15"/>
                    </a:cxn>
                    <a:cxn ang="0">
                      <a:pos x="0" y="0"/>
                    </a:cxn>
                    <a:cxn ang="0">
                      <a:pos x="9" y="7"/>
                    </a:cxn>
                    <a:cxn ang="0">
                      <a:pos x="9" y="22"/>
                    </a:cxn>
                  </a:cxnLst>
                  <a:rect l="0" t="0" r="r" b="b"/>
                  <a:pathLst>
                    <a:path w="9" h="22">
                      <a:moveTo>
                        <a:pt x="9" y="22"/>
                      </a:moveTo>
                      <a:lnTo>
                        <a:pt x="0" y="15"/>
                      </a:lnTo>
                      <a:lnTo>
                        <a:pt x="0" y="0"/>
                      </a:lnTo>
                      <a:lnTo>
                        <a:pt x="9" y="7"/>
                      </a:lnTo>
                      <a:lnTo>
                        <a:pt x="9" y="22"/>
                      </a:lnTo>
                      <a:close/>
                    </a:path>
                  </a:pathLst>
                </a:custGeom>
                <a:solidFill>
                  <a:srgbClr val="C2C2C4"/>
                </a:solidFill>
                <a:ln w="9525">
                  <a:noFill/>
                  <a:round/>
                  <a:headEnd/>
                  <a:tailEnd/>
                </a:ln>
              </p:spPr>
              <p:txBody>
                <a:bodyPr/>
                <a:lstStyle/>
                <a:p>
                  <a:endParaRPr lang="en-US" dirty="0">
                    <a:solidFill>
                      <a:schemeClr val="bg1"/>
                    </a:solidFill>
                  </a:endParaRPr>
                </a:p>
              </p:txBody>
            </p:sp>
            <p:sp>
              <p:nvSpPr>
                <p:cNvPr id="668" name="Freeform 3422"/>
                <p:cNvSpPr>
                  <a:spLocks/>
                </p:cNvSpPr>
                <p:nvPr/>
              </p:nvSpPr>
              <p:spPr bwMode="auto">
                <a:xfrm>
                  <a:off x="2928" y="3233"/>
                  <a:ext cx="9" cy="22"/>
                </a:xfrm>
                <a:custGeom>
                  <a:avLst/>
                  <a:gdLst/>
                  <a:ahLst/>
                  <a:cxnLst>
                    <a:cxn ang="0">
                      <a:pos x="9" y="22"/>
                    </a:cxn>
                    <a:cxn ang="0">
                      <a:pos x="0" y="15"/>
                    </a:cxn>
                    <a:cxn ang="0">
                      <a:pos x="0" y="0"/>
                    </a:cxn>
                    <a:cxn ang="0">
                      <a:pos x="9" y="7"/>
                    </a:cxn>
                    <a:cxn ang="0">
                      <a:pos x="9" y="22"/>
                    </a:cxn>
                  </a:cxnLst>
                  <a:rect l="0" t="0" r="r" b="b"/>
                  <a:pathLst>
                    <a:path w="9" h="22">
                      <a:moveTo>
                        <a:pt x="9" y="22"/>
                      </a:moveTo>
                      <a:lnTo>
                        <a:pt x="0" y="15"/>
                      </a:lnTo>
                      <a:lnTo>
                        <a:pt x="0" y="0"/>
                      </a:lnTo>
                      <a:lnTo>
                        <a:pt x="9" y="7"/>
                      </a:lnTo>
                      <a:lnTo>
                        <a:pt x="9" y="22"/>
                      </a:lnTo>
                      <a:close/>
                    </a:path>
                  </a:pathLst>
                </a:custGeom>
                <a:solidFill>
                  <a:srgbClr val="C2C2C4"/>
                </a:solidFill>
                <a:ln w="9525">
                  <a:noFill/>
                  <a:round/>
                  <a:headEnd/>
                  <a:tailEnd/>
                </a:ln>
              </p:spPr>
              <p:txBody>
                <a:bodyPr/>
                <a:lstStyle/>
                <a:p>
                  <a:endParaRPr lang="en-US" dirty="0">
                    <a:solidFill>
                      <a:schemeClr val="bg1"/>
                    </a:solidFill>
                  </a:endParaRPr>
                </a:p>
              </p:txBody>
            </p:sp>
            <p:sp>
              <p:nvSpPr>
                <p:cNvPr id="669" name="Freeform 3423"/>
                <p:cNvSpPr>
                  <a:spLocks/>
                </p:cNvSpPr>
                <p:nvPr/>
              </p:nvSpPr>
              <p:spPr bwMode="auto">
                <a:xfrm>
                  <a:off x="2928" y="3252"/>
                  <a:ext cx="9" cy="22"/>
                </a:xfrm>
                <a:custGeom>
                  <a:avLst/>
                  <a:gdLst/>
                  <a:ahLst/>
                  <a:cxnLst>
                    <a:cxn ang="0">
                      <a:pos x="9" y="22"/>
                    </a:cxn>
                    <a:cxn ang="0">
                      <a:pos x="0" y="15"/>
                    </a:cxn>
                    <a:cxn ang="0">
                      <a:pos x="0" y="0"/>
                    </a:cxn>
                    <a:cxn ang="0">
                      <a:pos x="9" y="6"/>
                    </a:cxn>
                    <a:cxn ang="0">
                      <a:pos x="9" y="22"/>
                    </a:cxn>
                  </a:cxnLst>
                  <a:rect l="0" t="0" r="r" b="b"/>
                  <a:pathLst>
                    <a:path w="9" h="22">
                      <a:moveTo>
                        <a:pt x="9" y="22"/>
                      </a:moveTo>
                      <a:lnTo>
                        <a:pt x="0" y="15"/>
                      </a:lnTo>
                      <a:lnTo>
                        <a:pt x="0" y="0"/>
                      </a:lnTo>
                      <a:lnTo>
                        <a:pt x="9" y="6"/>
                      </a:lnTo>
                      <a:lnTo>
                        <a:pt x="9" y="22"/>
                      </a:lnTo>
                      <a:close/>
                    </a:path>
                  </a:pathLst>
                </a:custGeom>
                <a:solidFill>
                  <a:srgbClr val="C2C2C4"/>
                </a:solidFill>
                <a:ln w="9525">
                  <a:noFill/>
                  <a:round/>
                  <a:headEnd/>
                  <a:tailEnd/>
                </a:ln>
              </p:spPr>
              <p:txBody>
                <a:bodyPr/>
                <a:lstStyle/>
                <a:p>
                  <a:endParaRPr lang="en-US" dirty="0">
                    <a:solidFill>
                      <a:schemeClr val="bg1"/>
                    </a:solidFill>
                  </a:endParaRPr>
                </a:p>
              </p:txBody>
            </p:sp>
            <p:sp>
              <p:nvSpPr>
                <p:cNvPr id="670" name="Freeform 3424"/>
                <p:cNvSpPr>
                  <a:spLocks/>
                </p:cNvSpPr>
                <p:nvPr/>
              </p:nvSpPr>
              <p:spPr bwMode="auto">
                <a:xfrm>
                  <a:off x="2940" y="3242"/>
                  <a:ext cx="9" cy="21"/>
                </a:xfrm>
                <a:custGeom>
                  <a:avLst/>
                  <a:gdLst/>
                  <a:ahLst/>
                  <a:cxnLst>
                    <a:cxn ang="0">
                      <a:pos x="9" y="21"/>
                    </a:cxn>
                    <a:cxn ang="0">
                      <a:pos x="0" y="15"/>
                    </a:cxn>
                    <a:cxn ang="0">
                      <a:pos x="0" y="0"/>
                    </a:cxn>
                    <a:cxn ang="0">
                      <a:pos x="9" y="6"/>
                    </a:cxn>
                    <a:cxn ang="0">
                      <a:pos x="9" y="21"/>
                    </a:cxn>
                  </a:cxnLst>
                  <a:rect l="0" t="0" r="r" b="b"/>
                  <a:pathLst>
                    <a:path w="9" h="21">
                      <a:moveTo>
                        <a:pt x="9" y="21"/>
                      </a:moveTo>
                      <a:lnTo>
                        <a:pt x="0" y="15"/>
                      </a:lnTo>
                      <a:lnTo>
                        <a:pt x="0" y="0"/>
                      </a:lnTo>
                      <a:lnTo>
                        <a:pt x="9" y="6"/>
                      </a:lnTo>
                      <a:lnTo>
                        <a:pt x="9" y="21"/>
                      </a:lnTo>
                      <a:close/>
                    </a:path>
                  </a:pathLst>
                </a:custGeom>
                <a:solidFill>
                  <a:srgbClr val="C2C2C4"/>
                </a:solidFill>
                <a:ln w="9525">
                  <a:noFill/>
                  <a:round/>
                  <a:headEnd/>
                  <a:tailEnd/>
                </a:ln>
              </p:spPr>
              <p:txBody>
                <a:bodyPr/>
                <a:lstStyle/>
                <a:p>
                  <a:endParaRPr lang="en-US" dirty="0">
                    <a:solidFill>
                      <a:schemeClr val="bg1"/>
                    </a:solidFill>
                  </a:endParaRPr>
                </a:p>
              </p:txBody>
            </p:sp>
            <p:sp>
              <p:nvSpPr>
                <p:cNvPr id="671" name="Freeform 3425"/>
                <p:cNvSpPr>
                  <a:spLocks/>
                </p:cNvSpPr>
                <p:nvPr/>
              </p:nvSpPr>
              <p:spPr bwMode="auto">
                <a:xfrm>
                  <a:off x="2940" y="3261"/>
                  <a:ext cx="9" cy="21"/>
                </a:xfrm>
                <a:custGeom>
                  <a:avLst/>
                  <a:gdLst/>
                  <a:ahLst/>
                  <a:cxnLst>
                    <a:cxn ang="0">
                      <a:pos x="9" y="21"/>
                    </a:cxn>
                    <a:cxn ang="0">
                      <a:pos x="0" y="15"/>
                    </a:cxn>
                    <a:cxn ang="0">
                      <a:pos x="0" y="0"/>
                    </a:cxn>
                    <a:cxn ang="0">
                      <a:pos x="9" y="6"/>
                    </a:cxn>
                    <a:cxn ang="0">
                      <a:pos x="9" y="21"/>
                    </a:cxn>
                  </a:cxnLst>
                  <a:rect l="0" t="0" r="r" b="b"/>
                  <a:pathLst>
                    <a:path w="9" h="21">
                      <a:moveTo>
                        <a:pt x="9" y="21"/>
                      </a:moveTo>
                      <a:lnTo>
                        <a:pt x="0" y="15"/>
                      </a:lnTo>
                      <a:lnTo>
                        <a:pt x="0" y="0"/>
                      </a:lnTo>
                      <a:lnTo>
                        <a:pt x="9" y="6"/>
                      </a:lnTo>
                      <a:lnTo>
                        <a:pt x="9" y="21"/>
                      </a:lnTo>
                      <a:close/>
                    </a:path>
                  </a:pathLst>
                </a:custGeom>
                <a:solidFill>
                  <a:srgbClr val="C2C2C4"/>
                </a:solidFill>
                <a:ln w="9525">
                  <a:noFill/>
                  <a:round/>
                  <a:headEnd/>
                  <a:tailEnd/>
                </a:ln>
              </p:spPr>
              <p:txBody>
                <a:bodyPr/>
                <a:lstStyle/>
                <a:p>
                  <a:endParaRPr lang="en-US" dirty="0">
                    <a:solidFill>
                      <a:schemeClr val="bg1"/>
                    </a:solidFill>
                  </a:endParaRPr>
                </a:p>
              </p:txBody>
            </p:sp>
            <p:sp>
              <p:nvSpPr>
                <p:cNvPr id="672" name="Freeform 3426"/>
                <p:cNvSpPr>
                  <a:spLocks/>
                </p:cNvSpPr>
                <p:nvPr/>
              </p:nvSpPr>
              <p:spPr bwMode="auto">
                <a:xfrm>
                  <a:off x="2928" y="3271"/>
                  <a:ext cx="9" cy="22"/>
                </a:xfrm>
                <a:custGeom>
                  <a:avLst/>
                  <a:gdLst/>
                  <a:ahLst/>
                  <a:cxnLst>
                    <a:cxn ang="0">
                      <a:pos x="9" y="22"/>
                    </a:cxn>
                    <a:cxn ang="0">
                      <a:pos x="0" y="16"/>
                    </a:cxn>
                    <a:cxn ang="0">
                      <a:pos x="0" y="0"/>
                    </a:cxn>
                    <a:cxn ang="0">
                      <a:pos x="9" y="6"/>
                    </a:cxn>
                    <a:cxn ang="0">
                      <a:pos x="9" y="22"/>
                    </a:cxn>
                  </a:cxnLst>
                  <a:rect l="0" t="0" r="r" b="b"/>
                  <a:pathLst>
                    <a:path w="9" h="22">
                      <a:moveTo>
                        <a:pt x="9" y="22"/>
                      </a:moveTo>
                      <a:lnTo>
                        <a:pt x="0" y="16"/>
                      </a:lnTo>
                      <a:lnTo>
                        <a:pt x="0" y="0"/>
                      </a:lnTo>
                      <a:lnTo>
                        <a:pt x="9" y="6"/>
                      </a:lnTo>
                      <a:lnTo>
                        <a:pt x="9" y="22"/>
                      </a:lnTo>
                      <a:close/>
                    </a:path>
                  </a:pathLst>
                </a:custGeom>
                <a:solidFill>
                  <a:srgbClr val="C2C2C4"/>
                </a:solidFill>
                <a:ln w="9525">
                  <a:noFill/>
                  <a:round/>
                  <a:headEnd/>
                  <a:tailEnd/>
                </a:ln>
              </p:spPr>
              <p:txBody>
                <a:bodyPr/>
                <a:lstStyle/>
                <a:p>
                  <a:endParaRPr lang="en-US" dirty="0">
                    <a:solidFill>
                      <a:schemeClr val="bg1"/>
                    </a:solidFill>
                  </a:endParaRPr>
                </a:p>
              </p:txBody>
            </p:sp>
            <p:sp>
              <p:nvSpPr>
                <p:cNvPr id="673" name="Freeform 3427"/>
                <p:cNvSpPr>
                  <a:spLocks/>
                </p:cNvSpPr>
                <p:nvPr/>
              </p:nvSpPr>
              <p:spPr bwMode="auto">
                <a:xfrm>
                  <a:off x="2928" y="3290"/>
                  <a:ext cx="9" cy="22"/>
                </a:xfrm>
                <a:custGeom>
                  <a:avLst/>
                  <a:gdLst/>
                  <a:ahLst/>
                  <a:cxnLst>
                    <a:cxn ang="0">
                      <a:pos x="9" y="22"/>
                    </a:cxn>
                    <a:cxn ang="0">
                      <a:pos x="0" y="15"/>
                    </a:cxn>
                    <a:cxn ang="0">
                      <a:pos x="0" y="0"/>
                    </a:cxn>
                    <a:cxn ang="0">
                      <a:pos x="9" y="6"/>
                    </a:cxn>
                    <a:cxn ang="0">
                      <a:pos x="9" y="22"/>
                    </a:cxn>
                  </a:cxnLst>
                  <a:rect l="0" t="0" r="r" b="b"/>
                  <a:pathLst>
                    <a:path w="9" h="22">
                      <a:moveTo>
                        <a:pt x="9" y="22"/>
                      </a:moveTo>
                      <a:lnTo>
                        <a:pt x="0" y="15"/>
                      </a:lnTo>
                      <a:lnTo>
                        <a:pt x="0" y="0"/>
                      </a:lnTo>
                      <a:lnTo>
                        <a:pt x="9" y="6"/>
                      </a:lnTo>
                      <a:lnTo>
                        <a:pt x="9" y="22"/>
                      </a:lnTo>
                      <a:close/>
                    </a:path>
                  </a:pathLst>
                </a:custGeom>
                <a:solidFill>
                  <a:srgbClr val="C2C2C4"/>
                </a:solidFill>
                <a:ln w="9525">
                  <a:noFill/>
                  <a:round/>
                  <a:headEnd/>
                  <a:tailEnd/>
                </a:ln>
              </p:spPr>
              <p:txBody>
                <a:bodyPr/>
                <a:lstStyle/>
                <a:p>
                  <a:endParaRPr lang="en-US" dirty="0">
                    <a:solidFill>
                      <a:schemeClr val="bg1"/>
                    </a:solidFill>
                  </a:endParaRPr>
                </a:p>
              </p:txBody>
            </p:sp>
            <p:sp>
              <p:nvSpPr>
                <p:cNvPr id="674" name="Freeform 3428"/>
                <p:cNvSpPr>
                  <a:spLocks/>
                </p:cNvSpPr>
                <p:nvPr/>
              </p:nvSpPr>
              <p:spPr bwMode="auto">
                <a:xfrm>
                  <a:off x="2940" y="3280"/>
                  <a:ext cx="9" cy="22"/>
                </a:xfrm>
                <a:custGeom>
                  <a:avLst/>
                  <a:gdLst/>
                  <a:ahLst/>
                  <a:cxnLst>
                    <a:cxn ang="0">
                      <a:pos x="9" y="22"/>
                    </a:cxn>
                    <a:cxn ang="0">
                      <a:pos x="0" y="15"/>
                    </a:cxn>
                    <a:cxn ang="0">
                      <a:pos x="0" y="0"/>
                    </a:cxn>
                    <a:cxn ang="0">
                      <a:pos x="9" y="6"/>
                    </a:cxn>
                    <a:cxn ang="0">
                      <a:pos x="9" y="22"/>
                    </a:cxn>
                  </a:cxnLst>
                  <a:rect l="0" t="0" r="r" b="b"/>
                  <a:pathLst>
                    <a:path w="9" h="22">
                      <a:moveTo>
                        <a:pt x="9" y="22"/>
                      </a:moveTo>
                      <a:lnTo>
                        <a:pt x="0" y="15"/>
                      </a:lnTo>
                      <a:lnTo>
                        <a:pt x="0" y="0"/>
                      </a:lnTo>
                      <a:lnTo>
                        <a:pt x="9" y="6"/>
                      </a:lnTo>
                      <a:lnTo>
                        <a:pt x="9" y="22"/>
                      </a:lnTo>
                      <a:close/>
                    </a:path>
                  </a:pathLst>
                </a:custGeom>
                <a:solidFill>
                  <a:srgbClr val="C2C2C4"/>
                </a:solidFill>
                <a:ln w="9525">
                  <a:noFill/>
                  <a:round/>
                  <a:headEnd/>
                  <a:tailEnd/>
                </a:ln>
              </p:spPr>
              <p:txBody>
                <a:bodyPr/>
                <a:lstStyle/>
                <a:p>
                  <a:endParaRPr lang="en-US" dirty="0">
                    <a:solidFill>
                      <a:schemeClr val="bg1"/>
                    </a:solidFill>
                  </a:endParaRPr>
                </a:p>
              </p:txBody>
            </p:sp>
            <p:sp>
              <p:nvSpPr>
                <p:cNvPr id="675" name="Freeform 3429"/>
                <p:cNvSpPr>
                  <a:spLocks/>
                </p:cNvSpPr>
                <p:nvPr/>
              </p:nvSpPr>
              <p:spPr bwMode="auto">
                <a:xfrm>
                  <a:off x="2940" y="3298"/>
                  <a:ext cx="9" cy="22"/>
                </a:xfrm>
                <a:custGeom>
                  <a:avLst/>
                  <a:gdLst/>
                  <a:ahLst/>
                  <a:cxnLst>
                    <a:cxn ang="0">
                      <a:pos x="9" y="22"/>
                    </a:cxn>
                    <a:cxn ang="0">
                      <a:pos x="0" y="16"/>
                    </a:cxn>
                    <a:cxn ang="0">
                      <a:pos x="0" y="0"/>
                    </a:cxn>
                    <a:cxn ang="0">
                      <a:pos x="9" y="7"/>
                    </a:cxn>
                    <a:cxn ang="0">
                      <a:pos x="9" y="22"/>
                    </a:cxn>
                  </a:cxnLst>
                  <a:rect l="0" t="0" r="r" b="b"/>
                  <a:pathLst>
                    <a:path w="9" h="22">
                      <a:moveTo>
                        <a:pt x="9" y="22"/>
                      </a:moveTo>
                      <a:lnTo>
                        <a:pt x="0" y="16"/>
                      </a:lnTo>
                      <a:lnTo>
                        <a:pt x="0" y="0"/>
                      </a:lnTo>
                      <a:lnTo>
                        <a:pt x="9" y="7"/>
                      </a:lnTo>
                      <a:lnTo>
                        <a:pt x="9" y="22"/>
                      </a:lnTo>
                      <a:close/>
                    </a:path>
                  </a:pathLst>
                </a:custGeom>
                <a:solidFill>
                  <a:srgbClr val="C2C2C4"/>
                </a:solidFill>
                <a:ln w="9525">
                  <a:noFill/>
                  <a:round/>
                  <a:headEnd/>
                  <a:tailEnd/>
                </a:ln>
              </p:spPr>
              <p:txBody>
                <a:bodyPr/>
                <a:lstStyle/>
                <a:p>
                  <a:endParaRPr lang="en-US" dirty="0">
                    <a:solidFill>
                      <a:schemeClr val="bg1"/>
                    </a:solidFill>
                  </a:endParaRPr>
                </a:p>
              </p:txBody>
            </p:sp>
            <p:sp>
              <p:nvSpPr>
                <p:cNvPr id="676" name="Freeform 3430"/>
                <p:cNvSpPr>
                  <a:spLocks/>
                </p:cNvSpPr>
                <p:nvPr/>
              </p:nvSpPr>
              <p:spPr bwMode="auto">
                <a:xfrm>
                  <a:off x="2928" y="3308"/>
                  <a:ext cx="9" cy="22"/>
                </a:xfrm>
                <a:custGeom>
                  <a:avLst/>
                  <a:gdLst/>
                  <a:ahLst/>
                  <a:cxnLst>
                    <a:cxn ang="0">
                      <a:pos x="9" y="22"/>
                    </a:cxn>
                    <a:cxn ang="0">
                      <a:pos x="0" y="16"/>
                    </a:cxn>
                    <a:cxn ang="0">
                      <a:pos x="0" y="0"/>
                    </a:cxn>
                    <a:cxn ang="0">
                      <a:pos x="9" y="7"/>
                    </a:cxn>
                    <a:cxn ang="0">
                      <a:pos x="9" y="22"/>
                    </a:cxn>
                  </a:cxnLst>
                  <a:rect l="0" t="0" r="r" b="b"/>
                  <a:pathLst>
                    <a:path w="9" h="22">
                      <a:moveTo>
                        <a:pt x="9" y="22"/>
                      </a:moveTo>
                      <a:lnTo>
                        <a:pt x="0" y="16"/>
                      </a:lnTo>
                      <a:lnTo>
                        <a:pt x="0" y="0"/>
                      </a:lnTo>
                      <a:lnTo>
                        <a:pt x="9" y="7"/>
                      </a:lnTo>
                      <a:lnTo>
                        <a:pt x="9" y="22"/>
                      </a:lnTo>
                      <a:close/>
                    </a:path>
                  </a:pathLst>
                </a:custGeom>
                <a:solidFill>
                  <a:srgbClr val="C2C2C4"/>
                </a:solidFill>
                <a:ln w="9525">
                  <a:noFill/>
                  <a:round/>
                  <a:headEnd/>
                  <a:tailEnd/>
                </a:ln>
              </p:spPr>
              <p:txBody>
                <a:bodyPr/>
                <a:lstStyle/>
                <a:p>
                  <a:endParaRPr lang="en-US" dirty="0">
                    <a:solidFill>
                      <a:schemeClr val="bg1"/>
                    </a:solidFill>
                  </a:endParaRPr>
                </a:p>
              </p:txBody>
            </p:sp>
            <p:sp>
              <p:nvSpPr>
                <p:cNvPr id="677" name="Freeform 3431"/>
                <p:cNvSpPr>
                  <a:spLocks/>
                </p:cNvSpPr>
                <p:nvPr/>
              </p:nvSpPr>
              <p:spPr bwMode="auto">
                <a:xfrm>
                  <a:off x="2940" y="3317"/>
                  <a:ext cx="9" cy="22"/>
                </a:xfrm>
                <a:custGeom>
                  <a:avLst/>
                  <a:gdLst/>
                  <a:ahLst/>
                  <a:cxnLst>
                    <a:cxn ang="0">
                      <a:pos x="9" y="22"/>
                    </a:cxn>
                    <a:cxn ang="0">
                      <a:pos x="0" y="16"/>
                    </a:cxn>
                    <a:cxn ang="0">
                      <a:pos x="0" y="0"/>
                    </a:cxn>
                    <a:cxn ang="0">
                      <a:pos x="9" y="6"/>
                    </a:cxn>
                    <a:cxn ang="0">
                      <a:pos x="9" y="22"/>
                    </a:cxn>
                  </a:cxnLst>
                  <a:rect l="0" t="0" r="r" b="b"/>
                  <a:pathLst>
                    <a:path w="9" h="22">
                      <a:moveTo>
                        <a:pt x="9" y="22"/>
                      </a:moveTo>
                      <a:lnTo>
                        <a:pt x="0" y="16"/>
                      </a:lnTo>
                      <a:lnTo>
                        <a:pt x="0" y="0"/>
                      </a:lnTo>
                      <a:lnTo>
                        <a:pt x="9" y="6"/>
                      </a:lnTo>
                      <a:lnTo>
                        <a:pt x="9" y="22"/>
                      </a:lnTo>
                      <a:close/>
                    </a:path>
                  </a:pathLst>
                </a:custGeom>
                <a:solidFill>
                  <a:srgbClr val="C2C2C4"/>
                </a:solidFill>
                <a:ln w="9525">
                  <a:noFill/>
                  <a:round/>
                  <a:headEnd/>
                  <a:tailEnd/>
                </a:ln>
              </p:spPr>
              <p:txBody>
                <a:bodyPr/>
                <a:lstStyle/>
                <a:p>
                  <a:endParaRPr lang="en-US" dirty="0">
                    <a:solidFill>
                      <a:schemeClr val="bg1"/>
                    </a:solidFill>
                  </a:endParaRPr>
                </a:p>
              </p:txBody>
            </p:sp>
            <p:sp>
              <p:nvSpPr>
                <p:cNvPr id="678" name="Freeform 3432"/>
                <p:cNvSpPr>
                  <a:spLocks/>
                </p:cNvSpPr>
                <p:nvPr/>
              </p:nvSpPr>
              <p:spPr bwMode="auto">
                <a:xfrm>
                  <a:off x="3020" y="3195"/>
                  <a:ext cx="9" cy="21"/>
                </a:xfrm>
                <a:custGeom>
                  <a:avLst/>
                  <a:gdLst/>
                  <a:ahLst/>
                  <a:cxnLst>
                    <a:cxn ang="0">
                      <a:pos x="9" y="21"/>
                    </a:cxn>
                    <a:cxn ang="0">
                      <a:pos x="0" y="15"/>
                    </a:cxn>
                    <a:cxn ang="0">
                      <a:pos x="0" y="0"/>
                    </a:cxn>
                    <a:cxn ang="0">
                      <a:pos x="9" y="6"/>
                    </a:cxn>
                    <a:cxn ang="0">
                      <a:pos x="9" y="21"/>
                    </a:cxn>
                  </a:cxnLst>
                  <a:rect l="0" t="0" r="r" b="b"/>
                  <a:pathLst>
                    <a:path w="9" h="21">
                      <a:moveTo>
                        <a:pt x="9" y="21"/>
                      </a:moveTo>
                      <a:lnTo>
                        <a:pt x="0" y="15"/>
                      </a:lnTo>
                      <a:lnTo>
                        <a:pt x="0" y="0"/>
                      </a:lnTo>
                      <a:lnTo>
                        <a:pt x="9" y="6"/>
                      </a:lnTo>
                      <a:lnTo>
                        <a:pt x="9" y="21"/>
                      </a:lnTo>
                      <a:close/>
                    </a:path>
                  </a:pathLst>
                </a:custGeom>
                <a:solidFill>
                  <a:srgbClr val="C2C2C4"/>
                </a:solidFill>
                <a:ln w="9525">
                  <a:noFill/>
                  <a:round/>
                  <a:headEnd/>
                  <a:tailEnd/>
                </a:ln>
              </p:spPr>
              <p:txBody>
                <a:bodyPr/>
                <a:lstStyle/>
                <a:p>
                  <a:endParaRPr lang="en-US" dirty="0">
                    <a:solidFill>
                      <a:schemeClr val="bg1"/>
                    </a:solidFill>
                  </a:endParaRPr>
                </a:p>
              </p:txBody>
            </p:sp>
            <p:sp>
              <p:nvSpPr>
                <p:cNvPr id="679" name="Freeform 3433"/>
                <p:cNvSpPr>
                  <a:spLocks/>
                </p:cNvSpPr>
                <p:nvPr/>
              </p:nvSpPr>
              <p:spPr bwMode="auto">
                <a:xfrm>
                  <a:off x="3020" y="3214"/>
                  <a:ext cx="9" cy="21"/>
                </a:xfrm>
                <a:custGeom>
                  <a:avLst/>
                  <a:gdLst/>
                  <a:ahLst/>
                  <a:cxnLst>
                    <a:cxn ang="0">
                      <a:pos x="9" y="21"/>
                    </a:cxn>
                    <a:cxn ang="0">
                      <a:pos x="0" y="15"/>
                    </a:cxn>
                    <a:cxn ang="0">
                      <a:pos x="0" y="0"/>
                    </a:cxn>
                    <a:cxn ang="0">
                      <a:pos x="9" y="6"/>
                    </a:cxn>
                    <a:cxn ang="0">
                      <a:pos x="9" y="21"/>
                    </a:cxn>
                  </a:cxnLst>
                  <a:rect l="0" t="0" r="r" b="b"/>
                  <a:pathLst>
                    <a:path w="9" h="21">
                      <a:moveTo>
                        <a:pt x="9" y="21"/>
                      </a:moveTo>
                      <a:lnTo>
                        <a:pt x="0" y="15"/>
                      </a:lnTo>
                      <a:lnTo>
                        <a:pt x="0" y="0"/>
                      </a:lnTo>
                      <a:lnTo>
                        <a:pt x="9" y="6"/>
                      </a:lnTo>
                      <a:lnTo>
                        <a:pt x="9" y="21"/>
                      </a:lnTo>
                      <a:close/>
                    </a:path>
                  </a:pathLst>
                </a:custGeom>
                <a:solidFill>
                  <a:srgbClr val="C2C2C4"/>
                </a:solidFill>
                <a:ln w="9525">
                  <a:noFill/>
                  <a:round/>
                  <a:headEnd/>
                  <a:tailEnd/>
                </a:ln>
              </p:spPr>
              <p:txBody>
                <a:bodyPr/>
                <a:lstStyle/>
                <a:p>
                  <a:endParaRPr lang="en-US" dirty="0">
                    <a:solidFill>
                      <a:schemeClr val="bg1"/>
                    </a:solidFill>
                  </a:endParaRPr>
                </a:p>
              </p:txBody>
            </p:sp>
            <p:sp>
              <p:nvSpPr>
                <p:cNvPr id="680" name="Freeform 3434"/>
                <p:cNvSpPr>
                  <a:spLocks/>
                </p:cNvSpPr>
                <p:nvPr/>
              </p:nvSpPr>
              <p:spPr bwMode="auto">
                <a:xfrm>
                  <a:off x="3032" y="3203"/>
                  <a:ext cx="9" cy="22"/>
                </a:xfrm>
                <a:custGeom>
                  <a:avLst/>
                  <a:gdLst/>
                  <a:ahLst/>
                  <a:cxnLst>
                    <a:cxn ang="0">
                      <a:pos x="9" y="22"/>
                    </a:cxn>
                    <a:cxn ang="0">
                      <a:pos x="0" y="16"/>
                    </a:cxn>
                    <a:cxn ang="0">
                      <a:pos x="0" y="0"/>
                    </a:cxn>
                    <a:cxn ang="0">
                      <a:pos x="9" y="7"/>
                    </a:cxn>
                    <a:cxn ang="0">
                      <a:pos x="9" y="22"/>
                    </a:cxn>
                  </a:cxnLst>
                  <a:rect l="0" t="0" r="r" b="b"/>
                  <a:pathLst>
                    <a:path w="9" h="22">
                      <a:moveTo>
                        <a:pt x="9" y="22"/>
                      </a:moveTo>
                      <a:lnTo>
                        <a:pt x="0" y="16"/>
                      </a:lnTo>
                      <a:lnTo>
                        <a:pt x="0" y="0"/>
                      </a:lnTo>
                      <a:lnTo>
                        <a:pt x="9" y="7"/>
                      </a:lnTo>
                      <a:lnTo>
                        <a:pt x="9" y="22"/>
                      </a:lnTo>
                      <a:close/>
                    </a:path>
                  </a:pathLst>
                </a:custGeom>
                <a:solidFill>
                  <a:srgbClr val="C2C2C4"/>
                </a:solidFill>
                <a:ln w="9525">
                  <a:noFill/>
                  <a:round/>
                  <a:headEnd/>
                  <a:tailEnd/>
                </a:ln>
              </p:spPr>
              <p:txBody>
                <a:bodyPr/>
                <a:lstStyle/>
                <a:p>
                  <a:endParaRPr lang="en-US" dirty="0">
                    <a:solidFill>
                      <a:schemeClr val="bg1"/>
                    </a:solidFill>
                  </a:endParaRPr>
                </a:p>
              </p:txBody>
            </p:sp>
            <p:sp>
              <p:nvSpPr>
                <p:cNvPr id="681" name="Freeform 3435"/>
                <p:cNvSpPr>
                  <a:spLocks/>
                </p:cNvSpPr>
                <p:nvPr/>
              </p:nvSpPr>
              <p:spPr bwMode="auto">
                <a:xfrm>
                  <a:off x="3032" y="3223"/>
                  <a:ext cx="9" cy="21"/>
                </a:xfrm>
                <a:custGeom>
                  <a:avLst/>
                  <a:gdLst/>
                  <a:ahLst/>
                  <a:cxnLst>
                    <a:cxn ang="0">
                      <a:pos x="9" y="21"/>
                    </a:cxn>
                    <a:cxn ang="0">
                      <a:pos x="0" y="14"/>
                    </a:cxn>
                    <a:cxn ang="0">
                      <a:pos x="0" y="0"/>
                    </a:cxn>
                    <a:cxn ang="0">
                      <a:pos x="9" y="6"/>
                    </a:cxn>
                    <a:cxn ang="0">
                      <a:pos x="9" y="21"/>
                    </a:cxn>
                  </a:cxnLst>
                  <a:rect l="0" t="0" r="r" b="b"/>
                  <a:pathLst>
                    <a:path w="9" h="21">
                      <a:moveTo>
                        <a:pt x="9" y="21"/>
                      </a:moveTo>
                      <a:lnTo>
                        <a:pt x="0" y="14"/>
                      </a:lnTo>
                      <a:lnTo>
                        <a:pt x="0" y="0"/>
                      </a:lnTo>
                      <a:lnTo>
                        <a:pt x="9" y="6"/>
                      </a:lnTo>
                      <a:lnTo>
                        <a:pt x="9" y="21"/>
                      </a:lnTo>
                      <a:close/>
                    </a:path>
                  </a:pathLst>
                </a:custGeom>
                <a:solidFill>
                  <a:srgbClr val="C2C2C4"/>
                </a:solidFill>
                <a:ln w="9525">
                  <a:noFill/>
                  <a:round/>
                  <a:headEnd/>
                  <a:tailEnd/>
                </a:ln>
              </p:spPr>
              <p:txBody>
                <a:bodyPr/>
                <a:lstStyle/>
                <a:p>
                  <a:endParaRPr lang="en-US" dirty="0">
                    <a:solidFill>
                      <a:schemeClr val="bg1"/>
                    </a:solidFill>
                  </a:endParaRPr>
                </a:p>
              </p:txBody>
            </p:sp>
            <p:sp>
              <p:nvSpPr>
                <p:cNvPr id="682" name="Freeform 3436"/>
                <p:cNvSpPr>
                  <a:spLocks/>
                </p:cNvSpPr>
                <p:nvPr/>
              </p:nvSpPr>
              <p:spPr bwMode="auto">
                <a:xfrm>
                  <a:off x="3020" y="3232"/>
                  <a:ext cx="9" cy="23"/>
                </a:xfrm>
                <a:custGeom>
                  <a:avLst/>
                  <a:gdLst/>
                  <a:ahLst/>
                  <a:cxnLst>
                    <a:cxn ang="0">
                      <a:pos x="9" y="23"/>
                    </a:cxn>
                    <a:cxn ang="0">
                      <a:pos x="0" y="16"/>
                    </a:cxn>
                    <a:cxn ang="0">
                      <a:pos x="0" y="0"/>
                    </a:cxn>
                    <a:cxn ang="0">
                      <a:pos x="9" y="7"/>
                    </a:cxn>
                    <a:cxn ang="0">
                      <a:pos x="9" y="23"/>
                    </a:cxn>
                  </a:cxnLst>
                  <a:rect l="0" t="0" r="r" b="b"/>
                  <a:pathLst>
                    <a:path w="9" h="23">
                      <a:moveTo>
                        <a:pt x="9" y="23"/>
                      </a:moveTo>
                      <a:lnTo>
                        <a:pt x="0" y="16"/>
                      </a:lnTo>
                      <a:lnTo>
                        <a:pt x="0" y="0"/>
                      </a:lnTo>
                      <a:lnTo>
                        <a:pt x="9" y="7"/>
                      </a:lnTo>
                      <a:lnTo>
                        <a:pt x="9" y="23"/>
                      </a:lnTo>
                      <a:close/>
                    </a:path>
                  </a:pathLst>
                </a:custGeom>
                <a:solidFill>
                  <a:srgbClr val="C2C2C4"/>
                </a:solidFill>
                <a:ln w="9525">
                  <a:noFill/>
                  <a:round/>
                  <a:headEnd/>
                  <a:tailEnd/>
                </a:ln>
              </p:spPr>
              <p:txBody>
                <a:bodyPr/>
                <a:lstStyle/>
                <a:p>
                  <a:endParaRPr lang="en-US" dirty="0">
                    <a:solidFill>
                      <a:schemeClr val="bg1"/>
                    </a:solidFill>
                  </a:endParaRPr>
                </a:p>
              </p:txBody>
            </p:sp>
            <p:sp>
              <p:nvSpPr>
                <p:cNvPr id="683" name="Freeform 3437"/>
                <p:cNvSpPr>
                  <a:spLocks/>
                </p:cNvSpPr>
                <p:nvPr/>
              </p:nvSpPr>
              <p:spPr bwMode="auto">
                <a:xfrm>
                  <a:off x="3020" y="3251"/>
                  <a:ext cx="9" cy="22"/>
                </a:xfrm>
                <a:custGeom>
                  <a:avLst/>
                  <a:gdLst/>
                  <a:ahLst/>
                  <a:cxnLst>
                    <a:cxn ang="0">
                      <a:pos x="9" y="22"/>
                    </a:cxn>
                    <a:cxn ang="0">
                      <a:pos x="0" y="16"/>
                    </a:cxn>
                    <a:cxn ang="0">
                      <a:pos x="0" y="0"/>
                    </a:cxn>
                    <a:cxn ang="0">
                      <a:pos x="9" y="6"/>
                    </a:cxn>
                    <a:cxn ang="0">
                      <a:pos x="9" y="22"/>
                    </a:cxn>
                  </a:cxnLst>
                  <a:rect l="0" t="0" r="r" b="b"/>
                  <a:pathLst>
                    <a:path w="9" h="22">
                      <a:moveTo>
                        <a:pt x="9" y="22"/>
                      </a:moveTo>
                      <a:lnTo>
                        <a:pt x="0" y="16"/>
                      </a:lnTo>
                      <a:lnTo>
                        <a:pt x="0" y="0"/>
                      </a:lnTo>
                      <a:lnTo>
                        <a:pt x="9" y="6"/>
                      </a:lnTo>
                      <a:lnTo>
                        <a:pt x="9" y="22"/>
                      </a:lnTo>
                      <a:close/>
                    </a:path>
                  </a:pathLst>
                </a:custGeom>
                <a:solidFill>
                  <a:srgbClr val="C2C2C4"/>
                </a:solidFill>
                <a:ln w="9525">
                  <a:noFill/>
                  <a:round/>
                  <a:headEnd/>
                  <a:tailEnd/>
                </a:ln>
              </p:spPr>
              <p:txBody>
                <a:bodyPr/>
                <a:lstStyle/>
                <a:p>
                  <a:endParaRPr lang="en-US" dirty="0">
                    <a:solidFill>
                      <a:schemeClr val="bg1"/>
                    </a:solidFill>
                  </a:endParaRPr>
                </a:p>
              </p:txBody>
            </p:sp>
            <p:sp>
              <p:nvSpPr>
                <p:cNvPr id="684" name="Freeform 3438"/>
                <p:cNvSpPr>
                  <a:spLocks/>
                </p:cNvSpPr>
                <p:nvPr/>
              </p:nvSpPr>
              <p:spPr bwMode="auto">
                <a:xfrm>
                  <a:off x="3032" y="3241"/>
                  <a:ext cx="9" cy="22"/>
                </a:xfrm>
                <a:custGeom>
                  <a:avLst/>
                  <a:gdLst/>
                  <a:ahLst/>
                  <a:cxnLst>
                    <a:cxn ang="0">
                      <a:pos x="9" y="22"/>
                    </a:cxn>
                    <a:cxn ang="0">
                      <a:pos x="0" y="16"/>
                    </a:cxn>
                    <a:cxn ang="0">
                      <a:pos x="0" y="0"/>
                    </a:cxn>
                    <a:cxn ang="0">
                      <a:pos x="9" y="7"/>
                    </a:cxn>
                    <a:cxn ang="0">
                      <a:pos x="9" y="22"/>
                    </a:cxn>
                  </a:cxnLst>
                  <a:rect l="0" t="0" r="r" b="b"/>
                  <a:pathLst>
                    <a:path w="9" h="22">
                      <a:moveTo>
                        <a:pt x="9" y="22"/>
                      </a:moveTo>
                      <a:lnTo>
                        <a:pt x="0" y="16"/>
                      </a:lnTo>
                      <a:lnTo>
                        <a:pt x="0" y="0"/>
                      </a:lnTo>
                      <a:lnTo>
                        <a:pt x="9" y="7"/>
                      </a:lnTo>
                      <a:lnTo>
                        <a:pt x="9" y="22"/>
                      </a:lnTo>
                      <a:close/>
                    </a:path>
                  </a:pathLst>
                </a:custGeom>
                <a:solidFill>
                  <a:srgbClr val="C2C2C4"/>
                </a:solidFill>
                <a:ln w="9525">
                  <a:noFill/>
                  <a:round/>
                  <a:headEnd/>
                  <a:tailEnd/>
                </a:ln>
              </p:spPr>
              <p:txBody>
                <a:bodyPr/>
                <a:lstStyle/>
                <a:p>
                  <a:endParaRPr lang="en-US" dirty="0">
                    <a:solidFill>
                      <a:schemeClr val="bg1"/>
                    </a:solidFill>
                  </a:endParaRPr>
                </a:p>
              </p:txBody>
            </p:sp>
            <p:sp>
              <p:nvSpPr>
                <p:cNvPr id="685" name="Freeform 3439"/>
                <p:cNvSpPr>
                  <a:spLocks/>
                </p:cNvSpPr>
                <p:nvPr/>
              </p:nvSpPr>
              <p:spPr bwMode="auto">
                <a:xfrm>
                  <a:off x="3032" y="3260"/>
                  <a:ext cx="9" cy="22"/>
                </a:xfrm>
                <a:custGeom>
                  <a:avLst/>
                  <a:gdLst/>
                  <a:ahLst/>
                  <a:cxnLst>
                    <a:cxn ang="0">
                      <a:pos x="9" y="22"/>
                    </a:cxn>
                    <a:cxn ang="0">
                      <a:pos x="0" y="16"/>
                    </a:cxn>
                    <a:cxn ang="0">
                      <a:pos x="0" y="0"/>
                    </a:cxn>
                    <a:cxn ang="0">
                      <a:pos x="9" y="6"/>
                    </a:cxn>
                    <a:cxn ang="0">
                      <a:pos x="9" y="22"/>
                    </a:cxn>
                  </a:cxnLst>
                  <a:rect l="0" t="0" r="r" b="b"/>
                  <a:pathLst>
                    <a:path w="9" h="22">
                      <a:moveTo>
                        <a:pt x="9" y="22"/>
                      </a:moveTo>
                      <a:lnTo>
                        <a:pt x="0" y="16"/>
                      </a:lnTo>
                      <a:lnTo>
                        <a:pt x="0" y="0"/>
                      </a:lnTo>
                      <a:lnTo>
                        <a:pt x="9" y="6"/>
                      </a:lnTo>
                      <a:lnTo>
                        <a:pt x="9" y="22"/>
                      </a:lnTo>
                      <a:close/>
                    </a:path>
                  </a:pathLst>
                </a:custGeom>
                <a:solidFill>
                  <a:srgbClr val="C2C2C4"/>
                </a:solidFill>
                <a:ln w="9525">
                  <a:noFill/>
                  <a:round/>
                  <a:headEnd/>
                  <a:tailEnd/>
                </a:ln>
              </p:spPr>
              <p:txBody>
                <a:bodyPr/>
                <a:lstStyle/>
                <a:p>
                  <a:endParaRPr lang="en-US" dirty="0">
                    <a:solidFill>
                      <a:schemeClr val="bg1"/>
                    </a:solidFill>
                  </a:endParaRPr>
                </a:p>
              </p:txBody>
            </p:sp>
            <p:sp>
              <p:nvSpPr>
                <p:cNvPr id="686" name="Freeform 3440"/>
                <p:cNvSpPr>
                  <a:spLocks/>
                </p:cNvSpPr>
                <p:nvPr/>
              </p:nvSpPr>
              <p:spPr bwMode="auto">
                <a:xfrm>
                  <a:off x="3020" y="3270"/>
                  <a:ext cx="9" cy="22"/>
                </a:xfrm>
                <a:custGeom>
                  <a:avLst/>
                  <a:gdLst/>
                  <a:ahLst/>
                  <a:cxnLst>
                    <a:cxn ang="0">
                      <a:pos x="9" y="22"/>
                    </a:cxn>
                    <a:cxn ang="0">
                      <a:pos x="0" y="16"/>
                    </a:cxn>
                    <a:cxn ang="0">
                      <a:pos x="0" y="0"/>
                    </a:cxn>
                    <a:cxn ang="0">
                      <a:pos x="9" y="6"/>
                    </a:cxn>
                    <a:cxn ang="0">
                      <a:pos x="9" y="22"/>
                    </a:cxn>
                  </a:cxnLst>
                  <a:rect l="0" t="0" r="r" b="b"/>
                  <a:pathLst>
                    <a:path w="9" h="22">
                      <a:moveTo>
                        <a:pt x="9" y="22"/>
                      </a:moveTo>
                      <a:lnTo>
                        <a:pt x="0" y="16"/>
                      </a:lnTo>
                      <a:lnTo>
                        <a:pt x="0" y="0"/>
                      </a:lnTo>
                      <a:lnTo>
                        <a:pt x="9" y="6"/>
                      </a:lnTo>
                      <a:lnTo>
                        <a:pt x="9" y="22"/>
                      </a:lnTo>
                      <a:close/>
                    </a:path>
                  </a:pathLst>
                </a:custGeom>
                <a:solidFill>
                  <a:srgbClr val="C2C2C4"/>
                </a:solidFill>
                <a:ln w="9525">
                  <a:noFill/>
                  <a:round/>
                  <a:headEnd/>
                  <a:tailEnd/>
                </a:ln>
              </p:spPr>
              <p:txBody>
                <a:bodyPr/>
                <a:lstStyle/>
                <a:p>
                  <a:endParaRPr lang="en-US" dirty="0">
                    <a:solidFill>
                      <a:schemeClr val="bg1"/>
                    </a:solidFill>
                  </a:endParaRPr>
                </a:p>
              </p:txBody>
            </p:sp>
            <p:sp>
              <p:nvSpPr>
                <p:cNvPr id="687" name="Freeform 3441"/>
                <p:cNvSpPr>
                  <a:spLocks/>
                </p:cNvSpPr>
                <p:nvPr/>
              </p:nvSpPr>
              <p:spPr bwMode="auto">
                <a:xfrm>
                  <a:off x="3032" y="3279"/>
                  <a:ext cx="9" cy="22"/>
                </a:xfrm>
                <a:custGeom>
                  <a:avLst/>
                  <a:gdLst/>
                  <a:ahLst/>
                  <a:cxnLst>
                    <a:cxn ang="0">
                      <a:pos x="9" y="22"/>
                    </a:cxn>
                    <a:cxn ang="0">
                      <a:pos x="0" y="15"/>
                    </a:cxn>
                    <a:cxn ang="0">
                      <a:pos x="0" y="0"/>
                    </a:cxn>
                    <a:cxn ang="0">
                      <a:pos x="9" y="6"/>
                    </a:cxn>
                    <a:cxn ang="0">
                      <a:pos x="9" y="22"/>
                    </a:cxn>
                  </a:cxnLst>
                  <a:rect l="0" t="0" r="r" b="b"/>
                  <a:pathLst>
                    <a:path w="9" h="22">
                      <a:moveTo>
                        <a:pt x="9" y="22"/>
                      </a:moveTo>
                      <a:lnTo>
                        <a:pt x="0" y="15"/>
                      </a:lnTo>
                      <a:lnTo>
                        <a:pt x="0" y="0"/>
                      </a:lnTo>
                      <a:lnTo>
                        <a:pt x="9" y="6"/>
                      </a:lnTo>
                      <a:lnTo>
                        <a:pt x="9" y="22"/>
                      </a:lnTo>
                      <a:close/>
                    </a:path>
                  </a:pathLst>
                </a:custGeom>
                <a:solidFill>
                  <a:srgbClr val="C2C2C4"/>
                </a:solidFill>
                <a:ln w="9525">
                  <a:noFill/>
                  <a:round/>
                  <a:headEnd/>
                  <a:tailEnd/>
                </a:ln>
              </p:spPr>
              <p:txBody>
                <a:bodyPr/>
                <a:lstStyle/>
                <a:p>
                  <a:endParaRPr lang="en-US" dirty="0">
                    <a:solidFill>
                      <a:schemeClr val="bg1"/>
                    </a:solidFill>
                  </a:endParaRPr>
                </a:p>
              </p:txBody>
            </p:sp>
            <p:sp>
              <p:nvSpPr>
                <p:cNvPr id="688" name="Freeform 3442"/>
                <p:cNvSpPr>
                  <a:spLocks/>
                </p:cNvSpPr>
                <p:nvPr/>
              </p:nvSpPr>
              <p:spPr bwMode="auto">
                <a:xfrm>
                  <a:off x="3020" y="3296"/>
                  <a:ext cx="9" cy="22"/>
                </a:xfrm>
                <a:custGeom>
                  <a:avLst/>
                  <a:gdLst/>
                  <a:ahLst/>
                  <a:cxnLst>
                    <a:cxn ang="0">
                      <a:pos x="9" y="22"/>
                    </a:cxn>
                    <a:cxn ang="0">
                      <a:pos x="0" y="15"/>
                    </a:cxn>
                    <a:cxn ang="0">
                      <a:pos x="0" y="0"/>
                    </a:cxn>
                    <a:cxn ang="0">
                      <a:pos x="9" y="6"/>
                    </a:cxn>
                    <a:cxn ang="0">
                      <a:pos x="9" y="22"/>
                    </a:cxn>
                  </a:cxnLst>
                  <a:rect l="0" t="0" r="r" b="b"/>
                  <a:pathLst>
                    <a:path w="9" h="22">
                      <a:moveTo>
                        <a:pt x="9" y="22"/>
                      </a:moveTo>
                      <a:lnTo>
                        <a:pt x="0" y="15"/>
                      </a:lnTo>
                      <a:lnTo>
                        <a:pt x="0" y="0"/>
                      </a:lnTo>
                      <a:lnTo>
                        <a:pt x="9" y="6"/>
                      </a:lnTo>
                      <a:lnTo>
                        <a:pt x="9" y="22"/>
                      </a:lnTo>
                      <a:close/>
                    </a:path>
                  </a:pathLst>
                </a:custGeom>
                <a:solidFill>
                  <a:srgbClr val="C2C2C4"/>
                </a:solidFill>
                <a:ln w="9525">
                  <a:noFill/>
                  <a:round/>
                  <a:headEnd/>
                  <a:tailEnd/>
                </a:ln>
              </p:spPr>
              <p:txBody>
                <a:bodyPr/>
                <a:lstStyle/>
                <a:p>
                  <a:endParaRPr lang="en-US" dirty="0">
                    <a:solidFill>
                      <a:schemeClr val="bg1"/>
                    </a:solidFill>
                  </a:endParaRPr>
                </a:p>
              </p:txBody>
            </p:sp>
            <p:sp>
              <p:nvSpPr>
                <p:cNvPr id="689" name="Freeform 3443"/>
                <p:cNvSpPr>
                  <a:spLocks/>
                </p:cNvSpPr>
                <p:nvPr/>
              </p:nvSpPr>
              <p:spPr bwMode="auto">
                <a:xfrm>
                  <a:off x="3020" y="3314"/>
                  <a:ext cx="9" cy="22"/>
                </a:xfrm>
                <a:custGeom>
                  <a:avLst/>
                  <a:gdLst/>
                  <a:ahLst/>
                  <a:cxnLst>
                    <a:cxn ang="0">
                      <a:pos x="9" y="22"/>
                    </a:cxn>
                    <a:cxn ang="0">
                      <a:pos x="0" y="16"/>
                    </a:cxn>
                    <a:cxn ang="0">
                      <a:pos x="0" y="0"/>
                    </a:cxn>
                    <a:cxn ang="0">
                      <a:pos x="9" y="7"/>
                    </a:cxn>
                    <a:cxn ang="0">
                      <a:pos x="9" y="22"/>
                    </a:cxn>
                  </a:cxnLst>
                  <a:rect l="0" t="0" r="r" b="b"/>
                  <a:pathLst>
                    <a:path w="9" h="22">
                      <a:moveTo>
                        <a:pt x="9" y="22"/>
                      </a:moveTo>
                      <a:lnTo>
                        <a:pt x="0" y="16"/>
                      </a:lnTo>
                      <a:lnTo>
                        <a:pt x="0" y="0"/>
                      </a:lnTo>
                      <a:lnTo>
                        <a:pt x="9" y="7"/>
                      </a:lnTo>
                      <a:lnTo>
                        <a:pt x="9" y="22"/>
                      </a:lnTo>
                      <a:close/>
                    </a:path>
                  </a:pathLst>
                </a:custGeom>
                <a:solidFill>
                  <a:srgbClr val="C2C2C4"/>
                </a:solidFill>
                <a:ln w="9525">
                  <a:noFill/>
                  <a:round/>
                  <a:headEnd/>
                  <a:tailEnd/>
                </a:ln>
              </p:spPr>
              <p:txBody>
                <a:bodyPr/>
                <a:lstStyle/>
                <a:p>
                  <a:endParaRPr lang="en-US" dirty="0">
                    <a:solidFill>
                      <a:schemeClr val="bg1"/>
                    </a:solidFill>
                  </a:endParaRPr>
                </a:p>
              </p:txBody>
            </p:sp>
            <p:sp>
              <p:nvSpPr>
                <p:cNvPr id="690" name="Freeform 3444"/>
                <p:cNvSpPr>
                  <a:spLocks/>
                </p:cNvSpPr>
                <p:nvPr/>
              </p:nvSpPr>
              <p:spPr bwMode="auto">
                <a:xfrm>
                  <a:off x="3032" y="3304"/>
                  <a:ext cx="9" cy="22"/>
                </a:xfrm>
                <a:custGeom>
                  <a:avLst/>
                  <a:gdLst/>
                  <a:ahLst/>
                  <a:cxnLst>
                    <a:cxn ang="0">
                      <a:pos x="9" y="22"/>
                    </a:cxn>
                    <a:cxn ang="0">
                      <a:pos x="0" y="16"/>
                    </a:cxn>
                    <a:cxn ang="0">
                      <a:pos x="0" y="0"/>
                    </a:cxn>
                    <a:cxn ang="0">
                      <a:pos x="9" y="7"/>
                    </a:cxn>
                    <a:cxn ang="0">
                      <a:pos x="9" y="22"/>
                    </a:cxn>
                  </a:cxnLst>
                  <a:rect l="0" t="0" r="r" b="b"/>
                  <a:pathLst>
                    <a:path w="9" h="22">
                      <a:moveTo>
                        <a:pt x="9" y="22"/>
                      </a:moveTo>
                      <a:lnTo>
                        <a:pt x="0" y="16"/>
                      </a:lnTo>
                      <a:lnTo>
                        <a:pt x="0" y="0"/>
                      </a:lnTo>
                      <a:lnTo>
                        <a:pt x="9" y="7"/>
                      </a:lnTo>
                      <a:lnTo>
                        <a:pt x="9" y="22"/>
                      </a:lnTo>
                      <a:close/>
                    </a:path>
                  </a:pathLst>
                </a:custGeom>
                <a:solidFill>
                  <a:srgbClr val="C2C2C4"/>
                </a:solidFill>
                <a:ln w="9525">
                  <a:noFill/>
                  <a:round/>
                  <a:headEnd/>
                  <a:tailEnd/>
                </a:ln>
              </p:spPr>
              <p:txBody>
                <a:bodyPr/>
                <a:lstStyle/>
                <a:p>
                  <a:endParaRPr lang="en-US" dirty="0">
                    <a:solidFill>
                      <a:schemeClr val="bg1"/>
                    </a:solidFill>
                  </a:endParaRPr>
                </a:p>
              </p:txBody>
            </p:sp>
            <p:sp>
              <p:nvSpPr>
                <p:cNvPr id="691" name="Freeform 3445"/>
                <p:cNvSpPr>
                  <a:spLocks/>
                </p:cNvSpPr>
                <p:nvPr/>
              </p:nvSpPr>
              <p:spPr bwMode="auto">
                <a:xfrm>
                  <a:off x="3032" y="3323"/>
                  <a:ext cx="9" cy="22"/>
                </a:xfrm>
                <a:custGeom>
                  <a:avLst/>
                  <a:gdLst/>
                  <a:ahLst/>
                  <a:cxnLst>
                    <a:cxn ang="0">
                      <a:pos x="9" y="22"/>
                    </a:cxn>
                    <a:cxn ang="0">
                      <a:pos x="0" y="16"/>
                    </a:cxn>
                    <a:cxn ang="0">
                      <a:pos x="0" y="0"/>
                    </a:cxn>
                    <a:cxn ang="0">
                      <a:pos x="9" y="6"/>
                    </a:cxn>
                    <a:cxn ang="0">
                      <a:pos x="9" y="22"/>
                    </a:cxn>
                  </a:cxnLst>
                  <a:rect l="0" t="0" r="r" b="b"/>
                  <a:pathLst>
                    <a:path w="9" h="22">
                      <a:moveTo>
                        <a:pt x="9" y="22"/>
                      </a:moveTo>
                      <a:lnTo>
                        <a:pt x="0" y="16"/>
                      </a:lnTo>
                      <a:lnTo>
                        <a:pt x="0" y="0"/>
                      </a:lnTo>
                      <a:lnTo>
                        <a:pt x="9" y="6"/>
                      </a:lnTo>
                      <a:lnTo>
                        <a:pt x="9" y="22"/>
                      </a:lnTo>
                      <a:close/>
                    </a:path>
                  </a:pathLst>
                </a:custGeom>
                <a:solidFill>
                  <a:srgbClr val="C2C2C4"/>
                </a:solidFill>
                <a:ln w="9525">
                  <a:noFill/>
                  <a:round/>
                  <a:headEnd/>
                  <a:tailEnd/>
                </a:ln>
              </p:spPr>
              <p:txBody>
                <a:bodyPr/>
                <a:lstStyle/>
                <a:p>
                  <a:endParaRPr lang="en-US" dirty="0">
                    <a:solidFill>
                      <a:schemeClr val="bg1"/>
                    </a:solidFill>
                  </a:endParaRPr>
                </a:p>
              </p:txBody>
            </p:sp>
            <p:sp>
              <p:nvSpPr>
                <p:cNvPr id="692" name="Freeform 3446"/>
                <p:cNvSpPr>
                  <a:spLocks/>
                </p:cNvSpPr>
                <p:nvPr/>
              </p:nvSpPr>
              <p:spPr bwMode="auto">
                <a:xfrm>
                  <a:off x="3020" y="3334"/>
                  <a:ext cx="9" cy="21"/>
                </a:xfrm>
                <a:custGeom>
                  <a:avLst/>
                  <a:gdLst/>
                  <a:ahLst/>
                  <a:cxnLst>
                    <a:cxn ang="0">
                      <a:pos x="9" y="21"/>
                    </a:cxn>
                    <a:cxn ang="0">
                      <a:pos x="0" y="15"/>
                    </a:cxn>
                    <a:cxn ang="0">
                      <a:pos x="0" y="0"/>
                    </a:cxn>
                    <a:cxn ang="0">
                      <a:pos x="9" y="6"/>
                    </a:cxn>
                    <a:cxn ang="0">
                      <a:pos x="9" y="21"/>
                    </a:cxn>
                  </a:cxnLst>
                  <a:rect l="0" t="0" r="r" b="b"/>
                  <a:pathLst>
                    <a:path w="9" h="21">
                      <a:moveTo>
                        <a:pt x="9" y="21"/>
                      </a:moveTo>
                      <a:lnTo>
                        <a:pt x="0" y="15"/>
                      </a:lnTo>
                      <a:lnTo>
                        <a:pt x="0" y="0"/>
                      </a:lnTo>
                      <a:lnTo>
                        <a:pt x="9" y="6"/>
                      </a:lnTo>
                      <a:lnTo>
                        <a:pt x="9" y="21"/>
                      </a:lnTo>
                      <a:close/>
                    </a:path>
                  </a:pathLst>
                </a:custGeom>
                <a:solidFill>
                  <a:srgbClr val="C2C2C4"/>
                </a:solidFill>
                <a:ln w="9525">
                  <a:noFill/>
                  <a:round/>
                  <a:headEnd/>
                  <a:tailEnd/>
                </a:ln>
              </p:spPr>
              <p:txBody>
                <a:bodyPr/>
                <a:lstStyle/>
                <a:p>
                  <a:endParaRPr lang="en-US" dirty="0">
                    <a:solidFill>
                      <a:schemeClr val="bg1"/>
                    </a:solidFill>
                  </a:endParaRPr>
                </a:p>
              </p:txBody>
            </p:sp>
            <p:sp>
              <p:nvSpPr>
                <p:cNvPr id="693" name="Freeform 3447"/>
                <p:cNvSpPr>
                  <a:spLocks/>
                </p:cNvSpPr>
                <p:nvPr/>
              </p:nvSpPr>
              <p:spPr bwMode="auto">
                <a:xfrm>
                  <a:off x="3020" y="3353"/>
                  <a:ext cx="9" cy="21"/>
                </a:xfrm>
                <a:custGeom>
                  <a:avLst/>
                  <a:gdLst/>
                  <a:ahLst/>
                  <a:cxnLst>
                    <a:cxn ang="0">
                      <a:pos x="9" y="21"/>
                    </a:cxn>
                    <a:cxn ang="0">
                      <a:pos x="0" y="15"/>
                    </a:cxn>
                    <a:cxn ang="0">
                      <a:pos x="0" y="0"/>
                    </a:cxn>
                    <a:cxn ang="0">
                      <a:pos x="9" y="6"/>
                    </a:cxn>
                    <a:cxn ang="0">
                      <a:pos x="9" y="21"/>
                    </a:cxn>
                  </a:cxnLst>
                  <a:rect l="0" t="0" r="r" b="b"/>
                  <a:pathLst>
                    <a:path w="9" h="21">
                      <a:moveTo>
                        <a:pt x="9" y="21"/>
                      </a:moveTo>
                      <a:lnTo>
                        <a:pt x="0" y="15"/>
                      </a:lnTo>
                      <a:lnTo>
                        <a:pt x="0" y="0"/>
                      </a:lnTo>
                      <a:lnTo>
                        <a:pt x="9" y="6"/>
                      </a:lnTo>
                      <a:lnTo>
                        <a:pt x="9" y="21"/>
                      </a:lnTo>
                      <a:close/>
                    </a:path>
                  </a:pathLst>
                </a:custGeom>
                <a:solidFill>
                  <a:srgbClr val="C2C2C4"/>
                </a:solidFill>
                <a:ln w="9525">
                  <a:noFill/>
                  <a:round/>
                  <a:headEnd/>
                  <a:tailEnd/>
                </a:ln>
              </p:spPr>
              <p:txBody>
                <a:bodyPr/>
                <a:lstStyle/>
                <a:p>
                  <a:endParaRPr lang="en-US" dirty="0">
                    <a:solidFill>
                      <a:schemeClr val="bg1"/>
                    </a:solidFill>
                  </a:endParaRPr>
                </a:p>
              </p:txBody>
            </p:sp>
            <p:sp>
              <p:nvSpPr>
                <p:cNvPr id="694" name="Freeform 3448"/>
                <p:cNvSpPr>
                  <a:spLocks/>
                </p:cNvSpPr>
                <p:nvPr/>
              </p:nvSpPr>
              <p:spPr bwMode="auto">
                <a:xfrm>
                  <a:off x="3032" y="3342"/>
                  <a:ext cx="9" cy="22"/>
                </a:xfrm>
                <a:custGeom>
                  <a:avLst/>
                  <a:gdLst/>
                  <a:ahLst/>
                  <a:cxnLst>
                    <a:cxn ang="0">
                      <a:pos x="9" y="22"/>
                    </a:cxn>
                    <a:cxn ang="0">
                      <a:pos x="0" y="15"/>
                    </a:cxn>
                    <a:cxn ang="0">
                      <a:pos x="0" y="0"/>
                    </a:cxn>
                    <a:cxn ang="0">
                      <a:pos x="9" y="7"/>
                    </a:cxn>
                    <a:cxn ang="0">
                      <a:pos x="9" y="22"/>
                    </a:cxn>
                  </a:cxnLst>
                  <a:rect l="0" t="0" r="r" b="b"/>
                  <a:pathLst>
                    <a:path w="9" h="22">
                      <a:moveTo>
                        <a:pt x="9" y="22"/>
                      </a:moveTo>
                      <a:lnTo>
                        <a:pt x="0" y="15"/>
                      </a:lnTo>
                      <a:lnTo>
                        <a:pt x="0" y="0"/>
                      </a:lnTo>
                      <a:lnTo>
                        <a:pt x="9" y="7"/>
                      </a:lnTo>
                      <a:lnTo>
                        <a:pt x="9" y="22"/>
                      </a:lnTo>
                      <a:close/>
                    </a:path>
                  </a:pathLst>
                </a:custGeom>
                <a:solidFill>
                  <a:srgbClr val="C2C2C4"/>
                </a:solidFill>
                <a:ln w="9525">
                  <a:noFill/>
                  <a:round/>
                  <a:headEnd/>
                  <a:tailEnd/>
                </a:ln>
              </p:spPr>
              <p:txBody>
                <a:bodyPr/>
                <a:lstStyle/>
                <a:p>
                  <a:endParaRPr lang="en-US" dirty="0">
                    <a:solidFill>
                      <a:schemeClr val="bg1"/>
                    </a:solidFill>
                  </a:endParaRPr>
                </a:p>
              </p:txBody>
            </p:sp>
            <p:sp>
              <p:nvSpPr>
                <p:cNvPr id="695" name="Freeform 3449"/>
                <p:cNvSpPr>
                  <a:spLocks/>
                </p:cNvSpPr>
                <p:nvPr/>
              </p:nvSpPr>
              <p:spPr bwMode="auto">
                <a:xfrm>
                  <a:off x="3032" y="3361"/>
                  <a:ext cx="9" cy="22"/>
                </a:xfrm>
                <a:custGeom>
                  <a:avLst/>
                  <a:gdLst/>
                  <a:ahLst/>
                  <a:cxnLst>
                    <a:cxn ang="0">
                      <a:pos x="9" y="22"/>
                    </a:cxn>
                    <a:cxn ang="0">
                      <a:pos x="0" y="15"/>
                    </a:cxn>
                    <a:cxn ang="0">
                      <a:pos x="0" y="0"/>
                    </a:cxn>
                    <a:cxn ang="0">
                      <a:pos x="9" y="7"/>
                    </a:cxn>
                    <a:cxn ang="0">
                      <a:pos x="9" y="22"/>
                    </a:cxn>
                  </a:cxnLst>
                  <a:rect l="0" t="0" r="r" b="b"/>
                  <a:pathLst>
                    <a:path w="9" h="22">
                      <a:moveTo>
                        <a:pt x="9" y="22"/>
                      </a:moveTo>
                      <a:lnTo>
                        <a:pt x="0" y="15"/>
                      </a:lnTo>
                      <a:lnTo>
                        <a:pt x="0" y="0"/>
                      </a:lnTo>
                      <a:lnTo>
                        <a:pt x="9" y="7"/>
                      </a:lnTo>
                      <a:lnTo>
                        <a:pt x="9" y="22"/>
                      </a:lnTo>
                      <a:close/>
                    </a:path>
                  </a:pathLst>
                </a:custGeom>
                <a:solidFill>
                  <a:srgbClr val="C2C2C4"/>
                </a:solidFill>
                <a:ln w="9525">
                  <a:noFill/>
                  <a:round/>
                  <a:headEnd/>
                  <a:tailEnd/>
                </a:ln>
              </p:spPr>
              <p:txBody>
                <a:bodyPr/>
                <a:lstStyle/>
                <a:p>
                  <a:endParaRPr lang="en-US" dirty="0">
                    <a:solidFill>
                      <a:schemeClr val="bg1"/>
                    </a:solidFill>
                  </a:endParaRPr>
                </a:p>
              </p:txBody>
            </p:sp>
            <p:sp>
              <p:nvSpPr>
                <p:cNvPr id="696" name="Freeform 3450"/>
                <p:cNvSpPr>
                  <a:spLocks/>
                </p:cNvSpPr>
                <p:nvPr/>
              </p:nvSpPr>
              <p:spPr bwMode="auto">
                <a:xfrm>
                  <a:off x="3020" y="3371"/>
                  <a:ext cx="9" cy="22"/>
                </a:xfrm>
                <a:custGeom>
                  <a:avLst/>
                  <a:gdLst/>
                  <a:ahLst/>
                  <a:cxnLst>
                    <a:cxn ang="0">
                      <a:pos x="9" y="22"/>
                    </a:cxn>
                    <a:cxn ang="0">
                      <a:pos x="0" y="16"/>
                    </a:cxn>
                    <a:cxn ang="0">
                      <a:pos x="0" y="0"/>
                    </a:cxn>
                    <a:cxn ang="0">
                      <a:pos x="9" y="7"/>
                    </a:cxn>
                    <a:cxn ang="0">
                      <a:pos x="9" y="22"/>
                    </a:cxn>
                  </a:cxnLst>
                  <a:rect l="0" t="0" r="r" b="b"/>
                  <a:pathLst>
                    <a:path w="9" h="22">
                      <a:moveTo>
                        <a:pt x="9" y="22"/>
                      </a:moveTo>
                      <a:lnTo>
                        <a:pt x="0" y="16"/>
                      </a:lnTo>
                      <a:lnTo>
                        <a:pt x="0" y="0"/>
                      </a:lnTo>
                      <a:lnTo>
                        <a:pt x="9" y="7"/>
                      </a:lnTo>
                      <a:lnTo>
                        <a:pt x="9" y="22"/>
                      </a:lnTo>
                      <a:close/>
                    </a:path>
                  </a:pathLst>
                </a:custGeom>
                <a:solidFill>
                  <a:srgbClr val="C2C2C4"/>
                </a:solidFill>
                <a:ln w="9525">
                  <a:noFill/>
                  <a:round/>
                  <a:headEnd/>
                  <a:tailEnd/>
                </a:ln>
              </p:spPr>
              <p:txBody>
                <a:bodyPr/>
                <a:lstStyle/>
                <a:p>
                  <a:endParaRPr lang="en-US" dirty="0">
                    <a:solidFill>
                      <a:schemeClr val="bg1"/>
                    </a:solidFill>
                  </a:endParaRPr>
                </a:p>
              </p:txBody>
            </p:sp>
            <p:sp>
              <p:nvSpPr>
                <p:cNvPr id="697" name="Freeform 3451"/>
                <p:cNvSpPr>
                  <a:spLocks/>
                </p:cNvSpPr>
                <p:nvPr/>
              </p:nvSpPr>
              <p:spPr bwMode="auto">
                <a:xfrm>
                  <a:off x="3032" y="3380"/>
                  <a:ext cx="9" cy="22"/>
                </a:xfrm>
                <a:custGeom>
                  <a:avLst/>
                  <a:gdLst/>
                  <a:ahLst/>
                  <a:cxnLst>
                    <a:cxn ang="0">
                      <a:pos x="9" y="22"/>
                    </a:cxn>
                    <a:cxn ang="0">
                      <a:pos x="0" y="15"/>
                    </a:cxn>
                    <a:cxn ang="0">
                      <a:pos x="0" y="0"/>
                    </a:cxn>
                    <a:cxn ang="0">
                      <a:pos x="9" y="6"/>
                    </a:cxn>
                    <a:cxn ang="0">
                      <a:pos x="9" y="22"/>
                    </a:cxn>
                  </a:cxnLst>
                  <a:rect l="0" t="0" r="r" b="b"/>
                  <a:pathLst>
                    <a:path w="9" h="22">
                      <a:moveTo>
                        <a:pt x="9" y="22"/>
                      </a:moveTo>
                      <a:lnTo>
                        <a:pt x="0" y="15"/>
                      </a:lnTo>
                      <a:lnTo>
                        <a:pt x="0" y="0"/>
                      </a:lnTo>
                      <a:lnTo>
                        <a:pt x="9" y="6"/>
                      </a:lnTo>
                      <a:lnTo>
                        <a:pt x="9" y="22"/>
                      </a:lnTo>
                      <a:close/>
                    </a:path>
                  </a:pathLst>
                </a:custGeom>
                <a:solidFill>
                  <a:srgbClr val="C2C2C4"/>
                </a:solidFill>
                <a:ln w="9525">
                  <a:noFill/>
                  <a:round/>
                  <a:headEnd/>
                  <a:tailEnd/>
                </a:ln>
              </p:spPr>
              <p:txBody>
                <a:bodyPr/>
                <a:lstStyle/>
                <a:p>
                  <a:endParaRPr lang="en-US" dirty="0">
                    <a:solidFill>
                      <a:schemeClr val="bg1"/>
                    </a:solidFill>
                  </a:endParaRPr>
                </a:p>
              </p:txBody>
            </p:sp>
            <p:sp>
              <p:nvSpPr>
                <p:cNvPr id="698" name="Freeform 3452"/>
                <p:cNvSpPr>
                  <a:spLocks/>
                </p:cNvSpPr>
                <p:nvPr/>
              </p:nvSpPr>
              <p:spPr bwMode="auto">
                <a:xfrm>
                  <a:off x="2695" y="2916"/>
                  <a:ext cx="9" cy="20"/>
                </a:xfrm>
                <a:custGeom>
                  <a:avLst/>
                  <a:gdLst/>
                  <a:ahLst/>
                  <a:cxnLst>
                    <a:cxn ang="0">
                      <a:pos x="0" y="10"/>
                    </a:cxn>
                    <a:cxn ang="0">
                      <a:pos x="0" y="10"/>
                    </a:cxn>
                    <a:cxn ang="0">
                      <a:pos x="0" y="3"/>
                    </a:cxn>
                    <a:cxn ang="0">
                      <a:pos x="0" y="3"/>
                    </a:cxn>
                    <a:cxn ang="0">
                      <a:pos x="0" y="0"/>
                    </a:cxn>
                    <a:cxn ang="0">
                      <a:pos x="9" y="7"/>
                    </a:cxn>
                    <a:cxn ang="0">
                      <a:pos x="9" y="20"/>
                    </a:cxn>
                    <a:cxn ang="0">
                      <a:pos x="0" y="14"/>
                    </a:cxn>
                    <a:cxn ang="0">
                      <a:pos x="0" y="10"/>
                    </a:cxn>
                  </a:cxnLst>
                  <a:rect l="0" t="0" r="r" b="b"/>
                  <a:pathLst>
                    <a:path w="9" h="20">
                      <a:moveTo>
                        <a:pt x="0" y="10"/>
                      </a:moveTo>
                      <a:lnTo>
                        <a:pt x="0" y="10"/>
                      </a:lnTo>
                      <a:lnTo>
                        <a:pt x="0" y="3"/>
                      </a:lnTo>
                      <a:lnTo>
                        <a:pt x="0" y="3"/>
                      </a:lnTo>
                      <a:lnTo>
                        <a:pt x="0" y="0"/>
                      </a:lnTo>
                      <a:lnTo>
                        <a:pt x="9" y="7"/>
                      </a:lnTo>
                      <a:lnTo>
                        <a:pt x="9" y="20"/>
                      </a:lnTo>
                      <a:lnTo>
                        <a:pt x="0" y="14"/>
                      </a:lnTo>
                      <a:lnTo>
                        <a:pt x="0" y="10"/>
                      </a:lnTo>
                      <a:close/>
                    </a:path>
                  </a:pathLst>
                </a:custGeom>
                <a:solidFill>
                  <a:srgbClr val="C2C2C4"/>
                </a:solidFill>
                <a:ln w="9525">
                  <a:noFill/>
                  <a:round/>
                  <a:headEnd/>
                  <a:tailEnd/>
                </a:ln>
              </p:spPr>
              <p:txBody>
                <a:bodyPr/>
                <a:lstStyle/>
                <a:p>
                  <a:endParaRPr lang="en-US" dirty="0">
                    <a:solidFill>
                      <a:schemeClr val="bg1"/>
                    </a:solidFill>
                  </a:endParaRPr>
                </a:p>
              </p:txBody>
            </p:sp>
            <p:sp>
              <p:nvSpPr>
                <p:cNvPr id="699" name="Freeform 3453"/>
                <p:cNvSpPr>
                  <a:spLocks/>
                </p:cNvSpPr>
                <p:nvPr/>
              </p:nvSpPr>
              <p:spPr bwMode="auto">
                <a:xfrm>
                  <a:off x="2695" y="2900"/>
                  <a:ext cx="9" cy="19"/>
                </a:xfrm>
                <a:custGeom>
                  <a:avLst/>
                  <a:gdLst/>
                  <a:ahLst/>
                  <a:cxnLst>
                    <a:cxn ang="0">
                      <a:pos x="0" y="11"/>
                    </a:cxn>
                    <a:cxn ang="0">
                      <a:pos x="0" y="10"/>
                    </a:cxn>
                    <a:cxn ang="0">
                      <a:pos x="0" y="2"/>
                    </a:cxn>
                    <a:cxn ang="0">
                      <a:pos x="0" y="3"/>
                    </a:cxn>
                    <a:cxn ang="0">
                      <a:pos x="0" y="0"/>
                    </a:cxn>
                    <a:cxn ang="0">
                      <a:pos x="9" y="6"/>
                    </a:cxn>
                    <a:cxn ang="0">
                      <a:pos x="9" y="19"/>
                    </a:cxn>
                    <a:cxn ang="0">
                      <a:pos x="0" y="13"/>
                    </a:cxn>
                    <a:cxn ang="0">
                      <a:pos x="0" y="11"/>
                    </a:cxn>
                  </a:cxnLst>
                  <a:rect l="0" t="0" r="r" b="b"/>
                  <a:pathLst>
                    <a:path w="9" h="19">
                      <a:moveTo>
                        <a:pt x="0" y="11"/>
                      </a:moveTo>
                      <a:lnTo>
                        <a:pt x="0" y="10"/>
                      </a:lnTo>
                      <a:lnTo>
                        <a:pt x="0" y="2"/>
                      </a:lnTo>
                      <a:lnTo>
                        <a:pt x="0" y="3"/>
                      </a:lnTo>
                      <a:lnTo>
                        <a:pt x="0" y="0"/>
                      </a:lnTo>
                      <a:lnTo>
                        <a:pt x="9" y="6"/>
                      </a:lnTo>
                      <a:lnTo>
                        <a:pt x="9" y="19"/>
                      </a:lnTo>
                      <a:lnTo>
                        <a:pt x="0" y="13"/>
                      </a:lnTo>
                      <a:lnTo>
                        <a:pt x="0" y="11"/>
                      </a:lnTo>
                      <a:close/>
                    </a:path>
                  </a:pathLst>
                </a:custGeom>
                <a:solidFill>
                  <a:srgbClr val="C2C2C4"/>
                </a:solidFill>
                <a:ln w="9525">
                  <a:noFill/>
                  <a:round/>
                  <a:headEnd/>
                  <a:tailEnd/>
                </a:ln>
              </p:spPr>
              <p:txBody>
                <a:bodyPr/>
                <a:lstStyle/>
                <a:p>
                  <a:endParaRPr lang="en-US" dirty="0">
                    <a:solidFill>
                      <a:schemeClr val="bg1"/>
                    </a:solidFill>
                  </a:endParaRPr>
                </a:p>
              </p:txBody>
            </p:sp>
            <p:sp>
              <p:nvSpPr>
                <p:cNvPr id="700" name="Freeform 3454"/>
                <p:cNvSpPr>
                  <a:spLocks/>
                </p:cNvSpPr>
                <p:nvPr/>
              </p:nvSpPr>
              <p:spPr bwMode="auto">
                <a:xfrm>
                  <a:off x="2708" y="2907"/>
                  <a:ext cx="9" cy="20"/>
                </a:xfrm>
                <a:custGeom>
                  <a:avLst/>
                  <a:gdLst/>
                  <a:ahLst/>
                  <a:cxnLst>
                    <a:cxn ang="0">
                      <a:pos x="9" y="10"/>
                    </a:cxn>
                    <a:cxn ang="0">
                      <a:pos x="9" y="10"/>
                    </a:cxn>
                    <a:cxn ang="0">
                      <a:pos x="9" y="17"/>
                    </a:cxn>
                    <a:cxn ang="0">
                      <a:pos x="9" y="17"/>
                    </a:cxn>
                    <a:cxn ang="0">
                      <a:pos x="9" y="20"/>
                    </a:cxn>
                    <a:cxn ang="0">
                      <a:pos x="0" y="14"/>
                    </a:cxn>
                    <a:cxn ang="0">
                      <a:pos x="0" y="0"/>
                    </a:cxn>
                    <a:cxn ang="0">
                      <a:pos x="9" y="7"/>
                    </a:cxn>
                    <a:cxn ang="0">
                      <a:pos x="9" y="10"/>
                    </a:cxn>
                  </a:cxnLst>
                  <a:rect l="0" t="0" r="r" b="b"/>
                  <a:pathLst>
                    <a:path w="9" h="20">
                      <a:moveTo>
                        <a:pt x="9" y="10"/>
                      </a:moveTo>
                      <a:lnTo>
                        <a:pt x="9" y="10"/>
                      </a:lnTo>
                      <a:lnTo>
                        <a:pt x="9" y="17"/>
                      </a:lnTo>
                      <a:lnTo>
                        <a:pt x="9" y="17"/>
                      </a:lnTo>
                      <a:lnTo>
                        <a:pt x="9" y="20"/>
                      </a:lnTo>
                      <a:lnTo>
                        <a:pt x="0" y="14"/>
                      </a:lnTo>
                      <a:lnTo>
                        <a:pt x="0" y="0"/>
                      </a:lnTo>
                      <a:lnTo>
                        <a:pt x="9" y="7"/>
                      </a:lnTo>
                      <a:lnTo>
                        <a:pt x="9" y="10"/>
                      </a:lnTo>
                      <a:close/>
                    </a:path>
                  </a:pathLst>
                </a:custGeom>
                <a:solidFill>
                  <a:srgbClr val="C2C2C4"/>
                </a:solidFill>
                <a:ln w="9525">
                  <a:noFill/>
                  <a:round/>
                  <a:headEnd/>
                  <a:tailEnd/>
                </a:ln>
              </p:spPr>
              <p:txBody>
                <a:bodyPr/>
                <a:lstStyle/>
                <a:p>
                  <a:endParaRPr lang="en-US" dirty="0">
                    <a:solidFill>
                      <a:schemeClr val="bg1"/>
                    </a:solidFill>
                  </a:endParaRPr>
                </a:p>
              </p:txBody>
            </p:sp>
            <p:sp>
              <p:nvSpPr>
                <p:cNvPr id="701" name="Freeform 3456"/>
                <p:cNvSpPr>
                  <a:spLocks/>
                </p:cNvSpPr>
                <p:nvPr/>
              </p:nvSpPr>
              <p:spPr bwMode="auto">
                <a:xfrm>
                  <a:off x="2707" y="2924"/>
                  <a:ext cx="10" cy="19"/>
                </a:xfrm>
                <a:custGeom>
                  <a:avLst/>
                  <a:gdLst/>
                  <a:ahLst/>
                  <a:cxnLst>
                    <a:cxn ang="0">
                      <a:pos x="9" y="9"/>
                    </a:cxn>
                    <a:cxn ang="0">
                      <a:pos x="10" y="10"/>
                    </a:cxn>
                    <a:cxn ang="0">
                      <a:pos x="10" y="17"/>
                    </a:cxn>
                    <a:cxn ang="0">
                      <a:pos x="9" y="16"/>
                    </a:cxn>
                    <a:cxn ang="0">
                      <a:pos x="10" y="19"/>
                    </a:cxn>
                    <a:cxn ang="0">
                      <a:pos x="0" y="13"/>
                    </a:cxn>
                    <a:cxn ang="0">
                      <a:pos x="0" y="0"/>
                    </a:cxn>
                    <a:cxn ang="0">
                      <a:pos x="9" y="6"/>
                    </a:cxn>
                    <a:cxn ang="0">
                      <a:pos x="9" y="9"/>
                    </a:cxn>
                  </a:cxnLst>
                  <a:rect l="0" t="0" r="r" b="b"/>
                  <a:pathLst>
                    <a:path w="10" h="19">
                      <a:moveTo>
                        <a:pt x="9" y="9"/>
                      </a:moveTo>
                      <a:lnTo>
                        <a:pt x="10" y="10"/>
                      </a:lnTo>
                      <a:lnTo>
                        <a:pt x="10" y="17"/>
                      </a:lnTo>
                      <a:lnTo>
                        <a:pt x="9" y="16"/>
                      </a:lnTo>
                      <a:lnTo>
                        <a:pt x="10" y="19"/>
                      </a:lnTo>
                      <a:lnTo>
                        <a:pt x="0" y="13"/>
                      </a:lnTo>
                      <a:lnTo>
                        <a:pt x="0" y="0"/>
                      </a:lnTo>
                      <a:lnTo>
                        <a:pt x="9" y="6"/>
                      </a:lnTo>
                      <a:lnTo>
                        <a:pt x="9" y="9"/>
                      </a:lnTo>
                      <a:close/>
                    </a:path>
                  </a:pathLst>
                </a:custGeom>
                <a:solidFill>
                  <a:srgbClr val="C2C2C4"/>
                </a:solidFill>
                <a:ln w="9525">
                  <a:noFill/>
                  <a:round/>
                  <a:headEnd/>
                  <a:tailEnd/>
                </a:ln>
              </p:spPr>
              <p:txBody>
                <a:bodyPr/>
                <a:lstStyle/>
                <a:p>
                  <a:endParaRPr lang="en-US" dirty="0">
                    <a:solidFill>
                      <a:schemeClr val="bg1"/>
                    </a:solidFill>
                  </a:endParaRPr>
                </a:p>
              </p:txBody>
            </p:sp>
            <p:sp>
              <p:nvSpPr>
                <p:cNvPr id="702" name="Freeform 3457"/>
                <p:cNvSpPr>
                  <a:spLocks/>
                </p:cNvSpPr>
                <p:nvPr/>
              </p:nvSpPr>
              <p:spPr bwMode="auto">
                <a:xfrm>
                  <a:off x="2927" y="3076"/>
                  <a:ext cx="10" cy="20"/>
                </a:xfrm>
                <a:custGeom>
                  <a:avLst/>
                  <a:gdLst/>
                  <a:ahLst/>
                  <a:cxnLst>
                    <a:cxn ang="0">
                      <a:pos x="1" y="10"/>
                    </a:cxn>
                    <a:cxn ang="0">
                      <a:pos x="0" y="10"/>
                    </a:cxn>
                    <a:cxn ang="0">
                      <a:pos x="0" y="3"/>
                    </a:cxn>
                    <a:cxn ang="0">
                      <a:pos x="1" y="3"/>
                    </a:cxn>
                    <a:cxn ang="0">
                      <a:pos x="1" y="0"/>
                    </a:cxn>
                    <a:cxn ang="0">
                      <a:pos x="9" y="7"/>
                    </a:cxn>
                    <a:cxn ang="0">
                      <a:pos x="10" y="20"/>
                    </a:cxn>
                    <a:cxn ang="0">
                      <a:pos x="1" y="14"/>
                    </a:cxn>
                    <a:cxn ang="0">
                      <a:pos x="1" y="10"/>
                    </a:cxn>
                  </a:cxnLst>
                  <a:rect l="0" t="0" r="r" b="b"/>
                  <a:pathLst>
                    <a:path w="10" h="20">
                      <a:moveTo>
                        <a:pt x="1" y="10"/>
                      </a:moveTo>
                      <a:lnTo>
                        <a:pt x="0" y="10"/>
                      </a:lnTo>
                      <a:lnTo>
                        <a:pt x="0" y="3"/>
                      </a:lnTo>
                      <a:lnTo>
                        <a:pt x="1" y="3"/>
                      </a:lnTo>
                      <a:lnTo>
                        <a:pt x="1" y="0"/>
                      </a:lnTo>
                      <a:lnTo>
                        <a:pt x="9" y="7"/>
                      </a:lnTo>
                      <a:lnTo>
                        <a:pt x="10" y="20"/>
                      </a:lnTo>
                      <a:lnTo>
                        <a:pt x="1" y="14"/>
                      </a:lnTo>
                      <a:lnTo>
                        <a:pt x="1" y="10"/>
                      </a:lnTo>
                      <a:close/>
                    </a:path>
                  </a:pathLst>
                </a:custGeom>
                <a:solidFill>
                  <a:srgbClr val="C2C2C4"/>
                </a:solidFill>
                <a:ln w="9525">
                  <a:noFill/>
                  <a:round/>
                  <a:headEnd/>
                  <a:tailEnd/>
                </a:ln>
              </p:spPr>
              <p:txBody>
                <a:bodyPr/>
                <a:lstStyle/>
                <a:p>
                  <a:endParaRPr lang="en-US" dirty="0">
                    <a:solidFill>
                      <a:schemeClr val="bg1"/>
                    </a:solidFill>
                  </a:endParaRPr>
                </a:p>
              </p:txBody>
            </p:sp>
            <p:sp>
              <p:nvSpPr>
                <p:cNvPr id="703" name="Freeform 3458"/>
                <p:cNvSpPr>
                  <a:spLocks/>
                </p:cNvSpPr>
                <p:nvPr/>
              </p:nvSpPr>
              <p:spPr bwMode="auto">
                <a:xfrm>
                  <a:off x="2927" y="3060"/>
                  <a:ext cx="9" cy="19"/>
                </a:xfrm>
                <a:custGeom>
                  <a:avLst/>
                  <a:gdLst/>
                  <a:ahLst/>
                  <a:cxnLst>
                    <a:cxn ang="0">
                      <a:pos x="1" y="11"/>
                    </a:cxn>
                    <a:cxn ang="0">
                      <a:pos x="0" y="10"/>
                    </a:cxn>
                    <a:cxn ang="0">
                      <a:pos x="0" y="2"/>
                    </a:cxn>
                    <a:cxn ang="0">
                      <a:pos x="1" y="3"/>
                    </a:cxn>
                    <a:cxn ang="0">
                      <a:pos x="1" y="0"/>
                    </a:cxn>
                    <a:cxn ang="0">
                      <a:pos x="9" y="7"/>
                    </a:cxn>
                    <a:cxn ang="0">
                      <a:pos x="9" y="19"/>
                    </a:cxn>
                    <a:cxn ang="0">
                      <a:pos x="1" y="13"/>
                    </a:cxn>
                    <a:cxn ang="0">
                      <a:pos x="1" y="11"/>
                    </a:cxn>
                  </a:cxnLst>
                  <a:rect l="0" t="0" r="r" b="b"/>
                  <a:pathLst>
                    <a:path w="9" h="19">
                      <a:moveTo>
                        <a:pt x="1" y="11"/>
                      </a:moveTo>
                      <a:lnTo>
                        <a:pt x="0" y="10"/>
                      </a:lnTo>
                      <a:lnTo>
                        <a:pt x="0" y="2"/>
                      </a:lnTo>
                      <a:lnTo>
                        <a:pt x="1" y="3"/>
                      </a:lnTo>
                      <a:lnTo>
                        <a:pt x="1" y="0"/>
                      </a:lnTo>
                      <a:lnTo>
                        <a:pt x="9" y="7"/>
                      </a:lnTo>
                      <a:lnTo>
                        <a:pt x="9" y="19"/>
                      </a:lnTo>
                      <a:lnTo>
                        <a:pt x="1" y="13"/>
                      </a:lnTo>
                      <a:lnTo>
                        <a:pt x="1" y="11"/>
                      </a:lnTo>
                      <a:close/>
                    </a:path>
                  </a:pathLst>
                </a:custGeom>
                <a:solidFill>
                  <a:srgbClr val="C2C2C4"/>
                </a:solidFill>
                <a:ln w="9525">
                  <a:noFill/>
                  <a:round/>
                  <a:headEnd/>
                  <a:tailEnd/>
                </a:ln>
              </p:spPr>
              <p:txBody>
                <a:bodyPr/>
                <a:lstStyle/>
                <a:p>
                  <a:endParaRPr lang="en-US" dirty="0">
                    <a:solidFill>
                      <a:schemeClr val="bg1"/>
                    </a:solidFill>
                  </a:endParaRPr>
                </a:p>
              </p:txBody>
            </p:sp>
            <p:sp>
              <p:nvSpPr>
                <p:cNvPr id="704" name="Freeform 3459"/>
                <p:cNvSpPr>
                  <a:spLocks/>
                </p:cNvSpPr>
                <p:nvPr/>
              </p:nvSpPr>
              <p:spPr bwMode="auto">
                <a:xfrm>
                  <a:off x="2927" y="3043"/>
                  <a:ext cx="10" cy="20"/>
                </a:xfrm>
                <a:custGeom>
                  <a:avLst/>
                  <a:gdLst/>
                  <a:ahLst/>
                  <a:cxnLst>
                    <a:cxn ang="0">
                      <a:pos x="1" y="11"/>
                    </a:cxn>
                    <a:cxn ang="0">
                      <a:pos x="0" y="10"/>
                    </a:cxn>
                    <a:cxn ang="0">
                      <a:pos x="0" y="3"/>
                    </a:cxn>
                    <a:cxn ang="0">
                      <a:pos x="1" y="4"/>
                    </a:cxn>
                    <a:cxn ang="0">
                      <a:pos x="1" y="0"/>
                    </a:cxn>
                    <a:cxn ang="0">
                      <a:pos x="10" y="7"/>
                    </a:cxn>
                    <a:cxn ang="0">
                      <a:pos x="10" y="20"/>
                    </a:cxn>
                    <a:cxn ang="0">
                      <a:pos x="1" y="13"/>
                    </a:cxn>
                    <a:cxn ang="0">
                      <a:pos x="1" y="11"/>
                    </a:cxn>
                  </a:cxnLst>
                  <a:rect l="0" t="0" r="r" b="b"/>
                  <a:pathLst>
                    <a:path w="10" h="20">
                      <a:moveTo>
                        <a:pt x="1" y="11"/>
                      </a:moveTo>
                      <a:lnTo>
                        <a:pt x="0" y="10"/>
                      </a:lnTo>
                      <a:lnTo>
                        <a:pt x="0" y="3"/>
                      </a:lnTo>
                      <a:lnTo>
                        <a:pt x="1" y="4"/>
                      </a:lnTo>
                      <a:lnTo>
                        <a:pt x="1" y="0"/>
                      </a:lnTo>
                      <a:lnTo>
                        <a:pt x="10" y="7"/>
                      </a:lnTo>
                      <a:lnTo>
                        <a:pt x="10" y="20"/>
                      </a:lnTo>
                      <a:lnTo>
                        <a:pt x="1" y="13"/>
                      </a:lnTo>
                      <a:lnTo>
                        <a:pt x="1" y="11"/>
                      </a:lnTo>
                      <a:close/>
                    </a:path>
                  </a:pathLst>
                </a:custGeom>
                <a:solidFill>
                  <a:srgbClr val="C2C2C4"/>
                </a:solidFill>
                <a:ln w="9525">
                  <a:noFill/>
                  <a:round/>
                  <a:headEnd/>
                  <a:tailEnd/>
                </a:ln>
              </p:spPr>
              <p:txBody>
                <a:bodyPr/>
                <a:lstStyle/>
                <a:p>
                  <a:endParaRPr lang="en-US" dirty="0">
                    <a:solidFill>
                      <a:schemeClr val="bg1"/>
                    </a:solidFill>
                  </a:endParaRPr>
                </a:p>
              </p:txBody>
            </p:sp>
            <p:sp>
              <p:nvSpPr>
                <p:cNvPr id="705" name="Freeform 3460"/>
                <p:cNvSpPr>
                  <a:spLocks/>
                </p:cNvSpPr>
                <p:nvPr/>
              </p:nvSpPr>
              <p:spPr bwMode="auto">
                <a:xfrm>
                  <a:off x="2927" y="3027"/>
                  <a:ext cx="10" cy="20"/>
                </a:xfrm>
                <a:custGeom>
                  <a:avLst/>
                  <a:gdLst/>
                  <a:ahLst/>
                  <a:cxnLst>
                    <a:cxn ang="0">
                      <a:pos x="1" y="11"/>
                    </a:cxn>
                    <a:cxn ang="0">
                      <a:pos x="0" y="10"/>
                    </a:cxn>
                    <a:cxn ang="0">
                      <a:pos x="0" y="3"/>
                    </a:cxn>
                    <a:cxn ang="0">
                      <a:pos x="1" y="3"/>
                    </a:cxn>
                    <a:cxn ang="0">
                      <a:pos x="1" y="0"/>
                    </a:cxn>
                    <a:cxn ang="0">
                      <a:pos x="10" y="7"/>
                    </a:cxn>
                    <a:cxn ang="0">
                      <a:pos x="10" y="20"/>
                    </a:cxn>
                    <a:cxn ang="0">
                      <a:pos x="1" y="14"/>
                    </a:cxn>
                    <a:cxn ang="0">
                      <a:pos x="1" y="11"/>
                    </a:cxn>
                  </a:cxnLst>
                  <a:rect l="0" t="0" r="r" b="b"/>
                  <a:pathLst>
                    <a:path w="10" h="20">
                      <a:moveTo>
                        <a:pt x="1" y="11"/>
                      </a:moveTo>
                      <a:lnTo>
                        <a:pt x="0" y="10"/>
                      </a:lnTo>
                      <a:lnTo>
                        <a:pt x="0" y="3"/>
                      </a:lnTo>
                      <a:lnTo>
                        <a:pt x="1" y="3"/>
                      </a:lnTo>
                      <a:lnTo>
                        <a:pt x="1" y="0"/>
                      </a:lnTo>
                      <a:lnTo>
                        <a:pt x="10" y="7"/>
                      </a:lnTo>
                      <a:lnTo>
                        <a:pt x="10" y="20"/>
                      </a:lnTo>
                      <a:lnTo>
                        <a:pt x="1" y="14"/>
                      </a:lnTo>
                      <a:lnTo>
                        <a:pt x="1" y="11"/>
                      </a:lnTo>
                      <a:close/>
                    </a:path>
                  </a:pathLst>
                </a:custGeom>
                <a:solidFill>
                  <a:srgbClr val="C2C2C4"/>
                </a:solidFill>
                <a:ln w="9525">
                  <a:noFill/>
                  <a:round/>
                  <a:headEnd/>
                  <a:tailEnd/>
                </a:ln>
              </p:spPr>
              <p:txBody>
                <a:bodyPr/>
                <a:lstStyle/>
                <a:p>
                  <a:endParaRPr lang="en-US" dirty="0">
                    <a:solidFill>
                      <a:schemeClr val="bg1"/>
                    </a:solidFill>
                  </a:endParaRPr>
                </a:p>
              </p:txBody>
            </p:sp>
            <p:sp>
              <p:nvSpPr>
                <p:cNvPr id="706" name="Freeform 3461"/>
                <p:cNvSpPr>
                  <a:spLocks/>
                </p:cNvSpPr>
                <p:nvPr/>
              </p:nvSpPr>
              <p:spPr bwMode="auto">
                <a:xfrm>
                  <a:off x="2927" y="3011"/>
                  <a:ext cx="9" cy="19"/>
                </a:xfrm>
                <a:custGeom>
                  <a:avLst/>
                  <a:gdLst/>
                  <a:ahLst/>
                  <a:cxnLst>
                    <a:cxn ang="0">
                      <a:pos x="1" y="11"/>
                    </a:cxn>
                    <a:cxn ang="0">
                      <a:pos x="0" y="10"/>
                    </a:cxn>
                    <a:cxn ang="0">
                      <a:pos x="0" y="3"/>
                    </a:cxn>
                    <a:cxn ang="0">
                      <a:pos x="1" y="4"/>
                    </a:cxn>
                    <a:cxn ang="0">
                      <a:pos x="1" y="0"/>
                    </a:cxn>
                    <a:cxn ang="0">
                      <a:pos x="9" y="7"/>
                    </a:cxn>
                    <a:cxn ang="0">
                      <a:pos x="9" y="19"/>
                    </a:cxn>
                    <a:cxn ang="0">
                      <a:pos x="1" y="13"/>
                    </a:cxn>
                    <a:cxn ang="0">
                      <a:pos x="1" y="11"/>
                    </a:cxn>
                  </a:cxnLst>
                  <a:rect l="0" t="0" r="r" b="b"/>
                  <a:pathLst>
                    <a:path w="9" h="19">
                      <a:moveTo>
                        <a:pt x="1" y="11"/>
                      </a:moveTo>
                      <a:lnTo>
                        <a:pt x="0" y="10"/>
                      </a:lnTo>
                      <a:lnTo>
                        <a:pt x="0" y="3"/>
                      </a:lnTo>
                      <a:lnTo>
                        <a:pt x="1" y="4"/>
                      </a:lnTo>
                      <a:lnTo>
                        <a:pt x="1" y="0"/>
                      </a:lnTo>
                      <a:lnTo>
                        <a:pt x="9" y="7"/>
                      </a:lnTo>
                      <a:lnTo>
                        <a:pt x="9" y="19"/>
                      </a:lnTo>
                      <a:lnTo>
                        <a:pt x="1" y="13"/>
                      </a:lnTo>
                      <a:lnTo>
                        <a:pt x="1" y="11"/>
                      </a:lnTo>
                      <a:close/>
                    </a:path>
                  </a:pathLst>
                </a:custGeom>
                <a:solidFill>
                  <a:srgbClr val="C2C2C4"/>
                </a:solidFill>
                <a:ln w="9525">
                  <a:noFill/>
                  <a:round/>
                  <a:headEnd/>
                  <a:tailEnd/>
                </a:ln>
              </p:spPr>
              <p:txBody>
                <a:bodyPr/>
                <a:lstStyle/>
                <a:p>
                  <a:endParaRPr lang="en-US" dirty="0">
                    <a:solidFill>
                      <a:schemeClr val="bg1"/>
                    </a:solidFill>
                  </a:endParaRPr>
                </a:p>
              </p:txBody>
            </p:sp>
            <p:sp>
              <p:nvSpPr>
                <p:cNvPr id="707" name="Freeform 3462"/>
                <p:cNvSpPr>
                  <a:spLocks/>
                </p:cNvSpPr>
                <p:nvPr/>
              </p:nvSpPr>
              <p:spPr bwMode="auto">
                <a:xfrm>
                  <a:off x="2927" y="2995"/>
                  <a:ext cx="10" cy="19"/>
                </a:xfrm>
                <a:custGeom>
                  <a:avLst/>
                  <a:gdLst/>
                  <a:ahLst/>
                  <a:cxnLst>
                    <a:cxn ang="0">
                      <a:pos x="1" y="10"/>
                    </a:cxn>
                    <a:cxn ang="0">
                      <a:pos x="0" y="10"/>
                    </a:cxn>
                    <a:cxn ang="0">
                      <a:pos x="0" y="2"/>
                    </a:cxn>
                    <a:cxn ang="0">
                      <a:pos x="1" y="3"/>
                    </a:cxn>
                    <a:cxn ang="0">
                      <a:pos x="1" y="0"/>
                    </a:cxn>
                    <a:cxn ang="0">
                      <a:pos x="10" y="6"/>
                    </a:cxn>
                    <a:cxn ang="0">
                      <a:pos x="10" y="19"/>
                    </a:cxn>
                    <a:cxn ang="0">
                      <a:pos x="1" y="13"/>
                    </a:cxn>
                    <a:cxn ang="0">
                      <a:pos x="1" y="10"/>
                    </a:cxn>
                  </a:cxnLst>
                  <a:rect l="0" t="0" r="r" b="b"/>
                  <a:pathLst>
                    <a:path w="10" h="19">
                      <a:moveTo>
                        <a:pt x="1" y="10"/>
                      </a:moveTo>
                      <a:lnTo>
                        <a:pt x="0" y="10"/>
                      </a:lnTo>
                      <a:lnTo>
                        <a:pt x="0" y="2"/>
                      </a:lnTo>
                      <a:lnTo>
                        <a:pt x="1" y="3"/>
                      </a:lnTo>
                      <a:lnTo>
                        <a:pt x="1" y="0"/>
                      </a:lnTo>
                      <a:lnTo>
                        <a:pt x="10" y="6"/>
                      </a:lnTo>
                      <a:lnTo>
                        <a:pt x="10" y="19"/>
                      </a:lnTo>
                      <a:lnTo>
                        <a:pt x="1" y="13"/>
                      </a:lnTo>
                      <a:lnTo>
                        <a:pt x="1" y="10"/>
                      </a:lnTo>
                      <a:close/>
                    </a:path>
                  </a:pathLst>
                </a:custGeom>
                <a:solidFill>
                  <a:srgbClr val="C2C2C4"/>
                </a:solidFill>
                <a:ln w="9525">
                  <a:noFill/>
                  <a:round/>
                  <a:headEnd/>
                  <a:tailEnd/>
                </a:ln>
              </p:spPr>
              <p:txBody>
                <a:bodyPr/>
                <a:lstStyle/>
                <a:p>
                  <a:endParaRPr lang="en-US" dirty="0">
                    <a:solidFill>
                      <a:schemeClr val="bg1"/>
                    </a:solidFill>
                  </a:endParaRPr>
                </a:p>
              </p:txBody>
            </p:sp>
            <p:sp>
              <p:nvSpPr>
                <p:cNvPr id="708" name="Freeform 3463"/>
                <p:cNvSpPr>
                  <a:spLocks/>
                </p:cNvSpPr>
                <p:nvPr/>
              </p:nvSpPr>
              <p:spPr bwMode="auto">
                <a:xfrm>
                  <a:off x="2940" y="3003"/>
                  <a:ext cx="9" cy="19"/>
                </a:xfrm>
                <a:custGeom>
                  <a:avLst/>
                  <a:gdLst/>
                  <a:ahLst/>
                  <a:cxnLst>
                    <a:cxn ang="0">
                      <a:pos x="9" y="8"/>
                    </a:cxn>
                    <a:cxn ang="0">
                      <a:pos x="9" y="9"/>
                    </a:cxn>
                    <a:cxn ang="0">
                      <a:pos x="9" y="17"/>
                    </a:cxn>
                    <a:cxn ang="0">
                      <a:pos x="9" y="16"/>
                    </a:cxn>
                    <a:cxn ang="0">
                      <a:pos x="9" y="19"/>
                    </a:cxn>
                    <a:cxn ang="0">
                      <a:pos x="0" y="12"/>
                    </a:cxn>
                    <a:cxn ang="0">
                      <a:pos x="0" y="0"/>
                    </a:cxn>
                    <a:cxn ang="0">
                      <a:pos x="9" y="6"/>
                    </a:cxn>
                    <a:cxn ang="0">
                      <a:pos x="9" y="8"/>
                    </a:cxn>
                  </a:cxnLst>
                  <a:rect l="0" t="0" r="r" b="b"/>
                  <a:pathLst>
                    <a:path w="9" h="19">
                      <a:moveTo>
                        <a:pt x="9" y="8"/>
                      </a:moveTo>
                      <a:lnTo>
                        <a:pt x="9" y="9"/>
                      </a:lnTo>
                      <a:lnTo>
                        <a:pt x="9" y="17"/>
                      </a:lnTo>
                      <a:lnTo>
                        <a:pt x="9" y="16"/>
                      </a:lnTo>
                      <a:lnTo>
                        <a:pt x="9" y="19"/>
                      </a:lnTo>
                      <a:lnTo>
                        <a:pt x="0" y="12"/>
                      </a:lnTo>
                      <a:lnTo>
                        <a:pt x="0" y="0"/>
                      </a:lnTo>
                      <a:lnTo>
                        <a:pt x="9" y="6"/>
                      </a:lnTo>
                      <a:lnTo>
                        <a:pt x="9" y="8"/>
                      </a:lnTo>
                      <a:close/>
                    </a:path>
                  </a:pathLst>
                </a:custGeom>
                <a:solidFill>
                  <a:srgbClr val="C2C2C4"/>
                </a:solidFill>
                <a:ln w="9525">
                  <a:noFill/>
                  <a:round/>
                  <a:headEnd/>
                  <a:tailEnd/>
                </a:ln>
              </p:spPr>
              <p:txBody>
                <a:bodyPr/>
                <a:lstStyle/>
                <a:p>
                  <a:endParaRPr lang="en-US" dirty="0">
                    <a:solidFill>
                      <a:schemeClr val="bg1"/>
                    </a:solidFill>
                  </a:endParaRPr>
                </a:p>
              </p:txBody>
            </p:sp>
            <p:sp>
              <p:nvSpPr>
                <p:cNvPr id="709" name="Freeform 3464"/>
                <p:cNvSpPr>
                  <a:spLocks/>
                </p:cNvSpPr>
                <p:nvPr/>
              </p:nvSpPr>
              <p:spPr bwMode="auto">
                <a:xfrm>
                  <a:off x="2940" y="3019"/>
                  <a:ext cx="9" cy="19"/>
                </a:xfrm>
                <a:custGeom>
                  <a:avLst/>
                  <a:gdLst/>
                  <a:ahLst/>
                  <a:cxnLst>
                    <a:cxn ang="0">
                      <a:pos x="9" y="9"/>
                    </a:cxn>
                    <a:cxn ang="0">
                      <a:pos x="9" y="9"/>
                    </a:cxn>
                    <a:cxn ang="0">
                      <a:pos x="9" y="17"/>
                    </a:cxn>
                    <a:cxn ang="0">
                      <a:pos x="9" y="16"/>
                    </a:cxn>
                    <a:cxn ang="0">
                      <a:pos x="9" y="19"/>
                    </a:cxn>
                    <a:cxn ang="0">
                      <a:pos x="0" y="13"/>
                    </a:cxn>
                    <a:cxn ang="0">
                      <a:pos x="0" y="0"/>
                    </a:cxn>
                    <a:cxn ang="0">
                      <a:pos x="9" y="6"/>
                    </a:cxn>
                    <a:cxn ang="0">
                      <a:pos x="9" y="9"/>
                    </a:cxn>
                  </a:cxnLst>
                  <a:rect l="0" t="0" r="r" b="b"/>
                  <a:pathLst>
                    <a:path w="9" h="19">
                      <a:moveTo>
                        <a:pt x="9" y="9"/>
                      </a:moveTo>
                      <a:lnTo>
                        <a:pt x="9" y="9"/>
                      </a:lnTo>
                      <a:lnTo>
                        <a:pt x="9" y="17"/>
                      </a:lnTo>
                      <a:lnTo>
                        <a:pt x="9" y="16"/>
                      </a:lnTo>
                      <a:lnTo>
                        <a:pt x="9" y="19"/>
                      </a:lnTo>
                      <a:lnTo>
                        <a:pt x="0" y="13"/>
                      </a:lnTo>
                      <a:lnTo>
                        <a:pt x="0" y="0"/>
                      </a:lnTo>
                      <a:lnTo>
                        <a:pt x="9" y="6"/>
                      </a:lnTo>
                      <a:lnTo>
                        <a:pt x="9" y="9"/>
                      </a:lnTo>
                      <a:close/>
                    </a:path>
                  </a:pathLst>
                </a:custGeom>
                <a:solidFill>
                  <a:srgbClr val="C2C2C4"/>
                </a:solidFill>
                <a:ln w="9525">
                  <a:noFill/>
                  <a:round/>
                  <a:headEnd/>
                  <a:tailEnd/>
                </a:ln>
              </p:spPr>
              <p:txBody>
                <a:bodyPr/>
                <a:lstStyle/>
                <a:p>
                  <a:endParaRPr lang="en-US" dirty="0">
                    <a:solidFill>
                      <a:schemeClr val="bg1"/>
                    </a:solidFill>
                  </a:endParaRPr>
                </a:p>
              </p:txBody>
            </p:sp>
            <p:sp>
              <p:nvSpPr>
                <p:cNvPr id="710" name="Freeform 3465"/>
                <p:cNvSpPr>
                  <a:spLocks/>
                </p:cNvSpPr>
                <p:nvPr/>
              </p:nvSpPr>
              <p:spPr bwMode="auto">
                <a:xfrm>
                  <a:off x="2939" y="3035"/>
                  <a:ext cx="10" cy="19"/>
                </a:xfrm>
                <a:custGeom>
                  <a:avLst/>
                  <a:gdLst/>
                  <a:ahLst/>
                  <a:cxnLst>
                    <a:cxn ang="0">
                      <a:pos x="9" y="9"/>
                    </a:cxn>
                    <a:cxn ang="0">
                      <a:pos x="10" y="10"/>
                    </a:cxn>
                    <a:cxn ang="0">
                      <a:pos x="10" y="17"/>
                    </a:cxn>
                    <a:cxn ang="0">
                      <a:pos x="10" y="17"/>
                    </a:cxn>
                    <a:cxn ang="0">
                      <a:pos x="10" y="19"/>
                    </a:cxn>
                    <a:cxn ang="0">
                      <a:pos x="1" y="13"/>
                    </a:cxn>
                    <a:cxn ang="0">
                      <a:pos x="0" y="0"/>
                    </a:cxn>
                    <a:cxn ang="0">
                      <a:pos x="9" y="6"/>
                    </a:cxn>
                    <a:cxn ang="0">
                      <a:pos x="9" y="9"/>
                    </a:cxn>
                  </a:cxnLst>
                  <a:rect l="0" t="0" r="r" b="b"/>
                  <a:pathLst>
                    <a:path w="10" h="19">
                      <a:moveTo>
                        <a:pt x="9" y="9"/>
                      </a:moveTo>
                      <a:lnTo>
                        <a:pt x="10" y="10"/>
                      </a:lnTo>
                      <a:lnTo>
                        <a:pt x="10" y="17"/>
                      </a:lnTo>
                      <a:lnTo>
                        <a:pt x="10" y="17"/>
                      </a:lnTo>
                      <a:lnTo>
                        <a:pt x="10" y="19"/>
                      </a:lnTo>
                      <a:lnTo>
                        <a:pt x="1" y="13"/>
                      </a:lnTo>
                      <a:lnTo>
                        <a:pt x="0" y="0"/>
                      </a:lnTo>
                      <a:lnTo>
                        <a:pt x="9" y="6"/>
                      </a:lnTo>
                      <a:lnTo>
                        <a:pt x="9" y="9"/>
                      </a:lnTo>
                      <a:close/>
                    </a:path>
                  </a:pathLst>
                </a:custGeom>
                <a:solidFill>
                  <a:srgbClr val="C2C2C4"/>
                </a:solidFill>
                <a:ln w="9525">
                  <a:noFill/>
                  <a:round/>
                  <a:headEnd/>
                  <a:tailEnd/>
                </a:ln>
              </p:spPr>
              <p:txBody>
                <a:bodyPr/>
                <a:lstStyle/>
                <a:p>
                  <a:endParaRPr lang="en-US" dirty="0">
                    <a:solidFill>
                      <a:schemeClr val="bg1"/>
                    </a:solidFill>
                  </a:endParaRPr>
                </a:p>
              </p:txBody>
            </p:sp>
            <p:sp>
              <p:nvSpPr>
                <p:cNvPr id="711" name="Freeform 3466"/>
                <p:cNvSpPr>
                  <a:spLocks/>
                </p:cNvSpPr>
                <p:nvPr/>
              </p:nvSpPr>
              <p:spPr bwMode="auto">
                <a:xfrm>
                  <a:off x="2939" y="3052"/>
                  <a:ext cx="10" cy="19"/>
                </a:xfrm>
                <a:custGeom>
                  <a:avLst/>
                  <a:gdLst/>
                  <a:ahLst/>
                  <a:cxnLst>
                    <a:cxn ang="0">
                      <a:pos x="10" y="8"/>
                    </a:cxn>
                    <a:cxn ang="0">
                      <a:pos x="10" y="9"/>
                    </a:cxn>
                    <a:cxn ang="0">
                      <a:pos x="10" y="17"/>
                    </a:cxn>
                    <a:cxn ang="0">
                      <a:pos x="10" y="16"/>
                    </a:cxn>
                    <a:cxn ang="0">
                      <a:pos x="10" y="19"/>
                    </a:cxn>
                    <a:cxn ang="0">
                      <a:pos x="1" y="12"/>
                    </a:cxn>
                    <a:cxn ang="0">
                      <a:pos x="0" y="0"/>
                    </a:cxn>
                    <a:cxn ang="0">
                      <a:pos x="9" y="6"/>
                    </a:cxn>
                    <a:cxn ang="0">
                      <a:pos x="10" y="8"/>
                    </a:cxn>
                  </a:cxnLst>
                  <a:rect l="0" t="0" r="r" b="b"/>
                  <a:pathLst>
                    <a:path w="10" h="19">
                      <a:moveTo>
                        <a:pt x="10" y="8"/>
                      </a:moveTo>
                      <a:lnTo>
                        <a:pt x="10" y="9"/>
                      </a:lnTo>
                      <a:lnTo>
                        <a:pt x="10" y="17"/>
                      </a:lnTo>
                      <a:lnTo>
                        <a:pt x="10" y="16"/>
                      </a:lnTo>
                      <a:lnTo>
                        <a:pt x="10" y="19"/>
                      </a:lnTo>
                      <a:lnTo>
                        <a:pt x="1" y="12"/>
                      </a:lnTo>
                      <a:lnTo>
                        <a:pt x="0" y="0"/>
                      </a:lnTo>
                      <a:lnTo>
                        <a:pt x="9" y="6"/>
                      </a:lnTo>
                      <a:lnTo>
                        <a:pt x="10" y="8"/>
                      </a:lnTo>
                      <a:close/>
                    </a:path>
                  </a:pathLst>
                </a:custGeom>
                <a:solidFill>
                  <a:srgbClr val="C2C2C4"/>
                </a:solidFill>
                <a:ln w="9525">
                  <a:noFill/>
                  <a:round/>
                  <a:headEnd/>
                  <a:tailEnd/>
                </a:ln>
              </p:spPr>
              <p:txBody>
                <a:bodyPr/>
                <a:lstStyle/>
                <a:p>
                  <a:endParaRPr lang="en-US" dirty="0">
                    <a:solidFill>
                      <a:schemeClr val="bg1"/>
                    </a:solidFill>
                  </a:endParaRPr>
                </a:p>
              </p:txBody>
            </p:sp>
            <p:sp>
              <p:nvSpPr>
                <p:cNvPr id="712" name="Freeform 3467"/>
                <p:cNvSpPr>
                  <a:spLocks/>
                </p:cNvSpPr>
                <p:nvPr/>
              </p:nvSpPr>
              <p:spPr bwMode="auto">
                <a:xfrm>
                  <a:off x="2940" y="3067"/>
                  <a:ext cx="9" cy="20"/>
                </a:xfrm>
                <a:custGeom>
                  <a:avLst/>
                  <a:gdLst/>
                  <a:ahLst/>
                  <a:cxnLst>
                    <a:cxn ang="0">
                      <a:pos x="9" y="10"/>
                    </a:cxn>
                    <a:cxn ang="0">
                      <a:pos x="9" y="10"/>
                    </a:cxn>
                    <a:cxn ang="0">
                      <a:pos x="9" y="17"/>
                    </a:cxn>
                    <a:cxn ang="0">
                      <a:pos x="9" y="17"/>
                    </a:cxn>
                    <a:cxn ang="0">
                      <a:pos x="9" y="20"/>
                    </a:cxn>
                    <a:cxn ang="0">
                      <a:pos x="0" y="14"/>
                    </a:cxn>
                    <a:cxn ang="0">
                      <a:pos x="0" y="0"/>
                    </a:cxn>
                    <a:cxn ang="0">
                      <a:pos x="9" y="7"/>
                    </a:cxn>
                    <a:cxn ang="0">
                      <a:pos x="9" y="10"/>
                    </a:cxn>
                  </a:cxnLst>
                  <a:rect l="0" t="0" r="r" b="b"/>
                  <a:pathLst>
                    <a:path w="9" h="20">
                      <a:moveTo>
                        <a:pt x="9" y="10"/>
                      </a:moveTo>
                      <a:lnTo>
                        <a:pt x="9" y="10"/>
                      </a:lnTo>
                      <a:lnTo>
                        <a:pt x="9" y="17"/>
                      </a:lnTo>
                      <a:lnTo>
                        <a:pt x="9" y="17"/>
                      </a:lnTo>
                      <a:lnTo>
                        <a:pt x="9" y="20"/>
                      </a:lnTo>
                      <a:lnTo>
                        <a:pt x="0" y="14"/>
                      </a:lnTo>
                      <a:lnTo>
                        <a:pt x="0" y="0"/>
                      </a:lnTo>
                      <a:lnTo>
                        <a:pt x="9" y="7"/>
                      </a:lnTo>
                      <a:lnTo>
                        <a:pt x="9" y="10"/>
                      </a:lnTo>
                      <a:close/>
                    </a:path>
                  </a:pathLst>
                </a:custGeom>
                <a:solidFill>
                  <a:srgbClr val="C2C2C4"/>
                </a:solidFill>
                <a:ln w="9525">
                  <a:noFill/>
                  <a:round/>
                  <a:headEnd/>
                  <a:tailEnd/>
                </a:ln>
              </p:spPr>
              <p:txBody>
                <a:bodyPr/>
                <a:lstStyle/>
                <a:p>
                  <a:endParaRPr lang="en-US" dirty="0">
                    <a:solidFill>
                      <a:schemeClr val="bg1"/>
                    </a:solidFill>
                  </a:endParaRPr>
                </a:p>
              </p:txBody>
            </p:sp>
            <p:sp>
              <p:nvSpPr>
                <p:cNvPr id="713" name="Freeform 3468"/>
                <p:cNvSpPr>
                  <a:spLocks/>
                </p:cNvSpPr>
                <p:nvPr/>
              </p:nvSpPr>
              <p:spPr bwMode="auto">
                <a:xfrm>
                  <a:off x="2939" y="3084"/>
                  <a:ext cx="10" cy="19"/>
                </a:xfrm>
                <a:custGeom>
                  <a:avLst/>
                  <a:gdLst/>
                  <a:ahLst/>
                  <a:cxnLst>
                    <a:cxn ang="0">
                      <a:pos x="9" y="9"/>
                    </a:cxn>
                    <a:cxn ang="0">
                      <a:pos x="10" y="10"/>
                    </a:cxn>
                    <a:cxn ang="0">
                      <a:pos x="10" y="17"/>
                    </a:cxn>
                    <a:cxn ang="0">
                      <a:pos x="10" y="16"/>
                    </a:cxn>
                    <a:cxn ang="0">
                      <a:pos x="10" y="19"/>
                    </a:cxn>
                    <a:cxn ang="0">
                      <a:pos x="0" y="13"/>
                    </a:cxn>
                    <a:cxn ang="0">
                      <a:pos x="0" y="0"/>
                    </a:cxn>
                    <a:cxn ang="0">
                      <a:pos x="9" y="6"/>
                    </a:cxn>
                    <a:cxn ang="0">
                      <a:pos x="9" y="9"/>
                    </a:cxn>
                  </a:cxnLst>
                  <a:rect l="0" t="0" r="r" b="b"/>
                  <a:pathLst>
                    <a:path w="10" h="19">
                      <a:moveTo>
                        <a:pt x="9" y="9"/>
                      </a:moveTo>
                      <a:lnTo>
                        <a:pt x="10" y="10"/>
                      </a:lnTo>
                      <a:lnTo>
                        <a:pt x="10" y="17"/>
                      </a:lnTo>
                      <a:lnTo>
                        <a:pt x="10" y="16"/>
                      </a:lnTo>
                      <a:lnTo>
                        <a:pt x="10" y="19"/>
                      </a:lnTo>
                      <a:lnTo>
                        <a:pt x="0" y="13"/>
                      </a:lnTo>
                      <a:lnTo>
                        <a:pt x="0" y="0"/>
                      </a:lnTo>
                      <a:lnTo>
                        <a:pt x="9" y="6"/>
                      </a:lnTo>
                      <a:lnTo>
                        <a:pt x="9" y="9"/>
                      </a:lnTo>
                      <a:close/>
                    </a:path>
                  </a:pathLst>
                </a:custGeom>
                <a:solidFill>
                  <a:srgbClr val="C2C2C4"/>
                </a:solidFill>
                <a:ln w="9525">
                  <a:noFill/>
                  <a:round/>
                  <a:headEnd/>
                  <a:tailEnd/>
                </a:ln>
              </p:spPr>
              <p:txBody>
                <a:bodyPr/>
                <a:lstStyle/>
                <a:p>
                  <a:endParaRPr lang="en-US" dirty="0">
                    <a:solidFill>
                      <a:schemeClr val="bg1"/>
                    </a:solidFill>
                  </a:endParaRPr>
                </a:p>
              </p:txBody>
            </p:sp>
            <p:sp>
              <p:nvSpPr>
                <p:cNvPr id="714" name="Freeform 3469"/>
                <p:cNvSpPr>
                  <a:spLocks/>
                </p:cNvSpPr>
                <p:nvPr/>
              </p:nvSpPr>
              <p:spPr bwMode="auto">
                <a:xfrm>
                  <a:off x="2744" y="2782"/>
                  <a:ext cx="20" cy="25"/>
                </a:xfrm>
                <a:custGeom>
                  <a:avLst/>
                  <a:gdLst/>
                  <a:ahLst/>
                  <a:cxnLst>
                    <a:cxn ang="0">
                      <a:pos x="21" y="34"/>
                    </a:cxn>
                    <a:cxn ang="0">
                      <a:pos x="30" y="29"/>
                    </a:cxn>
                    <a:cxn ang="0">
                      <a:pos x="30" y="29"/>
                    </a:cxn>
                    <a:cxn ang="0">
                      <a:pos x="24" y="14"/>
                    </a:cxn>
                    <a:cxn ang="0">
                      <a:pos x="9" y="3"/>
                    </a:cxn>
                    <a:cxn ang="0">
                      <a:pos x="1" y="8"/>
                    </a:cxn>
                    <a:cxn ang="0">
                      <a:pos x="1" y="8"/>
                    </a:cxn>
                    <a:cxn ang="0">
                      <a:pos x="7" y="24"/>
                    </a:cxn>
                    <a:cxn ang="0">
                      <a:pos x="21" y="34"/>
                    </a:cxn>
                  </a:cxnLst>
                  <a:rect l="0" t="0" r="r" b="b"/>
                  <a:pathLst>
                    <a:path w="30" h="37">
                      <a:moveTo>
                        <a:pt x="21" y="34"/>
                      </a:moveTo>
                      <a:cubicBezTo>
                        <a:pt x="25" y="37"/>
                        <a:pt x="29" y="35"/>
                        <a:pt x="30" y="29"/>
                      </a:cubicBezTo>
                      <a:cubicBezTo>
                        <a:pt x="30" y="29"/>
                        <a:pt x="30" y="29"/>
                        <a:pt x="30" y="29"/>
                      </a:cubicBezTo>
                      <a:cubicBezTo>
                        <a:pt x="30" y="24"/>
                        <a:pt x="28" y="17"/>
                        <a:pt x="24" y="14"/>
                      </a:cubicBezTo>
                      <a:cubicBezTo>
                        <a:pt x="9" y="3"/>
                        <a:pt x="9" y="3"/>
                        <a:pt x="9" y="3"/>
                      </a:cubicBezTo>
                      <a:cubicBezTo>
                        <a:pt x="5" y="0"/>
                        <a:pt x="2" y="3"/>
                        <a:pt x="1" y="8"/>
                      </a:cubicBezTo>
                      <a:cubicBezTo>
                        <a:pt x="1" y="8"/>
                        <a:pt x="1" y="8"/>
                        <a:pt x="1" y="8"/>
                      </a:cubicBezTo>
                      <a:cubicBezTo>
                        <a:pt x="0" y="14"/>
                        <a:pt x="3" y="21"/>
                        <a:pt x="7" y="24"/>
                      </a:cubicBezTo>
                      <a:lnTo>
                        <a:pt x="21" y="34"/>
                      </a:lnTo>
                      <a:close/>
                    </a:path>
                  </a:pathLst>
                </a:custGeom>
                <a:solidFill>
                  <a:srgbClr val="C2C2C4"/>
                </a:solidFill>
                <a:ln w="9525">
                  <a:noFill/>
                  <a:round/>
                  <a:headEnd/>
                  <a:tailEnd/>
                </a:ln>
              </p:spPr>
              <p:txBody>
                <a:bodyPr/>
                <a:lstStyle/>
                <a:p>
                  <a:endParaRPr lang="en-US" dirty="0">
                    <a:solidFill>
                      <a:schemeClr val="bg1"/>
                    </a:solidFill>
                  </a:endParaRPr>
                </a:p>
              </p:txBody>
            </p:sp>
            <p:sp>
              <p:nvSpPr>
                <p:cNvPr id="715" name="Freeform 3470"/>
                <p:cNvSpPr>
                  <a:spLocks/>
                </p:cNvSpPr>
                <p:nvPr/>
              </p:nvSpPr>
              <p:spPr bwMode="auto">
                <a:xfrm>
                  <a:off x="2744" y="2804"/>
                  <a:ext cx="20" cy="25"/>
                </a:xfrm>
                <a:custGeom>
                  <a:avLst/>
                  <a:gdLst/>
                  <a:ahLst/>
                  <a:cxnLst>
                    <a:cxn ang="0">
                      <a:pos x="21" y="34"/>
                    </a:cxn>
                    <a:cxn ang="0">
                      <a:pos x="30" y="29"/>
                    </a:cxn>
                    <a:cxn ang="0">
                      <a:pos x="30" y="29"/>
                    </a:cxn>
                    <a:cxn ang="0">
                      <a:pos x="24" y="13"/>
                    </a:cxn>
                    <a:cxn ang="0">
                      <a:pos x="9" y="3"/>
                    </a:cxn>
                    <a:cxn ang="0">
                      <a:pos x="1" y="8"/>
                    </a:cxn>
                    <a:cxn ang="0">
                      <a:pos x="1" y="8"/>
                    </a:cxn>
                    <a:cxn ang="0">
                      <a:pos x="7" y="23"/>
                    </a:cxn>
                    <a:cxn ang="0">
                      <a:pos x="21" y="34"/>
                    </a:cxn>
                  </a:cxnLst>
                  <a:rect l="0" t="0" r="r" b="b"/>
                  <a:pathLst>
                    <a:path w="30" h="37">
                      <a:moveTo>
                        <a:pt x="21" y="34"/>
                      </a:moveTo>
                      <a:cubicBezTo>
                        <a:pt x="25" y="37"/>
                        <a:pt x="29" y="34"/>
                        <a:pt x="30" y="29"/>
                      </a:cubicBezTo>
                      <a:cubicBezTo>
                        <a:pt x="30" y="29"/>
                        <a:pt x="30" y="29"/>
                        <a:pt x="30" y="29"/>
                      </a:cubicBezTo>
                      <a:cubicBezTo>
                        <a:pt x="30" y="23"/>
                        <a:pt x="28" y="16"/>
                        <a:pt x="24" y="13"/>
                      </a:cubicBezTo>
                      <a:cubicBezTo>
                        <a:pt x="9" y="3"/>
                        <a:pt x="9" y="3"/>
                        <a:pt x="9" y="3"/>
                      </a:cubicBezTo>
                      <a:cubicBezTo>
                        <a:pt x="5" y="0"/>
                        <a:pt x="2" y="2"/>
                        <a:pt x="1" y="8"/>
                      </a:cubicBezTo>
                      <a:cubicBezTo>
                        <a:pt x="1" y="8"/>
                        <a:pt x="1" y="8"/>
                        <a:pt x="1" y="8"/>
                      </a:cubicBezTo>
                      <a:cubicBezTo>
                        <a:pt x="0" y="13"/>
                        <a:pt x="3" y="20"/>
                        <a:pt x="7" y="23"/>
                      </a:cubicBezTo>
                      <a:lnTo>
                        <a:pt x="21" y="34"/>
                      </a:lnTo>
                      <a:close/>
                    </a:path>
                  </a:pathLst>
                </a:custGeom>
                <a:solidFill>
                  <a:srgbClr val="C2C2C4"/>
                </a:solidFill>
                <a:ln w="9525">
                  <a:noFill/>
                  <a:round/>
                  <a:headEnd/>
                  <a:tailEnd/>
                </a:ln>
              </p:spPr>
              <p:txBody>
                <a:bodyPr/>
                <a:lstStyle/>
                <a:p>
                  <a:endParaRPr lang="en-US" dirty="0">
                    <a:solidFill>
                      <a:schemeClr val="bg1"/>
                    </a:solidFill>
                  </a:endParaRPr>
                </a:p>
              </p:txBody>
            </p:sp>
            <p:sp>
              <p:nvSpPr>
                <p:cNvPr id="716" name="Freeform 3471"/>
                <p:cNvSpPr>
                  <a:spLocks/>
                </p:cNvSpPr>
                <p:nvPr/>
              </p:nvSpPr>
              <p:spPr bwMode="auto">
                <a:xfrm>
                  <a:off x="2744" y="2825"/>
                  <a:ext cx="20" cy="25"/>
                </a:xfrm>
                <a:custGeom>
                  <a:avLst/>
                  <a:gdLst/>
                  <a:ahLst/>
                  <a:cxnLst>
                    <a:cxn ang="0">
                      <a:pos x="21" y="34"/>
                    </a:cxn>
                    <a:cxn ang="0">
                      <a:pos x="30" y="29"/>
                    </a:cxn>
                    <a:cxn ang="0">
                      <a:pos x="30" y="29"/>
                    </a:cxn>
                    <a:cxn ang="0">
                      <a:pos x="24" y="14"/>
                    </a:cxn>
                    <a:cxn ang="0">
                      <a:pos x="9" y="3"/>
                    </a:cxn>
                    <a:cxn ang="0">
                      <a:pos x="1" y="8"/>
                    </a:cxn>
                    <a:cxn ang="0">
                      <a:pos x="1" y="8"/>
                    </a:cxn>
                    <a:cxn ang="0">
                      <a:pos x="7" y="24"/>
                    </a:cxn>
                    <a:cxn ang="0">
                      <a:pos x="21" y="34"/>
                    </a:cxn>
                  </a:cxnLst>
                  <a:rect l="0" t="0" r="r" b="b"/>
                  <a:pathLst>
                    <a:path w="30" h="37">
                      <a:moveTo>
                        <a:pt x="21" y="34"/>
                      </a:moveTo>
                      <a:cubicBezTo>
                        <a:pt x="25" y="37"/>
                        <a:pt x="29" y="35"/>
                        <a:pt x="30" y="29"/>
                      </a:cubicBezTo>
                      <a:cubicBezTo>
                        <a:pt x="30" y="29"/>
                        <a:pt x="30" y="29"/>
                        <a:pt x="30" y="29"/>
                      </a:cubicBezTo>
                      <a:cubicBezTo>
                        <a:pt x="30" y="24"/>
                        <a:pt x="28" y="17"/>
                        <a:pt x="24" y="14"/>
                      </a:cubicBezTo>
                      <a:cubicBezTo>
                        <a:pt x="9" y="3"/>
                        <a:pt x="9" y="3"/>
                        <a:pt x="9" y="3"/>
                      </a:cubicBezTo>
                      <a:cubicBezTo>
                        <a:pt x="5" y="0"/>
                        <a:pt x="2" y="2"/>
                        <a:pt x="1" y="8"/>
                      </a:cubicBezTo>
                      <a:cubicBezTo>
                        <a:pt x="1" y="8"/>
                        <a:pt x="1" y="8"/>
                        <a:pt x="1" y="8"/>
                      </a:cubicBezTo>
                      <a:cubicBezTo>
                        <a:pt x="0" y="14"/>
                        <a:pt x="3" y="21"/>
                        <a:pt x="7" y="24"/>
                      </a:cubicBezTo>
                      <a:lnTo>
                        <a:pt x="21" y="34"/>
                      </a:lnTo>
                      <a:close/>
                    </a:path>
                  </a:pathLst>
                </a:custGeom>
                <a:solidFill>
                  <a:srgbClr val="C2C2C4"/>
                </a:solidFill>
                <a:ln w="9525">
                  <a:noFill/>
                  <a:round/>
                  <a:headEnd/>
                  <a:tailEnd/>
                </a:ln>
              </p:spPr>
              <p:txBody>
                <a:bodyPr/>
                <a:lstStyle/>
                <a:p>
                  <a:endParaRPr lang="en-US" dirty="0">
                    <a:solidFill>
                      <a:schemeClr val="bg1"/>
                    </a:solidFill>
                  </a:endParaRPr>
                </a:p>
              </p:txBody>
            </p:sp>
            <p:sp>
              <p:nvSpPr>
                <p:cNvPr id="717" name="Freeform 3472"/>
                <p:cNvSpPr>
                  <a:spLocks/>
                </p:cNvSpPr>
                <p:nvPr/>
              </p:nvSpPr>
              <p:spPr bwMode="auto">
                <a:xfrm>
                  <a:off x="2744" y="2847"/>
                  <a:ext cx="20" cy="25"/>
                </a:xfrm>
                <a:custGeom>
                  <a:avLst/>
                  <a:gdLst/>
                  <a:ahLst/>
                  <a:cxnLst>
                    <a:cxn ang="0">
                      <a:pos x="21" y="34"/>
                    </a:cxn>
                    <a:cxn ang="0">
                      <a:pos x="30" y="29"/>
                    </a:cxn>
                    <a:cxn ang="0">
                      <a:pos x="30" y="29"/>
                    </a:cxn>
                    <a:cxn ang="0">
                      <a:pos x="24" y="13"/>
                    </a:cxn>
                    <a:cxn ang="0">
                      <a:pos x="9" y="3"/>
                    </a:cxn>
                    <a:cxn ang="0">
                      <a:pos x="1" y="8"/>
                    </a:cxn>
                    <a:cxn ang="0">
                      <a:pos x="1" y="8"/>
                    </a:cxn>
                    <a:cxn ang="0">
                      <a:pos x="7" y="23"/>
                    </a:cxn>
                    <a:cxn ang="0">
                      <a:pos x="21" y="34"/>
                    </a:cxn>
                  </a:cxnLst>
                  <a:rect l="0" t="0" r="r" b="b"/>
                  <a:pathLst>
                    <a:path w="30" h="37">
                      <a:moveTo>
                        <a:pt x="21" y="34"/>
                      </a:moveTo>
                      <a:cubicBezTo>
                        <a:pt x="25" y="37"/>
                        <a:pt x="29" y="34"/>
                        <a:pt x="30" y="29"/>
                      </a:cubicBezTo>
                      <a:cubicBezTo>
                        <a:pt x="30" y="29"/>
                        <a:pt x="30" y="29"/>
                        <a:pt x="30" y="29"/>
                      </a:cubicBezTo>
                      <a:cubicBezTo>
                        <a:pt x="30" y="23"/>
                        <a:pt x="28" y="16"/>
                        <a:pt x="24" y="13"/>
                      </a:cubicBezTo>
                      <a:cubicBezTo>
                        <a:pt x="9" y="3"/>
                        <a:pt x="9" y="3"/>
                        <a:pt x="9" y="3"/>
                      </a:cubicBezTo>
                      <a:cubicBezTo>
                        <a:pt x="5" y="0"/>
                        <a:pt x="2" y="2"/>
                        <a:pt x="1" y="8"/>
                      </a:cubicBezTo>
                      <a:cubicBezTo>
                        <a:pt x="1" y="8"/>
                        <a:pt x="1" y="8"/>
                        <a:pt x="1" y="8"/>
                      </a:cubicBezTo>
                      <a:cubicBezTo>
                        <a:pt x="0" y="13"/>
                        <a:pt x="3" y="20"/>
                        <a:pt x="7" y="23"/>
                      </a:cubicBezTo>
                      <a:lnTo>
                        <a:pt x="21" y="34"/>
                      </a:lnTo>
                      <a:close/>
                    </a:path>
                  </a:pathLst>
                </a:custGeom>
                <a:solidFill>
                  <a:srgbClr val="C2C2C4"/>
                </a:solidFill>
                <a:ln w="9525">
                  <a:noFill/>
                  <a:round/>
                  <a:headEnd/>
                  <a:tailEnd/>
                </a:ln>
              </p:spPr>
              <p:txBody>
                <a:bodyPr/>
                <a:lstStyle/>
                <a:p>
                  <a:endParaRPr lang="en-US" dirty="0">
                    <a:solidFill>
                      <a:schemeClr val="bg1"/>
                    </a:solidFill>
                  </a:endParaRPr>
                </a:p>
              </p:txBody>
            </p:sp>
            <p:sp>
              <p:nvSpPr>
                <p:cNvPr id="718" name="Freeform 3473"/>
                <p:cNvSpPr>
                  <a:spLocks/>
                </p:cNvSpPr>
                <p:nvPr/>
              </p:nvSpPr>
              <p:spPr bwMode="auto">
                <a:xfrm>
                  <a:off x="2744" y="2877"/>
                  <a:ext cx="20" cy="25"/>
                </a:xfrm>
                <a:custGeom>
                  <a:avLst/>
                  <a:gdLst/>
                  <a:ahLst/>
                  <a:cxnLst>
                    <a:cxn ang="0">
                      <a:pos x="21" y="34"/>
                    </a:cxn>
                    <a:cxn ang="0">
                      <a:pos x="30" y="29"/>
                    </a:cxn>
                    <a:cxn ang="0">
                      <a:pos x="30" y="29"/>
                    </a:cxn>
                    <a:cxn ang="0">
                      <a:pos x="24" y="13"/>
                    </a:cxn>
                    <a:cxn ang="0">
                      <a:pos x="9" y="3"/>
                    </a:cxn>
                    <a:cxn ang="0">
                      <a:pos x="1" y="8"/>
                    </a:cxn>
                    <a:cxn ang="0">
                      <a:pos x="1" y="8"/>
                    </a:cxn>
                    <a:cxn ang="0">
                      <a:pos x="7" y="23"/>
                    </a:cxn>
                    <a:cxn ang="0">
                      <a:pos x="21" y="34"/>
                    </a:cxn>
                  </a:cxnLst>
                  <a:rect l="0" t="0" r="r" b="b"/>
                  <a:pathLst>
                    <a:path w="30" h="37">
                      <a:moveTo>
                        <a:pt x="21" y="34"/>
                      </a:moveTo>
                      <a:cubicBezTo>
                        <a:pt x="25" y="37"/>
                        <a:pt x="29" y="34"/>
                        <a:pt x="30" y="29"/>
                      </a:cubicBezTo>
                      <a:cubicBezTo>
                        <a:pt x="30" y="29"/>
                        <a:pt x="30" y="29"/>
                        <a:pt x="30" y="29"/>
                      </a:cubicBezTo>
                      <a:cubicBezTo>
                        <a:pt x="30" y="23"/>
                        <a:pt x="28" y="16"/>
                        <a:pt x="24" y="13"/>
                      </a:cubicBezTo>
                      <a:cubicBezTo>
                        <a:pt x="9" y="3"/>
                        <a:pt x="9" y="3"/>
                        <a:pt x="9" y="3"/>
                      </a:cubicBezTo>
                      <a:cubicBezTo>
                        <a:pt x="5" y="0"/>
                        <a:pt x="2" y="2"/>
                        <a:pt x="1" y="8"/>
                      </a:cubicBezTo>
                      <a:cubicBezTo>
                        <a:pt x="1" y="8"/>
                        <a:pt x="1" y="8"/>
                        <a:pt x="1" y="8"/>
                      </a:cubicBezTo>
                      <a:cubicBezTo>
                        <a:pt x="0" y="13"/>
                        <a:pt x="3" y="20"/>
                        <a:pt x="7" y="23"/>
                      </a:cubicBezTo>
                      <a:lnTo>
                        <a:pt x="21" y="34"/>
                      </a:lnTo>
                      <a:close/>
                    </a:path>
                  </a:pathLst>
                </a:custGeom>
                <a:solidFill>
                  <a:srgbClr val="C2C2C4"/>
                </a:solidFill>
                <a:ln w="9525">
                  <a:noFill/>
                  <a:round/>
                  <a:headEnd/>
                  <a:tailEnd/>
                </a:ln>
              </p:spPr>
              <p:txBody>
                <a:bodyPr/>
                <a:lstStyle/>
                <a:p>
                  <a:endParaRPr lang="en-US" dirty="0">
                    <a:solidFill>
                      <a:schemeClr val="bg1"/>
                    </a:solidFill>
                  </a:endParaRPr>
                </a:p>
              </p:txBody>
            </p:sp>
            <p:sp>
              <p:nvSpPr>
                <p:cNvPr id="719" name="Freeform 3474"/>
                <p:cNvSpPr>
                  <a:spLocks/>
                </p:cNvSpPr>
                <p:nvPr/>
              </p:nvSpPr>
              <p:spPr bwMode="auto">
                <a:xfrm>
                  <a:off x="2744" y="2898"/>
                  <a:ext cx="20" cy="25"/>
                </a:xfrm>
                <a:custGeom>
                  <a:avLst/>
                  <a:gdLst/>
                  <a:ahLst/>
                  <a:cxnLst>
                    <a:cxn ang="0">
                      <a:pos x="21" y="34"/>
                    </a:cxn>
                    <a:cxn ang="0">
                      <a:pos x="30" y="29"/>
                    </a:cxn>
                    <a:cxn ang="0">
                      <a:pos x="30" y="29"/>
                    </a:cxn>
                    <a:cxn ang="0">
                      <a:pos x="24" y="14"/>
                    </a:cxn>
                    <a:cxn ang="0">
                      <a:pos x="9" y="3"/>
                    </a:cxn>
                    <a:cxn ang="0">
                      <a:pos x="1" y="8"/>
                    </a:cxn>
                    <a:cxn ang="0">
                      <a:pos x="1" y="8"/>
                    </a:cxn>
                    <a:cxn ang="0">
                      <a:pos x="7" y="24"/>
                    </a:cxn>
                    <a:cxn ang="0">
                      <a:pos x="21" y="34"/>
                    </a:cxn>
                  </a:cxnLst>
                  <a:rect l="0" t="0" r="r" b="b"/>
                  <a:pathLst>
                    <a:path w="30" h="37">
                      <a:moveTo>
                        <a:pt x="21" y="34"/>
                      </a:moveTo>
                      <a:cubicBezTo>
                        <a:pt x="25" y="37"/>
                        <a:pt x="29" y="35"/>
                        <a:pt x="30" y="29"/>
                      </a:cubicBezTo>
                      <a:cubicBezTo>
                        <a:pt x="30" y="29"/>
                        <a:pt x="30" y="29"/>
                        <a:pt x="30" y="29"/>
                      </a:cubicBezTo>
                      <a:cubicBezTo>
                        <a:pt x="30" y="23"/>
                        <a:pt x="28" y="16"/>
                        <a:pt x="24" y="14"/>
                      </a:cubicBezTo>
                      <a:cubicBezTo>
                        <a:pt x="9" y="3"/>
                        <a:pt x="9" y="3"/>
                        <a:pt x="9" y="3"/>
                      </a:cubicBezTo>
                      <a:cubicBezTo>
                        <a:pt x="5" y="0"/>
                        <a:pt x="2" y="2"/>
                        <a:pt x="1" y="8"/>
                      </a:cubicBezTo>
                      <a:cubicBezTo>
                        <a:pt x="1" y="8"/>
                        <a:pt x="1" y="8"/>
                        <a:pt x="1" y="8"/>
                      </a:cubicBezTo>
                      <a:cubicBezTo>
                        <a:pt x="0" y="14"/>
                        <a:pt x="3" y="21"/>
                        <a:pt x="7" y="24"/>
                      </a:cubicBezTo>
                      <a:lnTo>
                        <a:pt x="21" y="34"/>
                      </a:lnTo>
                      <a:close/>
                    </a:path>
                  </a:pathLst>
                </a:custGeom>
                <a:solidFill>
                  <a:srgbClr val="C2C2C4"/>
                </a:solidFill>
                <a:ln w="9525">
                  <a:noFill/>
                  <a:round/>
                  <a:headEnd/>
                  <a:tailEnd/>
                </a:ln>
              </p:spPr>
              <p:txBody>
                <a:bodyPr/>
                <a:lstStyle/>
                <a:p>
                  <a:endParaRPr lang="en-US" dirty="0">
                    <a:solidFill>
                      <a:schemeClr val="bg1"/>
                    </a:solidFill>
                  </a:endParaRPr>
                </a:p>
              </p:txBody>
            </p:sp>
            <p:sp>
              <p:nvSpPr>
                <p:cNvPr id="720" name="Freeform 3475"/>
                <p:cNvSpPr>
                  <a:spLocks/>
                </p:cNvSpPr>
                <p:nvPr/>
              </p:nvSpPr>
              <p:spPr bwMode="auto">
                <a:xfrm>
                  <a:off x="2744" y="2919"/>
                  <a:ext cx="20" cy="25"/>
                </a:xfrm>
                <a:custGeom>
                  <a:avLst/>
                  <a:gdLst/>
                  <a:ahLst/>
                  <a:cxnLst>
                    <a:cxn ang="0">
                      <a:pos x="21" y="34"/>
                    </a:cxn>
                    <a:cxn ang="0">
                      <a:pos x="30" y="29"/>
                    </a:cxn>
                    <a:cxn ang="0">
                      <a:pos x="30" y="29"/>
                    </a:cxn>
                    <a:cxn ang="0">
                      <a:pos x="24" y="13"/>
                    </a:cxn>
                    <a:cxn ang="0">
                      <a:pos x="9" y="2"/>
                    </a:cxn>
                    <a:cxn ang="0">
                      <a:pos x="1" y="7"/>
                    </a:cxn>
                    <a:cxn ang="0">
                      <a:pos x="1" y="7"/>
                    </a:cxn>
                    <a:cxn ang="0">
                      <a:pos x="7" y="23"/>
                    </a:cxn>
                    <a:cxn ang="0">
                      <a:pos x="21" y="34"/>
                    </a:cxn>
                  </a:cxnLst>
                  <a:rect l="0" t="0" r="r" b="b"/>
                  <a:pathLst>
                    <a:path w="30" h="36">
                      <a:moveTo>
                        <a:pt x="21" y="34"/>
                      </a:moveTo>
                      <a:cubicBezTo>
                        <a:pt x="25" y="36"/>
                        <a:pt x="29" y="34"/>
                        <a:pt x="30" y="29"/>
                      </a:cubicBezTo>
                      <a:cubicBezTo>
                        <a:pt x="30" y="29"/>
                        <a:pt x="30" y="29"/>
                        <a:pt x="30" y="29"/>
                      </a:cubicBezTo>
                      <a:cubicBezTo>
                        <a:pt x="30" y="23"/>
                        <a:pt x="28" y="16"/>
                        <a:pt x="24" y="13"/>
                      </a:cubicBezTo>
                      <a:cubicBezTo>
                        <a:pt x="9" y="2"/>
                        <a:pt x="9" y="2"/>
                        <a:pt x="9" y="2"/>
                      </a:cubicBezTo>
                      <a:cubicBezTo>
                        <a:pt x="5" y="0"/>
                        <a:pt x="2" y="2"/>
                        <a:pt x="1" y="7"/>
                      </a:cubicBezTo>
                      <a:cubicBezTo>
                        <a:pt x="1" y="7"/>
                        <a:pt x="1" y="7"/>
                        <a:pt x="1" y="7"/>
                      </a:cubicBezTo>
                      <a:cubicBezTo>
                        <a:pt x="0" y="13"/>
                        <a:pt x="3" y="20"/>
                        <a:pt x="7" y="23"/>
                      </a:cubicBezTo>
                      <a:lnTo>
                        <a:pt x="21" y="34"/>
                      </a:lnTo>
                      <a:close/>
                    </a:path>
                  </a:pathLst>
                </a:custGeom>
                <a:solidFill>
                  <a:srgbClr val="C2C2C4"/>
                </a:solidFill>
                <a:ln w="9525">
                  <a:noFill/>
                  <a:round/>
                  <a:headEnd/>
                  <a:tailEnd/>
                </a:ln>
              </p:spPr>
              <p:txBody>
                <a:bodyPr/>
                <a:lstStyle/>
                <a:p>
                  <a:endParaRPr lang="en-US" dirty="0">
                    <a:solidFill>
                      <a:schemeClr val="bg1"/>
                    </a:solidFill>
                  </a:endParaRPr>
                </a:p>
              </p:txBody>
            </p:sp>
            <p:sp>
              <p:nvSpPr>
                <p:cNvPr id="721" name="Freeform 3476"/>
                <p:cNvSpPr>
                  <a:spLocks/>
                </p:cNvSpPr>
                <p:nvPr/>
              </p:nvSpPr>
              <p:spPr bwMode="auto">
                <a:xfrm>
                  <a:off x="2744" y="2941"/>
                  <a:ext cx="20" cy="25"/>
                </a:xfrm>
                <a:custGeom>
                  <a:avLst/>
                  <a:gdLst/>
                  <a:ahLst/>
                  <a:cxnLst>
                    <a:cxn ang="0">
                      <a:pos x="21" y="34"/>
                    </a:cxn>
                    <a:cxn ang="0">
                      <a:pos x="30" y="29"/>
                    </a:cxn>
                    <a:cxn ang="0">
                      <a:pos x="30" y="29"/>
                    </a:cxn>
                    <a:cxn ang="0">
                      <a:pos x="24" y="13"/>
                    </a:cxn>
                    <a:cxn ang="0">
                      <a:pos x="9" y="3"/>
                    </a:cxn>
                    <a:cxn ang="0">
                      <a:pos x="1" y="8"/>
                    </a:cxn>
                    <a:cxn ang="0">
                      <a:pos x="1" y="8"/>
                    </a:cxn>
                    <a:cxn ang="0">
                      <a:pos x="7" y="23"/>
                    </a:cxn>
                    <a:cxn ang="0">
                      <a:pos x="21" y="34"/>
                    </a:cxn>
                  </a:cxnLst>
                  <a:rect l="0" t="0" r="r" b="b"/>
                  <a:pathLst>
                    <a:path w="30" h="37">
                      <a:moveTo>
                        <a:pt x="21" y="34"/>
                      </a:moveTo>
                      <a:cubicBezTo>
                        <a:pt x="25" y="37"/>
                        <a:pt x="29" y="35"/>
                        <a:pt x="30" y="29"/>
                      </a:cubicBezTo>
                      <a:cubicBezTo>
                        <a:pt x="30" y="29"/>
                        <a:pt x="30" y="29"/>
                        <a:pt x="30" y="29"/>
                      </a:cubicBezTo>
                      <a:cubicBezTo>
                        <a:pt x="30" y="23"/>
                        <a:pt x="28" y="16"/>
                        <a:pt x="24" y="13"/>
                      </a:cubicBezTo>
                      <a:cubicBezTo>
                        <a:pt x="9" y="3"/>
                        <a:pt x="9" y="3"/>
                        <a:pt x="9" y="3"/>
                      </a:cubicBezTo>
                      <a:cubicBezTo>
                        <a:pt x="5" y="0"/>
                        <a:pt x="2" y="2"/>
                        <a:pt x="1" y="8"/>
                      </a:cubicBezTo>
                      <a:cubicBezTo>
                        <a:pt x="1" y="8"/>
                        <a:pt x="1" y="8"/>
                        <a:pt x="1" y="8"/>
                      </a:cubicBezTo>
                      <a:cubicBezTo>
                        <a:pt x="0" y="14"/>
                        <a:pt x="3" y="21"/>
                        <a:pt x="7" y="23"/>
                      </a:cubicBezTo>
                      <a:lnTo>
                        <a:pt x="21" y="34"/>
                      </a:lnTo>
                      <a:close/>
                    </a:path>
                  </a:pathLst>
                </a:custGeom>
                <a:solidFill>
                  <a:srgbClr val="C2C2C4"/>
                </a:solidFill>
                <a:ln w="9525">
                  <a:noFill/>
                  <a:round/>
                  <a:headEnd/>
                  <a:tailEnd/>
                </a:ln>
              </p:spPr>
              <p:txBody>
                <a:bodyPr/>
                <a:lstStyle/>
                <a:p>
                  <a:endParaRPr lang="en-US" dirty="0">
                    <a:solidFill>
                      <a:schemeClr val="bg1"/>
                    </a:solidFill>
                  </a:endParaRPr>
                </a:p>
              </p:txBody>
            </p:sp>
            <p:sp>
              <p:nvSpPr>
                <p:cNvPr id="722" name="Freeform 3477"/>
                <p:cNvSpPr>
                  <a:spLocks/>
                </p:cNvSpPr>
                <p:nvPr/>
              </p:nvSpPr>
              <p:spPr bwMode="auto">
                <a:xfrm>
                  <a:off x="3022" y="2967"/>
                  <a:ext cx="20" cy="25"/>
                </a:xfrm>
                <a:custGeom>
                  <a:avLst/>
                  <a:gdLst/>
                  <a:ahLst/>
                  <a:cxnLst>
                    <a:cxn ang="0">
                      <a:pos x="21" y="34"/>
                    </a:cxn>
                    <a:cxn ang="0">
                      <a:pos x="29" y="29"/>
                    </a:cxn>
                    <a:cxn ang="0">
                      <a:pos x="29" y="29"/>
                    </a:cxn>
                    <a:cxn ang="0">
                      <a:pos x="23" y="14"/>
                    </a:cxn>
                    <a:cxn ang="0">
                      <a:pos x="9" y="3"/>
                    </a:cxn>
                    <a:cxn ang="0">
                      <a:pos x="0" y="8"/>
                    </a:cxn>
                    <a:cxn ang="0">
                      <a:pos x="0" y="8"/>
                    </a:cxn>
                    <a:cxn ang="0">
                      <a:pos x="6" y="24"/>
                    </a:cxn>
                    <a:cxn ang="0">
                      <a:pos x="21" y="34"/>
                    </a:cxn>
                  </a:cxnLst>
                  <a:rect l="0" t="0" r="r" b="b"/>
                  <a:pathLst>
                    <a:path w="30" h="37">
                      <a:moveTo>
                        <a:pt x="21" y="34"/>
                      </a:moveTo>
                      <a:cubicBezTo>
                        <a:pt x="25" y="37"/>
                        <a:pt x="28" y="35"/>
                        <a:pt x="29" y="29"/>
                      </a:cubicBezTo>
                      <a:cubicBezTo>
                        <a:pt x="29" y="29"/>
                        <a:pt x="29" y="29"/>
                        <a:pt x="29" y="29"/>
                      </a:cubicBezTo>
                      <a:cubicBezTo>
                        <a:pt x="30" y="24"/>
                        <a:pt x="27" y="17"/>
                        <a:pt x="23" y="14"/>
                      </a:cubicBezTo>
                      <a:cubicBezTo>
                        <a:pt x="9" y="3"/>
                        <a:pt x="9" y="3"/>
                        <a:pt x="9" y="3"/>
                      </a:cubicBezTo>
                      <a:cubicBezTo>
                        <a:pt x="5" y="0"/>
                        <a:pt x="1" y="2"/>
                        <a:pt x="0" y="8"/>
                      </a:cubicBezTo>
                      <a:cubicBezTo>
                        <a:pt x="0" y="8"/>
                        <a:pt x="0" y="8"/>
                        <a:pt x="0" y="8"/>
                      </a:cubicBezTo>
                      <a:cubicBezTo>
                        <a:pt x="0" y="14"/>
                        <a:pt x="2" y="21"/>
                        <a:pt x="6" y="24"/>
                      </a:cubicBezTo>
                      <a:lnTo>
                        <a:pt x="21" y="34"/>
                      </a:lnTo>
                      <a:close/>
                    </a:path>
                  </a:pathLst>
                </a:custGeom>
                <a:solidFill>
                  <a:srgbClr val="C2C2C4"/>
                </a:solidFill>
                <a:ln w="9525">
                  <a:noFill/>
                  <a:round/>
                  <a:headEnd/>
                  <a:tailEnd/>
                </a:ln>
              </p:spPr>
              <p:txBody>
                <a:bodyPr/>
                <a:lstStyle/>
                <a:p>
                  <a:endParaRPr lang="en-US" dirty="0">
                    <a:solidFill>
                      <a:schemeClr val="bg1"/>
                    </a:solidFill>
                  </a:endParaRPr>
                </a:p>
              </p:txBody>
            </p:sp>
            <p:sp>
              <p:nvSpPr>
                <p:cNvPr id="723" name="Freeform 3478"/>
                <p:cNvSpPr>
                  <a:spLocks/>
                </p:cNvSpPr>
                <p:nvPr/>
              </p:nvSpPr>
              <p:spPr bwMode="auto">
                <a:xfrm>
                  <a:off x="3022" y="2989"/>
                  <a:ext cx="20" cy="25"/>
                </a:xfrm>
                <a:custGeom>
                  <a:avLst/>
                  <a:gdLst/>
                  <a:ahLst/>
                  <a:cxnLst>
                    <a:cxn ang="0">
                      <a:pos x="21" y="34"/>
                    </a:cxn>
                    <a:cxn ang="0">
                      <a:pos x="29" y="29"/>
                    </a:cxn>
                    <a:cxn ang="0">
                      <a:pos x="29" y="29"/>
                    </a:cxn>
                    <a:cxn ang="0">
                      <a:pos x="23" y="13"/>
                    </a:cxn>
                    <a:cxn ang="0">
                      <a:pos x="9" y="3"/>
                    </a:cxn>
                    <a:cxn ang="0">
                      <a:pos x="0" y="8"/>
                    </a:cxn>
                    <a:cxn ang="0">
                      <a:pos x="0" y="8"/>
                    </a:cxn>
                    <a:cxn ang="0">
                      <a:pos x="6" y="23"/>
                    </a:cxn>
                    <a:cxn ang="0">
                      <a:pos x="21" y="34"/>
                    </a:cxn>
                  </a:cxnLst>
                  <a:rect l="0" t="0" r="r" b="b"/>
                  <a:pathLst>
                    <a:path w="30" h="37">
                      <a:moveTo>
                        <a:pt x="21" y="34"/>
                      </a:moveTo>
                      <a:cubicBezTo>
                        <a:pt x="25" y="37"/>
                        <a:pt x="28" y="34"/>
                        <a:pt x="29" y="29"/>
                      </a:cubicBezTo>
                      <a:cubicBezTo>
                        <a:pt x="29" y="29"/>
                        <a:pt x="29" y="29"/>
                        <a:pt x="29" y="29"/>
                      </a:cubicBezTo>
                      <a:cubicBezTo>
                        <a:pt x="30" y="23"/>
                        <a:pt x="27" y="16"/>
                        <a:pt x="23" y="13"/>
                      </a:cubicBezTo>
                      <a:cubicBezTo>
                        <a:pt x="9" y="3"/>
                        <a:pt x="9" y="3"/>
                        <a:pt x="9" y="3"/>
                      </a:cubicBezTo>
                      <a:cubicBezTo>
                        <a:pt x="5" y="0"/>
                        <a:pt x="1" y="2"/>
                        <a:pt x="0" y="8"/>
                      </a:cubicBezTo>
                      <a:cubicBezTo>
                        <a:pt x="0" y="8"/>
                        <a:pt x="0" y="8"/>
                        <a:pt x="0" y="8"/>
                      </a:cubicBezTo>
                      <a:cubicBezTo>
                        <a:pt x="0" y="13"/>
                        <a:pt x="2" y="20"/>
                        <a:pt x="6" y="23"/>
                      </a:cubicBezTo>
                      <a:lnTo>
                        <a:pt x="21" y="34"/>
                      </a:lnTo>
                      <a:close/>
                    </a:path>
                  </a:pathLst>
                </a:custGeom>
                <a:solidFill>
                  <a:srgbClr val="C2C2C4"/>
                </a:solidFill>
                <a:ln w="9525">
                  <a:noFill/>
                  <a:round/>
                  <a:headEnd/>
                  <a:tailEnd/>
                </a:ln>
              </p:spPr>
              <p:txBody>
                <a:bodyPr/>
                <a:lstStyle/>
                <a:p>
                  <a:endParaRPr lang="en-US" dirty="0">
                    <a:solidFill>
                      <a:schemeClr val="bg1"/>
                    </a:solidFill>
                  </a:endParaRPr>
                </a:p>
              </p:txBody>
            </p:sp>
            <p:sp>
              <p:nvSpPr>
                <p:cNvPr id="724" name="Freeform 3479"/>
                <p:cNvSpPr>
                  <a:spLocks/>
                </p:cNvSpPr>
                <p:nvPr/>
              </p:nvSpPr>
              <p:spPr bwMode="auto">
                <a:xfrm>
                  <a:off x="3022" y="3010"/>
                  <a:ext cx="20" cy="25"/>
                </a:xfrm>
                <a:custGeom>
                  <a:avLst/>
                  <a:gdLst/>
                  <a:ahLst/>
                  <a:cxnLst>
                    <a:cxn ang="0">
                      <a:pos x="21" y="34"/>
                    </a:cxn>
                    <a:cxn ang="0">
                      <a:pos x="29" y="29"/>
                    </a:cxn>
                    <a:cxn ang="0">
                      <a:pos x="29" y="29"/>
                    </a:cxn>
                    <a:cxn ang="0">
                      <a:pos x="23" y="14"/>
                    </a:cxn>
                    <a:cxn ang="0">
                      <a:pos x="9" y="3"/>
                    </a:cxn>
                    <a:cxn ang="0">
                      <a:pos x="0" y="8"/>
                    </a:cxn>
                    <a:cxn ang="0">
                      <a:pos x="0" y="8"/>
                    </a:cxn>
                    <a:cxn ang="0">
                      <a:pos x="6" y="24"/>
                    </a:cxn>
                    <a:cxn ang="0">
                      <a:pos x="21" y="34"/>
                    </a:cxn>
                  </a:cxnLst>
                  <a:rect l="0" t="0" r="r" b="b"/>
                  <a:pathLst>
                    <a:path w="30" h="37">
                      <a:moveTo>
                        <a:pt x="21" y="34"/>
                      </a:moveTo>
                      <a:cubicBezTo>
                        <a:pt x="25" y="37"/>
                        <a:pt x="28" y="35"/>
                        <a:pt x="29" y="29"/>
                      </a:cubicBezTo>
                      <a:cubicBezTo>
                        <a:pt x="29" y="29"/>
                        <a:pt x="29" y="29"/>
                        <a:pt x="29" y="29"/>
                      </a:cubicBezTo>
                      <a:cubicBezTo>
                        <a:pt x="30" y="23"/>
                        <a:pt x="27" y="17"/>
                        <a:pt x="23" y="14"/>
                      </a:cubicBezTo>
                      <a:cubicBezTo>
                        <a:pt x="9" y="3"/>
                        <a:pt x="9" y="3"/>
                        <a:pt x="9" y="3"/>
                      </a:cubicBezTo>
                      <a:cubicBezTo>
                        <a:pt x="5" y="0"/>
                        <a:pt x="1" y="2"/>
                        <a:pt x="0" y="8"/>
                      </a:cubicBezTo>
                      <a:cubicBezTo>
                        <a:pt x="0" y="8"/>
                        <a:pt x="0" y="8"/>
                        <a:pt x="0" y="8"/>
                      </a:cubicBezTo>
                      <a:cubicBezTo>
                        <a:pt x="0" y="14"/>
                        <a:pt x="2" y="21"/>
                        <a:pt x="6" y="24"/>
                      </a:cubicBezTo>
                      <a:lnTo>
                        <a:pt x="21" y="34"/>
                      </a:lnTo>
                      <a:close/>
                    </a:path>
                  </a:pathLst>
                </a:custGeom>
                <a:solidFill>
                  <a:srgbClr val="C2C2C4"/>
                </a:solidFill>
                <a:ln w="9525">
                  <a:noFill/>
                  <a:round/>
                  <a:headEnd/>
                  <a:tailEnd/>
                </a:ln>
              </p:spPr>
              <p:txBody>
                <a:bodyPr/>
                <a:lstStyle/>
                <a:p>
                  <a:endParaRPr lang="en-US" dirty="0">
                    <a:solidFill>
                      <a:schemeClr val="bg1"/>
                    </a:solidFill>
                  </a:endParaRPr>
                </a:p>
              </p:txBody>
            </p:sp>
            <p:sp>
              <p:nvSpPr>
                <p:cNvPr id="725" name="Freeform 3480"/>
                <p:cNvSpPr>
                  <a:spLocks/>
                </p:cNvSpPr>
                <p:nvPr/>
              </p:nvSpPr>
              <p:spPr bwMode="auto">
                <a:xfrm>
                  <a:off x="3022" y="3032"/>
                  <a:ext cx="20" cy="24"/>
                </a:xfrm>
                <a:custGeom>
                  <a:avLst/>
                  <a:gdLst/>
                  <a:ahLst/>
                  <a:cxnLst>
                    <a:cxn ang="0">
                      <a:pos x="21" y="34"/>
                    </a:cxn>
                    <a:cxn ang="0">
                      <a:pos x="29" y="29"/>
                    </a:cxn>
                    <a:cxn ang="0">
                      <a:pos x="29" y="29"/>
                    </a:cxn>
                    <a:cxn ang="0">
                      <a:pos x="23" y="13"/>
                    </a:cxn>
                    <a:cxn ang="0">
                      <a:pos x="9" y="3"/>
                    </a:cxn>
                    <a:cxn ang="0">
                      <a:pos x="0" y="8"/>
                    </a:cxn>
                    <a:cxn ang="0">
                      <a:pos x="0" y="8"/>
                    </a:cxn>
                    <a:cxn ang="0">
                      <a:pos x="6" y="23"/>
                    </a:cxn>
                    <a:cxn ang="0">
                      <a:pos x="21" y="34"/>
                    </a:cxn>
                  </a:cxnLst>
                  <a:rect l="0" t="0" r="r" b="b"/>
                  <a:pathLst>
                    <a:path w="30" h="36">
                      <a:moveTo>
                        <a:pt x="21" y="34"/>
                      </a:moveTo>
                      <a:cubicBezTo>
                        <a:pt x="25" y="36"/>
                        <a:pt x="28" y="34"/>
                        <a:pt x="29" y="29"/>
                      </a:cubicBezTo>
                      <a:cubicBezTo>
                        <a:pt x="29" y="29"/>
                        <a:pt x="29" y="29"/>
                        <a:pt x="29" y="29"/>
                      </a:cubicBezTo>
                      <a:cubicBezTo>
                        <a:pt x="30" y="23"/>
                        <a:pt x="27" y="16"/>
                        <a:pt x="23" y="13"/>
                      </a:cubicBezTo>
                      <a:cubicBezTo>
                        <a:pt x="9" y="3"/>
                        <a:pt x="9" y="3"/>
                        <a:pt x="9" y="3"/>
                      </a:cubicBezTo>
                      <a:cubicBezTo>
                        <a:pt x="5" y="0"/>
                        <a:pt x="1" y="2"/>
                        <a:pt x="0" y="8"/>
                      </a:cubicBezTo>
                      <a:cubicBezTo>
                        <a:pt x="0" y="8"/>
                        <a:pt x="0" y="8"/>
                        <a:pt x="0" y="8"/>
                      </a:cubicBezTo>
                      <a:cubicBezTo>
                        <a:pt x="0" y="13"/>
                        <a:pt x="2" y="20"/>
                        <a:pt x="6" y="23"/>
                      </a:cubicBezTo>
                      <a:lnTo>
                        <a:pt x="21" y="34"/>
                      </a:lnTo>
                      <a:close/>
                    </a:path>
                  </a:pathLst>
                </a:custGeom>
                <a:solidFill>
                  <a:srgbClr val="C2C2C4"/>
                </a:solidFill>
                <a:ln w="9525">
                  <a:noFill/>
                  <a:round/>
                  <a:headEnd/>
                  <a:tailEnd/>
                </a:ln>
              </p:spPr>
              <p:txBody>
                <a:bodyPr/>
                <a:lstStyle/>
                <a:p>
                  <a:endParaRPr lang="en-US" dirty="0">
                    <a:solidFill>
                      <a:schemeClr val="bg1"/>
                    </a:solidFill>
                  </a:endParaRPr>
                </a:p>
              </p:txBody>
            </p:sp>
            <p:sp>
              <p:nvSpPr>
                <p:cNvPr id="726" name="Freeform 3481"/>
                <p:cNvSpPr>
                  <a:spLocks/>
                </p:cNvSpPr>
                <p:nvPr/>
              </p:nvSpPr>
              <p:spPr bwMode="auto">
                <a:xfrm>
                  <a:off x="3022" y="3062"/>
                  <a:ext cx="20" cy="24"/>
                </a:xfrm>
                <a:custGeom>
                  <a:avLst/>
                  <a:gdLst/>
                  <a:ahLst/>
                  <a:cxnLst>
                    <a:cxn ang="0">
                      <a:pos x="21" y="34"/>
                    </a:cxn>
                    <a:cxn ang="0">
                      <a:pos x="29" y="29"/>
                    </a:cxn>
                    <a:cxn ang="0">
                      <a:pos x="29" y="29"/>
                    </a:cxn>
                    <a:cxn ang="0">
                      <a:pos x="23" y="13"/>
                    </a:cxn>
                    <a:cxn ang="0">
                      <a:pos x="9" y="2"/>
                    </a:cxn>
                    <a:cxn ang="0">
                      <a:pos x="0" y="7"/>
                    </a:cxn>
                    <a:cxn ang="0">
                      <a:pos x="0" y="7"/>
                    </a:cxn>
                    <a:cxn ang="0">
                      <a:pos x="6" y="23"/>
                    </a:cxn>
                    <a:cxn ang="0">
                      <a:pos x="21" y="34"/>
                    </a:cxn>
                  </a:cxnLst>
                  <a:rect l="0" t="0" r="r" b="b"/>
                  <a:pathLst>
                    <a:path w="30" h="36">
                      <a:moveTo>
                        <a:pt x="21" y="34"/>
                      </a:moveTo>
                      <a:cubicBezTo>
                        <a:pt x="25" y="36"/>
                        <a:pt x="28" y="34"/>
                        <a:pt x="29" y="29"/>
                      </a:cubicBezTo>
                      <a:cubicBezTo>
                        <a:pt x="29" y="29"/>
                        <a:pt x="29" y="29"/>
                        <a:pt x="29" y="29"/>
                      </a:cubicBezTo>
                      <a:cubicBezTo>
                        <a:pt x="30" y="23"/>
                        <a:pt x="27" y="16"/>
                        <a:pt x="23" y="13"/>
                      </a:cubicBezTo>
                      <a:cubicBezTo>
                        <a:pt x="9" y="2"/>
                        <a:pt x="9" y="2"/>
                        <a:pt x="9" y="2"/>
                      </a:cubicBezTo>
                      <a:cubicBezTo>
                        <a:pt x="5" y="0"/>
                        <a:pt x="1" y="2"/>
                        <a:pt x="0" y="7"/>
                      </a:cubicBezTo>
                      <a:cubicBezTo>
                        <a:pt x="0" y="7"/>
                        <a:pt x="0" y="7"/>
                        <a:pt x="0" y="7"/>
                      </a:cubicBezTo>
                      <a:cubicBezTo>
                        <a:pt x="0" y="13"/>
                        <a:pt x="2" y="20"/>
                        <a:pt x="6" y="23"/>
                      </a:cubicBezTo>
                      <a:lnTo>
                        <a:pt x="21" y="34"/>
                      </a:lnTo>
                      <a:close/>
                    </a:path>
                  </a:pathLst>
                </a:custGeom>
                <a:solidFill>
                  <a:srgbClr val="C2C2C4"/>
                </a:solidFill>
                <a:ln w="9525">
                  <a:noFill/>
                  <a:round/>
                  <a:headEnd/>
                  <a:tailEnd/>
                </a:ln>
              </p:spPr>
              <p:txBody>
                <a:bodyPr/>
                <a:lstStyle/>
                <a:p>
                  <a:endParaRPr lang="en-US" dirty="0">
                    <a:solidFill>
                      <a:schemeClr val="bg1"/>
                    </a:solidFill>
                  </a:endParaRPr>
                </a:p>
              </p:txBody>
            </p:sp>
            <p:sp>
              <p:nvSpPr>
                <p:cNvPr id="727" name="Freeform 3482"/>
                <p:cNvSpPr>
                  <a:spLocks/>
                </p:cNvSpPr>
                <p:nvPr/>
              </p:nvSpPr>
              <p:spPr bwMode="auto">
                <a:xfrm>
                  <a:off x="3022" y="3083"/>
                  <a:ext cx="20" cy="25"/>
                </a:xfrm>
                <a:custGeom>
                  <a:avLst/>
                  <a:gdLst/>
                  <a:ahLst/>
                  <a:cxnLst>
                    <a:cxn ang="0">
                      <a:pos x="21" y="34"/>
                    </a:cxn>
                    <a:cxn ang="0">
                      <a:pos x="29" y="29"/>
                    </a:cxn>
                    <a:cxn ang="0">
                      <a:pos x="29" y="29"/>
                    </a:cxn>
                    <a:cxn ang="0">
                      <a:pos x="23" y="13"/>
                    </a:cxn>
                    <a:cxn ang="0">
                      <a:pos x="9" y="3"/>
                    </a:cxn>
                    <a:cxn ang="0">
                      <a:pos x="0" y="8"/>
                    </a:cxn>
                    <a:cxn ang="0">
                      <a:pos x="0" y="8"/>
                    </a:cxn>
                    <a:cxn ang="0">
                      <a:pos x="6" y="23"/>
                    </a:cxn>
                    <a:cxn ang="0">
                      <a:pos x="21" y="34"/>
                    </a:cxn>
                  </a:cxnLst>
                  <a:rect l="0" t="0" r="r" b="b"/>
                  <a:pathLst>
                    <a:path w="30" h="37">
                      <a:moveTo>
                        <a:pt x="21" y="34"/>
                      </a:moveTo>
                      <a:cubicBezTo>
                        <a:pt x="25" y="37"/>
                        <a:pt x="28" y="35"/>
                        <a:pt x="29" y="29"/>
                      </a:cubicBezTo>
                      <a:cubicBezTo>
                        <a:pt x="29" y="29"/>
                        <a:pt x="29" y="29"/>
                        <a:pt x="29" y="29"/>
                      </a:cubicBezTo>
                      <a:cubicBezTo>
                        <a:pt x="30" y="23"/>
                        <a:pt x="27" y="16"/>
                        <a:pt x="23" y="13"/>
                      </a:cubicBezTo>
                      <a:cubicBezTo>
                        <a:pt x="9" y="3"/>
                        <a:pt x="9" y="3"/>
                        <a:pt x="9" y="3"/>
                      </a:cubicBezTo>
                      <a:cubicBezTo>
                        <a:pt x="5" y="0"/>
                        <a:pt x="1" y="2"/>
                        <a:pt x="0" y="8"/>
                      </a:cubicBezTo>
                      <a:cubicBezTo>
                        <a:pt x="0" y="8"/>
                        <a:pt x="0" y="8"/>
                        <a:pt x="0" y="8"/>
                      </a:cubicBezTo>
                      <a:cubicBezTo>
                        <a:pt x="0" y="14"/>
                        <a:pt x="2" y="21"/>
                        <a:pt x="6" y="23"/>
                      </a:cubicBezTo>
                      <a:lnTo>
                        <a:pt x="21" y="34"/>
                      </a:lnTo>
                      <a:close/>
                    </a:path>
                  </a:pathLst>
                </a:custGeom>
                <a:solidFill>
                  <a:srgbClr val="C2C2C4"/>
                </a:solidFill>
                <a:ln w="9525">
                  <a:noFill/>
                  <a:round/>
                  <a:headEnd/>
                  <a:tailEnd/>
                </a:ln>
              </p:spPr>
              <p:txBody>
                <a:bodyPr/>
                <a:lstStyle/>
                <a:p>
                  <a:endParaRPr lang="en-US" dirty="0">
                    <a:solidFill>
                      <a:schemeClr val="bg1"/>
                    </a:solidFill>
                  </a:endParaRPr>
                </a:p>
              </p:txBody>
            </p:sp>
            <p:sp>
              <p:nvSpPr>
                <p:cNvPr id="728" name="Freeform 3483"/>
                <p:cNvSpPr>
                  <a:spLocks/>
                </p:cNvSpPr>
                <p:nvPr/>
              </p:nvSpPr>
              <p:spPr bwMode="auto">
                <a:xfrm>
                  <a:off x="3022" y="3104"/>
                  <a:ext cx="20" cy="25"/>
                </a:xfrm>
                <a:custGeom>
                  <a:avLst/>
                  <a:gdLst/>
                  <a:ahLst/>
                  <a:cxnLst>
                    <a:cxn ang="0">
                      <a:pos x="21" y="34"/>
                    </a:cxn>
                    <a:cxn ang="0">
                      <a:pos x="29" y="29"/>
                    </a:cxn>
                    <a:cxn ang="0">
                      <a:pos x="29" y="29"/>
                    </a:cxn>
                    <a:cxn ang="0">
                      <a:pos x="23" y="14"/>
                    </a:cxn>
                    <a:cxn ang="0">
                      <a:pos x="9" y="3"/>
                    </a:cxn>
                    <a:cxn ang="0">
                      <a:pos x="0" y="8"/>
                    </a:cxn>
                    <a:cxn ang="0">
                      <a:pos x="0" y="8"/>
                    </a:cxn>
                    <a:cxn ang="0">
                      <a:pos x="6" y="24"/>
                    </a:cxn>
                    <a:cxn ang="0">
                      <a:pos x="21" y="34"/>
                    </a:cxn>
                  </a:cxnLst>
                  <a:rect l="0" t="0" r="r" b="b"/>
                  <a:pathLst>
                    <a:path w="30" h="37">
                      <a:moveTo>
                        <a:pt x="21" y="34"/>
                      </a:moveTo>
                      <a:cubicBezTo>
                        <a:pt x="25" y="37"/>
                        <a:pt x="28" y="35"/>
                        <a:pt x="29" y="29"/>
                      </a:cubicBezTo>
                      <a:cubicBezTo>
                        <a:pt x="29" y="29"/>
                        <a:pt x="29" y="29"/>
                        <a:pt x="29" y="29"/>
                      </a:cubicBezTo>
                      <a:cubicBezTo>
                        <a:pt x="30" y="24"/>
                        <a:pt x="27" y="17"/>
                        <a:pt x="23" y="14"/>
                      </a:cubicBezTo>
                      <a:cubicBezTo>
                        <a:pt x="9" y="3"/>
                        <a:pt x="9" y="3"/>
                        <a:pt x="9" y="3"/>
                      </a:cubicBezTo>
                      <a:cubicBezTo>
                        <a:pt x="5" y="0"/>
                        <a:pt x="1" y="3"/>
                        <a:pt x="0" y="8"/>
                      </a:cubicBezTo>
                      <a:cubicBezTo>
                        <a:pt x="0" y="8"/>
                        <a:pt x="0" y="8"/>
                        <a:pt x="0" y="8"/>
                      </a:cubicBezTo>
                      <a:cubicBezTo>
                        <a:pt x="0" y="14"/>
                        <a:pt x="2" y="21"/>
                        <a:pt x="6" y="24"/>
                      </a:cubicBezTo>
                      <a:lnTo>
                        <a:pt x="21" y="34"/>
                      </a:lnTo>
                      <a:close/>
                    </a:path>
                  </a:pathLst>
                </a:custGeom>
                <a:solidFill>
                  <a:srgbClr val="C2C2C4"/>
                </a:solidFill>
                <a:ln w="9525">
                  <a:noFill/>
                  <a:round/>
                  <a:headEnd/>
                  <a:tailEnd/>
                </a:ln>
              </p:spPr>
              <p:txBody>
                <a:bodyPr/>
                <a:lstStyle/>
                <a:p>
                  <a:endParaRPr lang="en-US" dirty="0">
                    <a:solidFill>
                      <a:schemeClr val="bg1"/>
                    </a:solidFill>
                  </a:endParaRPr>
                </a:p>
              </p:txBody>
            </p:sp>
            <p:sp>
              <p:nvSpPr>
                <p:cNvPr id="729" name="Freeform 3484"/>
                <p:cNvSpPr>
                  <a:spLocks/>
                </p:cNvSpPr>
                <p:nvPr/>
              </p:nvSpPr>
              <p:spPr bwMode="auto">
                <a:xfrm>
                  <a:off x="3022" y="3126"/>
                  <a:ext cx="20" cy="25"/>
                </a:xfrm>
                <a:custGeom>
                  <a:avLst/>
                  <a:gdLst/>
                  <a:ahLst/>
                  <a:cxnLst>
                    <a:cxn ang="0">
                      <a:pos x="21" y="34"/>
                    </a:cxn>
                    <a:cxn ang="0">
                      <a:pos x="29" y="29"/>
                    </a:cxn>
                    <a:cxn ang="0">
                      <a:pos x="29" y="29"/>
                    </a:cxn>
                    <a:cxn ang="0">
                      <a:pos x="23" y="13"/>
                    </a:cxn>
                    <a:cxn ang="0">
                      <a:pos x="9" y="3"/>
                    </a:cxn>
                    <a:cxn ang="0">
                      <a:pos x="0" y="8"/>
                    </a:cxn>
                    <a:cxn ang="0">
                      <a:pos x="0" y="8"/>
                    </a:cxn>
                    <a:cxn ang="0">
                      <a:pos x="6" y="23"/>
                    </a:cxn>
                    <a:cxn ang="0">
                      <a:pos x="21" y="34"/>
                    </a:cxn>
                  </a:cxnLst>
                  <a:rect l="0" t="0" r="r" b="b"/>
                  <a:pathLst>
                    <a:path w="30" h="37">
                      <a:moveTo>
                        <a:pt x="21" y="34"/>
                      </a:moveTo>
                      <a:cubicBezTo>
                        <a:pt x="25" y="37"/>
                        <a:pt x="28" y="35"/>
                        <a:pt x="29" y="29"/>
                      </a:cubicBezTo>
                      <a:cubicBezTo>
                        <a:pt x="29" y="29"/>
                        <a:pt x="29" y="29"/>
                        <a:pt x="29" y="29"/>
                      </a:cubicBezTo>
                      <a:cubicBezTo>
                        <a:pt x="30" y="23"/>
                        <a:pt x="27" y="16"/>
                        <a:pt x="23" y="13"/>
                      </a:cubicBezTo>
                      <a:cubicBezTo>
                        <a:pt x="9" y="3"/>
                        <a:pt x="9" y="3"/>
                        <a:pt x="9" y="3"/>
                      </a:cubicBezTo>
                      <a:cubicBezTo>
                        <a:pt x="5" y="0"/>
                        <a:pt x="1" y="2"/>
                        <a:pt x="0" y="8"/>
                      </a:cubicBezTo>
                      <a:cubicBezTo>
                        <a:pt x="0" y="8"/>
                        <a:pt x="0" y="8"/>
                        <a:pt x="0" y="8"/>
                      </a:cubicBezTo>
                      <a:cubicBezTo>
                        <a:pt x="0" y="13"/>
                        <a:pt x="2" y="20"/>
                        <a:pt x="6" y="23"/>
                      </a:cubicBezTo>
                      <a:lnTo>
                        <a:pt x="21" y="34"/>
                      </a:lnTo>
                      <a:close/>
                    </a:path>
                  </a:pathLst>
                </a:custGeom>
                <a:solidFill>
                  <a:srgbClr val="C2C2C4"/>
                </a:solidFill>
                <a:ln w="9525">
                  <a:noFill/>
                  <a:round/>
                  <a:headEnd/>
                  <a:tailEnd/>
                </a:ln>
              </p:spPr>
              <p:txBody>
                <a:bodyPr/>
                <a:lstStyle/>
                <a:p>
                  <a:endParaRPr lang="en-US" dirty="0">
                    <a:solidFill>
                      <a:schemeClr val="bg1"/>
                    </a:solidFill>
                  </a:endParaRPr>
                </a:p>
              </p:txBody>
            </p:sp>
            <p:sp>
              <p:nvSpPr>
                <p:cNvPr id="730" name="Freeform 3485"/>
                <p:cNvSpPr>
                  <a:spLocks/>
                </p:cNvSpPr>
                <p:nvPr/>
              </p:nvSpPr>
              <p:spPr bwMode="auto">
                <a:xfrm>
                  <a:off x="2791" y="2857"/>
                  <a:ext cx="6" cy="10"/>
                </a:xfrm>
                <a:custGeom>
                  <a:avLst/>
                  <a:gdLst/>
                  <a:ahLst/>
                  <a:cxnLst>
                    <a:cxn ang="0">
                      <a:pos x="9" y="10"/>
                    </a:cxn>
                    <a:cxn ang="0">
                      <a:pos x="5" y="12"/>
                    </a:cxn>
                    <a:cxn ang="0">
                      <a:pos x="0" y="4"/>
                    </a:cxn>
                    <a:cxn ang="0">
                      <a:pos x="5" y="2"/>
                    </a:cxn>
                    <a:cxn ang="0">
                      <a:pos x="9" y="10"/>
                    </a:cxn>
                  </a:cxnLst>
                  <a:rect l="0" t="0" r="r" b="b"/>
                  <a:pathLst>
                    <a:path w="9" h="14">
                      <a:moveTo>
                        <a:pt x="9" y="10"/>
                      </a:moveTo>
                      <a:cubicBezTo>
                        <a:pt x="9" y="13"/>
                        <a:pt x="7" y="14"/>
                        <a:pt x="5" y="12"/>
                      </a:cubicBezTo>
                      <a:cubicBezTo>
                        <a:pt x="2" y="10"/>
                        <a:pt x="0" y="6"/>
                        <a:pt x="0" y="4"/>
                      </a:cubicBezTo>
                      <a:cubicBezTo>
                        <a:pt x="0" y="1"/>
                        <a:pt x="2" y="0"/>
                        <a:pt x="5" y="2"/>
                      </a:cubicBezTo>
                      <a:cubicBezTo>
                        <a:pt x="7" y="4"/>
                        <a:pt x="9" y="8"/>
                        <a:pt x="9" y="10"/>
                      </a:cubicBezTo>
                      <a:close/>
                    </a:path>
                  </a:pathLst>
                </a:custGeom>
                <a:solidFill>
                  <a:srgbClr val="C2C2C4"/>
                </a:solidFill>
                <a:ln w="9525">
                  <a:noFill/>
                  <a:round/>
                  <a:headEnd/>
                  <a:tailEnd/>
                </a:ln>
              </p:spPr>
              <p:txBody>
                <a:bodyPr/>
                <a:lstStyle/>
                <a:p>
                  <a:endParaRPr lang="en-US" dirty="0">
                    <a:solidFill>
                      <a:schemeClr val="bg1"/>
                    </a:solidFill>
                  </a:endParaRPr>
                </a:p>
              </p:txBody>
            </p:sp>
            <p:sp>
              <p:nvSpPr>
                <p:cNvPr id="731" name="Freeform 3486"/>
                <p:cNvSpPr>
                  <a:spLocks/>
                </p:cNvSpPr>
                <p:nvPr/>
              </p:nvSpPr>
              <p:spPr bwMode="auto">
                <a:xfrm>
                  <a:off x="2801" y="2865"/>
                  <a:ext cx="6" cy="9"/>
                </a:xfrm>
                <a:custGeom>
                  <a:avLst/>
                  <a:gdLst/>
                  <a:ahLst/>
                  <a:cxnLst>
                    <a:cxn ang="0">
                      <a:pos x="9" y="10"/>
                    </a:cxn>
                    <a:cxn ang="0">
                      <a:pos x="5" y="11"/>
                    </a:cxn>
                    <a:cxn ang="0">
                      <a:pos x="0" y="3"/>
                    </a:cxn>
                    <a:cxn ang="0">
                      <a:pos x="5" y="2"/>
                    </a:cxn>
                    <a:cxn ang="0">
                      <a:pos x="9" y="10"/>
                    </a:cxn>
                  </a:cxnLst>
                  <a:rect l="0" t="0" r="r" b="b"/>
                  <a:pathLst>
                    <a:path w="9" h="13">
                      <a:moveTo>
                        <a:pt x="9" y="10"/>
                      </a:moveTo>
                      <a:cubicBezTo>
                        <a:pt x="9" y="13"/>
                        <a:pt x="7" y="13"/>
                        <a:pt x="5" y="11"/>
                      </a:cubicBezTo>
                      <a:cubicBezTo>
                        <a:pt x="2" y="9"/>
                        <a:pt x="0" y="6"/>
                        <a:pt x="0" y="3"/>
                      </a:cubicBezTo>
                      <a:cubicBezTo>
                        <a:pt x="0" y="1"/>
                        <a:pt x="2" y="0"/>
                        <a:pt x="5" y="2"/>
                      </a:cubicBezTo>
                      <a:cubicBezTo>
                        <a:pt x="7" y="4"/>
                        <a:pt x="9" y="7"/>
                        <a:pt x="9" y="10"/>
                      </a:cubicBezTo>
                      <a:close/>
                    </a:path>
                  </a:pathLst>
                </a:custGeom>
                <a:solidFill>
                  <a:srgbClr val="C2C2C4"/>
                </a:solidFill>
                <a:ln w="9525">
                  <a:noFill/>
                  <a:round/>
                  <a:headEnd/>
                  <a:tailEnd/>
                </a:ln>
              </p:spPr>
              <p:txBody>
                <a:bodyPr/>
                <a:lstStyle/>
                <a:p>
                  <a:endParaRPr lang="en-US" dirty="0">
                    <a:solidFill>
                      <a:schemeClr val="bg1"/>
                    </a:solidFill>
                  </a:endParaRPr>
                </a:p>
              </p:txBody>
            </p:sp>
            <p:sp>
              <p:nvSpPr>
                <p:cNvPr id="732" name="Freeform 3487"/>
                <p:cNvSpPr>
                  <a:spLocks/>
                </p:cNvSpPr>
                <p:nvPr/>
              </p:nvSpPr>
              <p:spPr bwMode="auto">
                <a:xfrm>
                  <a:off x="2838" y="2886"/>
                  <a:ext cx="6" cy="9"/>
                </a:xfrm>
                <a:custGeom>
                  <a:avLst/>
                  <a:gdLst/>
                  <a:ahLst/>
                  <a:cxnLst>
                    <a:cxn ang="0">
                      <a:pos x="9" y="10"/>
                    </a:cxn>
                    <a:cxn ang="0">
                      <a:pos x="4" y="11"/>
                    </a:cxn>
                    <a:cxn ang="0">
                      <a:pos x="0" y="3"/>
                    </a:cxn>
                    <a:cxn ang="0">
                      <a:pos x="4" y="2"/>
                    </a:cxn>
                    <a:cxn ang="0">
                      <a:pos x="9" y="10"/>
                    </a:cxn>
                  </a:cxnLst>
                  <a:rect l="0" t="0" r="r" b="b"/>
                  <a:pathLst>
                    <a:path w="9" h="13">
                      <a:moveTo>
                        <a:pt x="9" y="10"/>
                      </a:moveTo>
                      <a:cubicBezTo>
                        <a:pt x="9" y="12"/>
                        <a:pt x="7" y="13"/>
                        <a:pt x="4" y="11"/>
                      </a:cubicBezTo>
                      <a:cubicBezTo>
                        <a:pt x="2" y="9"/>
                        <a:pt x="0" y="6"/>
                        <a:pt x="0" y="3"/>
                      </a:cubicBezTo>
                      <a:cubicBezTo>
                        <a:pt x="0" y="1"/>
                        <a:pt x="2" y="0"/>
                        <a:pt x="4" y="2"/>
                      </a:cubicBezTo>
                      <a:cubicBezTo>
                        <a:pt x="7" y="4"/>
                        <a:pt x="9" y="7"/>
                        <a:pt x="9" y="10"/>
                      </a:cubicBezTo>
                      <a:close/>
                    </a:path>
                  </a:pathLst>
                </a:custGeom>
                <a:solidFill>
                  <a:srgbClr val="C2C2C4"/>
                </a:solidFill>
                <a:ln w="9525">
                  <a:noFill/>
                  <a:round/>
                  <a:headEnd/>
                  <a:tailEnd/>
                </a:ln>
              </p:spPr>
              <p:txBody>
                <a:bodyPr/>
                <a:lstStyle/>
                <a:p>
                  <a:endParaRPr lang="en-US" dirty="0">
                    <a:solidFill>
                      <a:schemeClr val="bg1"/>
                    </a:solidFill>
                  </a:endParaRPr>
                </a:p>
              </p:txBody>
            </p:sp>
            <p:sp>
              <p:nvSpPr>
                <p:cNvPr id="733" name="Freeform 3488"/>
                <p:cNvSpPr>
                  <a:spLocks/>
                </p:cNvSpPr>
                <p:nvPr/>
              </p:nvSpPr>
              <p:spPr bwMode="auto">
                <a:xfrm>
                  <a:off x="2847" y="2893"/>
                  <a:ext cx="7" cy="9"/>
                </a:xfrm>
                <a:custGeom>
                  <a:avLst/>
                  <a:gdLst/>
                  <a:ahLst/>
                  <a:cxnLst>
                    <a:cxn ang="0">
                      <a:pos x="10" y="10"/>
                    </a:cxn>
                    <a:cxn ang="0">
                      <a:pos x="5" y="12"/>
                    </a:cxn>
                    <a:cxn ang="0">
                      <a:pos x="1" y="4"/>
                    </a:cxn>
                    <a:cxn ang="0">
                      <a:pos x="5" y="2"/>
                    </a:cxn>
                    <a:cxn ang="0">
                      <a:pos x="10" y="10"/>
                    </a:cxn>
                  </a:cxnLst>
                  <a:rect l="0" t="0" r="r" b="b"/>
                  <a:pathLst>
                    <a:path w="10" h="14">
                      <a:moveTo>
                        <a:pt x="10" y="10"/>
                      </a:moveTo>
                      <a:cubicBezTo>
                        <a:pt x="10" y="13"/>
                        <a:pt x="8" y="14"/>
                        <a:pt x="5" y="12"/>
                      </a:cubicBezTo>
                      <a:cubicBezTo>
                        <a:pt x="3" y="10"/>
                        <a:pt x="0" y="6"/>
                        <a:pt x="1" y="4"/>
                      </a:cubicBezTo>
                      <a:cubicBezTo>
                        <a:pt x="1" y="1"/>
                        <a:pt x="3" y="0"/>
                        <a:pt x="5" y="2"/>
                      </a:cubicBezTo>
                      <a:cubicBezTo>
                        <a:pt x="8" y="4"/>
                        <a:pt x="10" y="8"/>
                        <a:pt x="10" y="10"/>
                      </a:cubicBezTo>
                      <a:close/>
                    </a:path>
                  </a:pathLst>
                </a:custGeom>
                <a:solidFill>
                  <a:srgbClr val="C2C2C4"/>
                </a:solidFill>
                <a:ln w="9525">
                  <a:noFill/>
                  <a:round/>
                  <a:headEnd/>
                  <a:tailEnd/>
                </a:ln>
              </p:spPr>
              <p:txBody>
                <a:bodyPr/>
                <a:lstStyle/>
                <a:p>
                  <a:endParaRPr lang="en-US" dirty="0">
                    <a:solidFill>
                      <a:schemeClr val="bg1"/>
                    </a:solidFill>
                  </a:endParaRPr>
                </a:p>
              </p:txBody>
            </p:sp>
            <p:sp>
              <p:nvSpPr>
                <p:cNvPr id="734" name="Freeform 3489"/>
                <p:cNvSpPr>
                  <a:spLocks/>
                </p:cNvSpPr>
                <p:nvPr/>
              </p:nvSpPr>
              <p:spPr bwMode="auto">
                <a:xfrm>
                  <a:off x="2791" y="3097"/>
                  <a:ext cx="6" cy="9"/>
                </a:xfrm>
                <a:custGeom>
                  <a:avLst/>
                  <a:gdLst/>
                  <a:ahLst/>
                  <a:cxnLst>
                    <a:cxn ang="0">
                      <a:pos x="9" y="10"/>
                    </a:cxn>
                    <a:cxn ang="0">
                      <a:pos x="5" y="12"/>
                    </a:cxn>
                    <a:cxn ang="0">
                      <a:pos x="0" y="4"/>
                    </a:cxn>
                    <a:cxn ang="0">
                      <a:pos x="5" y="2"/>
                    </a:cxn>
                    <a:cxn ang="0">
                      <a:pos x="9" y="10"/>
                    </a:cxn>
                  </a:cxnLst>
                  <a:rect l="0" t="0" r="r" b="b"/>
                  <a:pathLst>
                    <a:path w="9" h="14">
                      <a:moveTo>
                        <a:pt x="9" y="10"/>
                      </a:moveTo>
                      <a:cubicBezTo>
                        <a:pt x="9" y="13"/>
                        <a:pt x="7" y="14"/>
                        <a:pt x="5" y="12"/>
                      </a:cubicBezTo>
                      <a:cubicBezTo>
                        <a:pt x="2" y="10"/>
                        <a:pt x="0" y="6"/>
                        <a:pt x="0" y="4"/>
                      </a:cubicBezTo>
                      <a:cubicBezTo>
                        <a:pt x="0" y="1"/>
                        <a:pt x="2" y="0"/>
                        <a:pt x="5" y="2"/>
                      </a:cubicBezTo>
                      <a:cubicBezTo>
                        <a:pt x="7" y="4"/>
                        <a:pt x="9" y="8"/>
                        <a:pt x="9" y="10"/>
                      </a:cubicBezTo>
                      <a:close/>
                    </a:path>
                  </a:pathLst>
                </a:custGeom>
                <a:solidFill>
                  <a:srgbClr val="C2C2C4"/>
                </a:solidFill>
                <a:ln w="9525">
                  <a:noFill/>
                  <a:round/>
                  <a:headEnd/>
                  <a:tailEnd/>
                </a:ln>
              </p:spPr>
              <p:txBody>
                <a:bodyPr/>
                <a:lstStyle/>
                <a:p>
                  <a:endParaRPr lang="en-US" dirty="0">
                    <a:solidFill>
                      <a:schemeClr val="bg1"/>
                    </a:solidFill>
                  </a:endParaRPr>
                </a:p>
              </p:txBody>
            </p:sp>
            <p:sp>
              <p:nvSpPr>
                <p:cNvPr id="735" name="Freeform 3490"/>
                <p:cNvSpPr>
                  <a:spLocks/>
                </p:cNvSpPr>
                <p:nvPr/>
              </p:nvSpPr>
              <p:spPr bwMode="auto">
                <a:xfrm>
                  <a:off x="2801" y="3104"/>
                  <a:ext cx="6" cy="9"/>
                </a:xfrm>
                <a:custGeom>
                  <a:avLst/>
                  <a:gdLst/>
                  <a:ahLst/>
                  <a:cxnLst>
                    <a:cxn ang="0">
                      <a:pos x="9" y="10"/>
                    </a:cxn>
                    <a:cxn ang="0">
                      <a:pos x="5" y="11"/>
                    </a:cxn>
                    <a:cxn ang="0">
                      <a:pos x="0" y="3"/>
                    </a:cxn>
                    <a:cxn ang="0">
                      <a:pos x="5" y="2"/>
                    </a:cxn>
                    <a:cxn ang="0">
                      <a:pos x="9" y="10"/>
                    </a:cxn>
                  </a:cxnLst>
                  <a:rect l="0" t="0" r="r" b="b"/>
                  <a:pathLst>
                    <a:path w="9" h="13">
                      <a:moveTo>
                        <a:pt x="9" y="10"/>
                      </a:moveTo>
                      <a:cubicBezTo>
                        <a:pt x="9" y="13"/>
                        <a:pt x="7" y="13"/>
                        <a:pt x="5" y="11"/>
                      </a:cubicBezTo>
                      <a:cubicBezTo>
                        <a:pt x="2" y="9"/>
                        <a:pt x="0" y="6"/>
                        <a:pt x="0" y="3"/>
                      </a:cubicBezTo>
                      <a:cubicBezTo>
                        <a:pt x="0" y="1"/>
                        <a:pt x="2" y="0"/>
                        <a:pt x="5" y="2"/>
                      </a:cubicBezTo>
                      <a:cubicBezTo>
                        <a:pt x="7" y="4"/>
                        <a:pt x="9" y="7"/>
                        <a:pt x="9" y="10"/>
                      </a:cubicBezTo>
                      <a:close/>
                    </a:path>
                  </a:pathLst>
                </a:custGeom>
                <a:solidFill>
                  <a:srgbClr val="C2C2C4"/>
                </a:solidFill>
                <a:ln w="9525">
                  <a:noFill/>
                  <a:round/>
                  <a:headEnd/>
                  <a:tailEnd/>
                </a:ln>
              </p:spPr>
              <p:txBody>
                <a:bodyPr/>
                <a:lstStyle/>
                <a:p>
                  <a:endParaRPr lang="en-US" dirty="0">
                    <a:solidFill>
                      <a:schemeClr val="bg1"/>
                    </a:solidFill>
                  </a:endParaRPr>
                </a:p>
              </p:txBody>
            </p:sp>
            <p:sp>
              <p:nvSpPr>
                <p:cNvPr id="736" name="Freeform 3491"/>
                <p:cNvSpPr>
                  <a:spLocks/>
                </p:cNvSpPr>
                <p:nvPr/>
              </p:nvSpPr>
              <p:spPr bwMode="auto">
                <a:xfrm>
                  <a:off x="2838" y="3125"/>
                  <a:ext cx="6" cy="9"/>
                </a:xfrm>
                <a:custGeom>
                  <a:avLst/>
                  <a:gdLst/>
                  <a:ahLst/>
                  <a:cxnLst>
                    <a:cxn ang="0">
                      <a:pos x="9" y="10"/>
                    </a:cxn>
                    <a:cxn ang="0">
                      <a:pos x="4" y="11"/>
                    </a:cxn>
                    <a:cxn ang="0">
                      <a:pos x="0" y="3"/>
                    </a:cxn>
                    <a:cxn ang="0">
                      <a:pos x="4" y="2"/>
                    </a:cxn>
                    <a:cxn ang="0">
                      <a:pos x="9" y="10"/>
                    </a:cxn>
                  </a:cxnLst>
                  <a:rect l="0" t="0" r="r" b="b"/>
                  <a:pathLst>
                    <a:path w="9" h="13">
                      <a:moveTo>
                        <a:pt x="9" y="10"/>
                      </a:moveTo>
                      <a:cubicBezTo>
                        <a:pt x="9" y="12"/>
                        <a:pt x="7" y="13"/>
                        <a:pt x="4" y="11"/>
                      </a:cubicBezTo>
                      <a:cubicBezTo>
                        <a:pt x="2" y="9"/>
                        <a:pt x="0" y="6"/>
                        <a:pt x="0" y="3"/>
                      </a:cubicBezTo>
                      <a:cubicBezTo>
                        <a:pt x="0" y="1"/>
                        <a:pt x="2" y="0"/>
                        <a:pt x="4" y="2"/>
                      </a:cubicBezTo>
                      <a:cubicBezTo>
                        <a:pt x="7" y="4"/>
                        <a:pt x="9" y="7"/>
                        <a:pt x="9" y="10"/>
                      </a:cubicBezTo>
                      <a:close/>
                    </a:path>
                  </a:pathLst>
                </a:custGeom>
                <a:solidFill>
                  <a:srgbClr val="C2C2C4"/>
                </a:solidFill>
                <a:ln w="9525">
                  <a:noFill/>
                  <a:round/>
                  <a:headEnd/>
                  <a:tailEnd/>
                </a:ln>
              </p:spPr>
              <p:txBody>
                <a:bodyPr/>
                <a:lstStyle/>
                <a:p>
                  <a:endParaRPr lang="en-US" dirty="0">
                    <a:solidFill>
                      <a:schemeClr val="bg1"/>
                    </a:solidFill>
                  </a:endParaRPr>
                </a:p>
              </p:txBody>
            </p:sp>
            <p:sp>
              <p:nvSpPr>
                <p:cNvPr id="737" name="Freeform 3492"/>
                <p:cNvSpPr>
                  <a:spLocks/>
                </p:cNvSpPr>
                <p:nvPr/>
              </p:nvSpPr>
              <p:spPr bwMode="auto">
                <a:xfrm>
                  <a:off x="2847" y="3133"/>
                  <a:ext cx="7" cy="8"/>
                </a:xfrm>
                <a:custGeom>
                  <a:avLst/>
                  <a:gdLst/>
                  <a:ahLst/>
                  <a:cxnLst>
                    <a:cxn ang="0">
                      <a:pos x="10" y="9"/>
                    </a:cxn>
                    <a:cxn ang="0">
                      <a:pos x="5" y="11"/>
                    </a:cxn>
                    <a:cxn ang="0">
                      <a:pos x="1" y="3"/>
                    </a:cxn>
                    <a:cxn ang="0">
                      <a:pos x="5" y="1"/>
                    </a:cxn>
                    <a:cxn ang="0">
                      <a:pos x="10" y="9"/>
                    </a:cxn>
                  </a:cxnLst>
                  <a:rect l="0" t="0" r="r" b="b"/>
                  <a:pathLst>
                    <a:path w="10" h="13">
                      <a:moveTo>
                        <a:pt x="10" y="9"/>
                      </a:moveTo>
                      <a:cubicBezTo>
                        <a:pt x="10" y="12"/>
                        <a:pt x="8" y="13"/>
                        <a:pt x="5" y="11"/>
                      </a:cubicBezTo>
                      <a:cubicBezTo>
                        <a:pt x="3" y="9"/>
                        <a:pt x="0" y="5"/>
                        <a:pt x="1" y="3"/>
                      </a:cubicBezTo>
                      <a:cubicBezTo>
                        <a:pt x="1" y="0"/>
                        <a:pt x="3" y="0"/>
                        <a:pt x="5" y="1"/>
                      </a:cubicBezTo>
                      <a:cubicBezTo>
                        <a:pt x="8" y="3"/>
                        <a:pt x="10" y="7"/>
                        <a:pt x="10" y="9"/>
                      </a:cubicBezTo>
                      <a:close/>
                    </a:path>
                  </a:pathLst>
                </a:custGeom>
                <a:solidFill>
                  <a:srgbClr val="C2C2C4"/>
                </a:solidFill>
                <a:ln w="9525">
                  <a:noFill/>
                  <a:round/>
                  <a:headEnd/>
                  <a:tailEnd/>
                </a:ln>
              </p:spPr>
              <p:txBody>
                <a:bodyPr/>
                <a:lstStyle/>
                <a:p>
                  <a:endParaRPr lang="en-US" dirty="0">
                    <a:solidFill>
                      <a:schemeClr val="bg1"/>
                    </a:solidFill>
                  </a:endParaRPr>
                </a:p>
              </p:txBody>
            </p:sp>
            <p:sp>
              <p:nvSpPr>
                <p:cNvPr id="738" name="Freeform 3493"/>
                <p:cNvSpPr>
                  <a:spLocks/>
                </p:cNvSpPr>
                <p:nvPr/>
              </p:nvSpPr>
              <p:spPr bwMode="auto">
                <a:xfrm>
                  <a:off x="2731" y="3278"/>
                  <a:ext cx="129" cy="87"/>
                </a:xfrm>
                <a:custGeom>
                  <a:avLst/>
                  <a:gdLst/>
                  <a:ahLst/>
                  <a:cxnLst>
                    <a:cxn ang="0">
                      <a:pos x="57" y="19"/>
                    </a:cxn>
                    <a:cxn ang="0">
                      <a:pos x="31" y="28"/>
                    </a:cxn>
                    <a:cxn ang="0">
                      <a:pos x="30" y="29"/>
                    </a:cxn>
                    <a:cxn ang="0">
                      <a:pos x="124" y="95"/>
                    </a:cxn>
                    <a:cxn ang="0">
                      <a:pos x="156" y="97"/>
                    </a:cxn>
                    <a:cxn ang="0">
                      <a:pos x="164" y="94"/>
                    </a:cxn>
                    <a:cxn ang="0">
                      <a:pos x="190" y="112"/>
                    </a:cxn>
                    <a:cxn ang="0">
                      <a:pos x="165" y="121"/>
                    </a:cxn>
                    <a:cxn ang="0">
                      <a:pos x="110" y="116"/>
                    </a:cxn>
                    <a:cxn ang="0">
                      <a:pos x="12" y="48"/>
                    </a:cxn>
                    <a:cxn ang="0">
                      <a:pos x="2" y="34"/>
                    </a:cxn>
                    <a:cxn ang="0">
                      <a:pos x="5" y="16"/>
                    </a:cxn>
                    <a:cxn ang="0">
                      <a:pos x="5" y="16"/>
                    </a:cxn>
                    <a:cxn ang="0">
                      <a:pos x="23" y="4"/>
                    </a:cxn>
                    <a:cxn ang="0">
                      <a:pos x="31" y="0"/>
                    </a:cxn>
                    <a:cxn ang="0">
                      <a:pos x="57" y="19"/>
                    </a:cxn>
                  </a:cxnLst>
                  <a:rect l="0" t="0" r="r" b="b"/>
                  <a:pathLst>
                    <a:path w="190" h="127">
                      <a:moveTo>
                        <a:pt x="57" y="19"/>
                      </a:moveTo>
                      <a:cubicBezTo>
                        <a:pt x="31" y="28"/>
                        <a:pt x="31" y="28"/>
                        <a:pt x="31" y="28"/>
                      </a:cubicBezTo>
                      <a:cubicBezTo>
                        <a:pt x="31" y="28"/>
                        <a:pt x="30" y="28"/>
                        <a:pt x="30" y="29"/>
                      </a:cubicBezTo>
                      <a:cubicBezTo>
                        <a:pt x="124" y="95"/>
                        <a:pt x="124" y="95"/>
                        <a:pt x="124" y="95"/>
                      </a:cubicBezTo>
                      <a:cubicBezTo>
                        <a:pt x="129" y="99"/>
                        <a:pt x="146" y="101"/>
                        <a:pt x="156" y="97"/>
                      </a:cubicBezTo>
                      <a:cubicBezTo>
                        <a:pt x="164" y="94"/>
                        <a:pt x="164" y="94"/>
                        <a:pt x="164" y="94"/>
                      </a:cubicBezTo>
                      <a:cubicBezTo>
                        <a:pt x="190" y="112"/>
                        <a:pt x="190" y="112"/>
                        <a:pt x="190" y="112"/>
                      </a:cubicBezTo>
                      <a:cubicBezTo>
                        <a:pt x="165" y="121"/>
                        <a:pt x="165" y="121"/>
                        <a:pt x="165" y="121"/>
                      </a:cubicBezTo>
                      <a:cubicBezTo>
                        <a:pt x="146" y="127"/>
                        <a:pt x="125" y="126"/>
                        <a:pt x="110" y="116"/>
                      </a:cubicBezTo>
                      <a:cubicBezTo>
                        <a:pt x="12" y="48"/>
                        <a:pt x="12" y="48"/>
                        <a:pt x="12" y="48"/>
                      </a:cubicBezTo>
                      <a:cubicBezTo>
                        <a:pt x="7" y="45"/>
                        <a:pt x="3" y="40"/>
                        <a:pt x="2" y="34"/>
                      </a:cubicBezTo>
                      <a:cubicBezTo>
                        <a:pt x="0" y="28"/>
                        <a:pt x="2" y="21"/>
                        <a:pt x="5" y="16"/>
                      </a:cubicBezTo>
                      <a:cubicBezTo>
                        <a:pt x="5" y="16"/>
                        <a:pt x="5" y="16"/>
                        <a:pt x="5" y="16"/>
                      </a:cubicBezTo>
                      <a:cubicBezTo>
                        <a:pt x="9" y="10"/>
                        <a:pt x="15" y="6"/>
                        <a:pt x="23" y="4"/>
                      </a:cubicBezTo>
                      <a:cubicBezTo>
                        <a:pt x="31" y="0"/>
                        <a:pt x="31" y="0"/>
                        <a:pt x="31" y="0"/>
                      </a:cubicBezTo>
                      <a:lnTo>
                        <a:pt x="57" y="19"/>
                      </a:lnTo>
                      <a:close/>
                    </a:path>
                  </a:pathLst>
                </a:custGeom>
                <a:solidFill>
                  <a:srgbClr val="C2C2C4"/>
                </a:solidFill>
                <a:ln w="9525">
                  <a:noFill/>
                  <a:round/>
                  <a:headEnd/>
                  <a:tailEnd/>
                </a:ln>
              </p:spPr>
              <p:txBody>
                <a:bodyPr/>
                <a:lstStyle/>
                <a:p>
                  <a:endParaRPr lang="en-US" dirty="0">
                    <a:solidFill>
                      <a:schemeClr val="bg1"/>
                    </a:solidFill>
                  </a:endParaRPr>
                </a:p>
              </p:txBody>
            </p:sp>
          </p:grpSp>
        </p:grpSp>
        <p:sp>
          <p:nvSpPr>
            <p:cNvPr id="499" name="Rectangle 498"/>
            <p:cNvSpPr/>
            <p:nvPr/>
          </p:nvSpPr>
          <p:spPr>
            <a:xfrm>
              <a:off x="5300442" y="3482717"/>
              <a:ext cx="641244" cy="3605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1000" dirty="0">
                  <a:solidFill>
                    <a:schemeClr val="tx1"/>
                  </a:solidFill>
                  <a:latin typeface="Franklin Gothic Medium" pitchFamily="34" charset="0"/>
                </a:rPr>
                <a:t>Brocade MLXe</a:t>
              </a:r>
            </a:p>
          </p:txBody>
        </p:sp>
      </p:grpSp>
      <p:sp>
        <p:nvSpPr>
          <p:cNvPr id="739" name="TextBox 738"/>
          <p:cNvSpPr txBox="1"/>
          <p:nvPr/>
        </p:nvSpPr>
        <p:spPr>
          <a:xfrm>
            <a:off x="3067097" y="4272277"/>
            <a:ext cx="1037906" cy="276987"/>
          </a:xfrm>
          <a:prstGeom prst="rect">
            <a:avLst/>
          </a:prstGeom>
          <a:noFill/>
        </p:spPr>
        <p:txBody>
          <a:bodyPr wrap="square" lIns="91430" tIns="45714" rIns="91430" bIns="45714" rtlCol="0">
            <a:spAutoFit/>
          </a:bodyPr>
          <a:lstStyle/>
          <a:p>
            <a:pPr algn="ctr"/>
            <a:r>
              <a:rPr lang="en-US" sz="1200" dirty="0">
                <a:solidFill>
                  <a:schemeClr val="bg1"/>
                </a:solidFill>
                <a:latin typeface="Franklin Gothic Medium" pitchFamily="34" charset="0"/>
              </a:rPr>
              <a:t>Cloud Router</a:t>
            </a:r>
          </a:p>
        </p:txBody>
      </p:sp>
      <p:sp>
        <p:nvSpPr>
          <p:cNvPr id="740" name="Rectangle 739"/>
          <p:cNvSpPr/>
          <p:nvPr/>
        </p:nvSpPr>
        <p:spPr>
          <a:xfrm>
            <a:off x="4264537" y="3054699"/>
            <a:ext cx="961289" cy="3620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30" tIns="45714" rIns="91430" bIns="45714" rtlCol="0" anchor="ctr"/>
          <a:lstStyle/>
          <a:p>
            <a:pPr algn="ctr"/>
            <a:r>
              <a:rPr lang="en-US" sz="1000" dirty="0">
                <a:solidFill>
                  <a:schemeClr val="tx1"/>
                </a:solidFill>
                <a:latin typeface="Franklin Gothic Medium" pitchFamily="34" charset="0"/>
              </a:rPr>
              <a:t>Brocade VDX</a:t>
            </a:r>
          </a:p>
        </p:txBody>
      </p:sp>
      <p:sp>
        <p:nvSpPr>
          <p:cNvPr id="741" name="Text Box 41"/>
          <p:cNvSpPr txBox="1">
            <a:spLocks noChangeArrowheads="1"/>
          </p:cNvSpPr>
          <p:nvPr/>
        </p:nvSpPr>
        <p:spPr bwMode="auto">
          <a:xfrm>
            <a:off x="6474942" y="4272278"/>
            <a:ext cx="1261452" cy="245159"/>
          </a:xfrm>
          <a:prstGeom prst="rect">
            <a:avLst/>
          </a:prstGeom>
          <a:noFill/>
          <a:ln w="38100">
            <a:noFill/>
            <a:prstDash val="solid"/>
          </a:ln>
        </p:spPr>
        <p:txBody>
          <a:bodyPr wrap="none" lIns="91430" tIns="45714" rIns="91430" bIns="45714" rtlCol="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a:solidFill>
                  <a:schemeClr val="bg1"/>
                </a:solidFill>
                <a:latin typeface="Franklin Gothic Medium" pitchFamily="34" charset="0"/>
              </a:rPr>
              <a:t>Virtual Appliances</a:t>
            </a:r>
          </a:p>
        </p:txBody>
      </p:sp>
      <p:sp>
        <p:nvSpPr>
          <p:cNvPr id="743" name="Text Box 41"/>
          <p:cNvSpPr txBox="1">
            <a:spLocks noChangeArrowheads="1"/>
          </p:cNvSpPr>
          <p:nvPr/>
        </p:nvSpPr>
        <p:spPr bwMode="auto">
          <a:xfrm>
            <a:off x="7790504" y="4272278"/>
            <a:ext cx="858627" cy="245159"/>
          </a:xfrm>
          <a:prstGeom prst="rect">
            <a:avLst/>
          </a:prstGeom>
          <a:noFill/>
          <a:ln w="22225">
            <a:noFill/>
            <a:prstDash val="dash"/>
          </a:ln>
        </p:spPr>
        <p:txBody>
          <a:bodyPr wrap="square" lIns="91430" tIns="45714" rIns="91430" bIns="45714" rtlCol="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a:solidFill>
                  <a:schemeClr val="bg1"/>
                </a:solidFill>
                <a:latin typeface="Franklin Gothic Medium" pitchFamily="34" charset="0"/>
              </a:rPr>
              <a:t>SDN Apps</a:t>
            </a:r>
          </a:p>
        </p:txBody>
      </p:sp>
      <p:sp>
        <p:nvSpPr>
          <p:cNvPr id="744" name="TextBox 743"/>
          <p:cNvSpPr txBox="1"/>
          <p:nvPr/>
        </p:nvSpPr>
        <p:spPr>
          <a:xfrm>
            <a:off x="1470513" y="4272278"/>
            <a:ext cx="1520288" cy="276987"/>
          </a:xfrm>
          <a:prstGeom prst="rect">
            <a:avLst/>
          </a:prstGeom>
          <a:noFill/>
        </p:spPr>
        <p:txBody>
          <a:bodyPr wrap="square" lIns="91430" tIns="45714" rIns="91430" bIns="45714" rtlCol="0">
            <a:spAutoFit/>
          </a:bodyPr>
          <a:lstStyle/>
          <a:p>
            <a:pPr algn="ctr"/>
            <a:r>
              <a:rPr lang="en-US" sz="1200" dirty="0">
                <a:solidFill>
                  <a:schemeClr val="bg1"/>
                </a:solidFill>
                <a:latin typeface="Franklin Gothic Medium" pitchFamily="34" charset="0"/>
              </a:rPr>
              <a:t>SuperCore Router</a:t>
            </a:r>
          </a:p>
        </p:txBody>
      </p:sp>
      <p:sp>
        <p:nvSpPr>
          <p:cNvPr id="746" name="Text Box 41"/>
          <p:cNvSpPr txBox="1">
            <a:spLocks noChangeArrowheads="1"/>
          </p:cNvSpPr>
          <p:nvPr/>
        </p:nvSpPr>
        <p:spPr bwMode="auto">
          <a:xfrm>
            <a:off x="5610216" y="2486789"/>
            <a:ext cx="1857491" cy="214953"/>
          </a:xfrm>
          <a:prstGeom prst="rect">
            <a:avLst/>
          </a:prstGeom>
          <a:solidFill>
            <a:srgbClr val="FFC000"/>
          </a:solidFill>
          <a:ln w="19050" algn="ctr">
            <a:noFill/>
            <a:miter lim="800000"/>
            <a:headEnd/>
            <a:tailEnd/>
          </a:ln>
        </p:spPr>
        <p:txBody>
          <a:bodyPr lIns="91430" tIns="45714" rIns="91430" bIns="45714" anchor="ctr">
            <a:noAutofit/>
          </a:bodyPr>
          <a:lstStyle>
            <a:defPPr>
              <a:defRPr lang="en-US"/>
            </a:defPPr>
          </a:lstStyle>
          <a:p>
            <a:pPr algn="ctr"/>
            <a:r>
              <a:rPr lang="en-US" sz="1200" dirty="0">
                <a:latin typeface="Franklin Gothic Medium" pitchFamily="34" charset="0"/>
              </a:rPr>
              <a:t>Brocade vRoute</a:t>
            </a:r>
            <a:r>
              <a:rPr lang="en-US" sz="1200" dirty="0"/>
              <a:t>r</a:t>
            </a:r>
          </a:p>
        </p:txBody>
      </p:sp>
      <p:pic>
        <p:nvPicPr>
          <p:cNvPr id="759" name="Picture 758" descr="monitor.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786286" y="2184116"/>
            <a:ext cx="680505" cy="468891"/>
          </a:xfrm>
          <a:prstGeom prst="rect">
            <a:avLst/>
          </a:prstGeom>
        </p:spPr>
      </p:pic>
      <p:pic>
        <p:nvPicPr>
          <p:cNvPr id="760" name="Picture 759" descr="shield.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886523" y="2661726"/>
            <a:ext cx="480028" cy="544626"/>
          </a:xfrm>
          <a:prstGeom prst="rect">
            <a:avLst/>
          </a:prstGeom>
        </p:spPr>
      </p:pic>
      <p:pic>
        <p:nvPicPr>
          <p:cNvPr id="761" name="Picture 760" descr="firewall.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035381" y="1893309"/>
            <a:ext cx="299288" cy="229928"/>
          </a:xfrm>
          <a:prstGeom prst="rect">
            <a:avLst/>
          </a:prstGeom>
        </p:spPr>
      </p:pic>
      <p:pic>
        <p:nvPicPr>
          <p:cNvPr id="762" name="Picture 761" descr="firewall.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673278" y="1893309"/>
            <a:ext cx="299288" cy="229928"/>
          </a:xfrm>
          <a:prstGeom prst="rect">
            <a:avLst/>
          </a:prstGeom>
        </p:spPr>
      </p:pic>
      <p:pic>
        <p:nvPicPr>
          <p:cNvPr id="763" name="Picture 762" descr="firewall.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030397" y="2194025"/>
            <a:ext cx="299288" cy="229928"/>
          </a:xfrm>
          <a:prstGeom prst="rect">
            <a:avLst/>
          </a:prstGeom>
        </p:spPr>
      </p:pic>
      <p:pic>
        <p:nvPicPr>
          <p:cNvPr id="764" name="Picture 763" descr="firewall.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668294" y="2190473"/>
            <a:ext cx="299288" cy="229928"/>
          </a:xfrm>
          <a:prstGeom prst="rect">
            <a:avLst/>
          </a:prstGeom>
        </p:spPr>
      </p:pic>
      <p:grpSp>
        <p:nvGrpSpPr>
          <p:cNvPr id="765" name="Group 764"/>
          <p:cNvGrpSpPr/>
          <p:nvPr/>
        </p:nvGrpSpPr>
        <p:grpSpPr>
          <a:xfrm>
            <a:off x="6686987" y="2752089"/>
            <a:ext cx="629387" cy="613914"/>
            <a:chOff x="7403380" y="2247223"/>
            <a:chExt cx="629387" cy="613914"/>
          </a:xfrm>
        </p:grpSpPr>
        <p:pic>
          <p:nvPicPr>
            <p:cNvPr id="766" name="Picture 765" descr="distribute.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739690" y="2247223"/>
              <a:ext cx="289429" cy="289429"/>
            </a:xfrm>
            <a:prstGeom prst="rect">
              <a:avLst/>
            </a:prstGeom>
          </p:spPr>
        </p:pic>
        <p:pic>
          <p:nvPicPr>
            <p:cNvPr id="767" name="Picture 766" descr="distribute.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403380" y="2247223"/>
              <a:ext cx="289429" cy="289429"/>
            </a:xfrm>
            <a:prstGeom prst="rect">
              <a:avLst/>
            </a:prstGeom>
          </p:spPr>
        </p:pic>
        <p:pic>
          <p:nvPicPr>
            <p:cNvPr id="768" name="Picture 767" descr="distribute.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743338" y="2571708"/>
              <a:ext cx="289429" cy="289429"/>
            </a:xfrm>
            <a:prstGeom prst="rect">
              <a:avLst/>
            </a:prstGeom>
          </p:spPr>
        </p:pic>
        <p:pic>
          <p:nvPicPr>
            <p:cNvPr id="769" name="Picture 768" descr="distribute.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407028" y="2571708"/>
              <a:ext cx="289429" cy="289429"/>
            </a:xfrm>
            <a:prstGeom prst="rect">
              <a:avLst/>
            </a:prstGeom>
          </p:spPr>
        </p:pic>
      </p:grpSp>
      <p:grpSp>
        <p:nvGrpSpPr>
          <p:cNvPr id="770" name="Group 769"/>
          <p:cNvGrpSpPr/>
          <p:nvPr/>
        </p:nvGrpSpPr>
        <p:grpSpPr>
          <a:xfrm>
            <a:off x="5722774" y="1868168"/>
            <a:ext cx="697739" cy="263977"/>
            <a:chOff x="6008379" y="1525436"/>
            <a:chExt cx="905317" cy="342511"/>
          </a:xfrm>
        </p:grpSpPr>
        <p:sp>
          <p:nvSpPr>
            <p:cNvPr id="771" name="Rounded Rectangle 770"/>
            <p:cNvSpPr/>
            <p:nvPr/>
          </p:nvSpPr>
          <p:spPr bwMode="auto">
            <a:xfrm>
              <a:off x="6008379" y="1541999"/>
              <a:ext cx="413671" cy="325948"/>
            </a:xfrm>
            <a:prstGeom prst="roundRect">
              <a:avLst>
                <a:gd name="adj" fmla="val 8875"/>
              </a:avLst>
            </a:prstGeom>
            <a:gradFill>
              <a:gsLst>
                <a:gs pos="0">
                  <a:schemeClr val="accent1">
                    <a:lumMod val="75000"/>
                  </a:schemeClr>
                </a:gs>
                <a:gs pos="100000">
                  <a:schemeClr val="tx1">
                    <a:lumMod val="75000"/>
                    <a:lumOff val="25000"/>
                  </a:schemeClr>
                </a:gs>
              </a:gsLst>
              <a:lin ang="5400000" scaled="0"/>
            </a:gradFill>
            <a:ln w="19050" algn="ctr">
              <a:noFill/>
              <a:miter lim="800000"/>
              <a:headEnd/>
              <a:tailEnd/>
            </a:ln>
            <a:effectLst/>
          </p:spPr>
          <p:txBody>
            <a:bodyPr wrap="none" rtlCol="0" anchor="ctr"/>
            <a:lstStyle/>
            <a:p>
              <a:pPr algn="ctr"/>
              <a:endParaRPr lang="en-US" sz="800" dirty="0">
                <a:solidFill>
                  <a:prstClr val="black"/>
                </a:solidFill>
              </a:endParaRPr>
            </a:p>
          </p:txBody>
        </p:sp>
        <p:sp>
          <p:nvSpPr>
            <p:cNvPr id="772" name="Rounded Rectangle 771"/>
            <p:cNvSpPr/>
            <p:nvPr/>
          </p:nvSpPr>
          <p:spPr bwMode="auto">
            <a:xfrm>
              <a:off x="6024219" y="1554626"/>
              <a:ext cx="381991" cy="300693"/>
            </a:xfrm>
            <a:prstGeom prst="roundRect">
              <a:avLst>
                <a:gd name="adj" fmla="val 8875"/>
              </a:avLst>
            </a:prstGeom>
            <a:gradFill>
              <a:gsLst>
                <a:gs pos="0">
                  <a:schemeClr val="tx2">
                    <a:lumMod val="20000"/>
                    <a:lumOff val="80000"/>
                  </a:schemeClr>
                </a:gs>
                <a:gs pos="100000">
                  <a:schemeClr val="tx2"/>
                </a:gs>
              </a:gsLst>
              <a:lin ang="5400000" scaled="0"/>
            </a:gradFill>
            <a:ln w="12700" algn="ctr">
              <a:gradFill>
                <a:gsLst>
                  <a:gs pos="0">
                    <a:schemeClr val="tx1">
                      <a:lumMod val="75000"/>
                      <a:lumOff val="25000"/>
                    </a:schemeClr>
                  </a:gs>
                  <a:gs pos="50000">
                    <a:schemeClr val="bg1">
                      <a:lumMod val="95000"/>
                    </a:schemeClr>
                  </a:gs>
                  <a:gs pos="100000">
                    <a:schemeClr val="tx1"/>
                  </a:gs>
                </a:gsLst>
                <a:lin ang="5400000" scaled="0"/>
              </a:gradFill>
              <a:miter lim="800000"/>
              <a:headEnd/>
              <a:tailEnd/>
            </a:ln>
            <a:effectLst/>
          </p:spPr>
          <p:txBody>
            <a:bodyPr wrap="none" rtlCol="0" anchor="ctr"/>
            <a:lstStyle/>
            <a:p>
              <a:pPr algn="ctr"/>
              <a:endParaRPr lang="en-US" sz="800" dirty="0">
                <a:solidFill>
                  <a:prstClr val="black"/>
                </a:solidFill>
              </a:endParaRPr>
            </a:p>
          </p:txBody>
        </p:sp>
        <p:sp>
          <p:nvSpPr>
            <p:cNvPr id="773" name="Rounded Rectangle 772"/>
            <p:cNvSpPr/>
            <p:nvPr/>
          </p:nvSpPr>
          <p:spPr bwMode="auto">
            <a:xfrm>
              <a:off x="6073588" y="1650920"/>
              <a:ext cx="283255" cy="173081"/>
            </a:xfrm>
            <a:prstGeom prst="roundRect">
              <a:avLst>
                <a:gd name="adj" fmla="val 23634"/>
              </a:avLst>
            </a:prstGeom>
            <a:solidFill>
              <a:schemeClr val="accent2"/>
            </a:solidFill>
            <a:ln w="12700" algn="ctr">
              <a:solidFill>
                <a:schemeClr val="accent2"/>
              </a:solidFill>
              <a:miter lim="800000"/>
              <a:headEnd/>
              <a:tailEnd/>
            </a:ln>
            <a:effectLst>
              <a:innerShdw blurRad="114300">
                <a:prstClr val="black"/>
              </a:innerShdw>
            </a:effectLst>
          </p:spPr>
          <p:txBody>
            <a:bodyPr wrap="none" rtlCol="0" anchor="ctr"/>
            <a:lstStyle/>
            <a:p>
              <a:pPr algn="ctr"/>
              <a:endParaRPr lang="en-US" sz="800" dirty="0">
                <a:solidFill>
                  <a:prstClr val="black"/>
                </a:solidFill>
              </a:endParaRPr>
            </a:p>
          </p:txBody>
        </p:sp>
        <p:sp>
          <p:nvSpPr>
            <p:cNvPr id="774" name="Rounded Rectangle 773"/>
            <p:cNvSpPr/>
            <p:nvPr/>
          </p:nvSpPr>
          <p:spPr bwMode="auto">
            <a:xfrm>
              <a:off x="6104580" y="1672538"/>
              <a:ext cx="221271" cy="83350"/>
            </a:xfrm>
            <a:prstGeom prst="roundRect">
              <a:avLst>
                <a:gd name="adj" fmla="val 37927"/>
              </a:avLst>
            </a:prstGeom>
            <a:gradFill>
              <a:gsLst>
                <a:gs pos="0">
                  <a:schemeClr val="bg1">
                    <a:alpha val="52000"/>
                  </a:schemeClr>
                </a:gs>
                <a:gs pos="100000">
                  <a:schemeClr val="bg1">
                    <a:alpha val="0"/>
                  </a:schemeClr>
                </a:gs>
              </a:gsLst>
              <a:lin ang="5400000" scaled="0"/>
            </a:gradFill>
            <a:ln w="19050" algn="ctr">
              <a:noFill/>
              <a:miter lim="800000"/>
              <a:headEnd/>
              <a:tailEnd/>
            </a:ln>
          </p:spPr>
          <p:txBody>
            <a:bodyPr wrap="none" rtlCol="0" anchor="ctr"/>
            <a:lstStyle/>
            <a:p>
              <a:pPr algn="ctr"/>
              <a:endParaRPr lang="en-US" sz="800" dirty="0">
                <a:solidFill>
                  <a:prstClr val="black"/>
                </a:solidFill>
              </a:endParaRPr>
            </a:p>
          </p:txBody>
        </p:sp>
        <p:sp>
          <p:nvSpPr>
            <p:cNvPr id="775" name="TextBox 774"/>
            <p:cNvSpPr txBox="1"/>
            <p:nvPr/>
          </p:nvSpPr>
          <p:spPr bwMode="auto">
            <a:xfrm>
              <a:off x="6071737" y="1531882"/>
              <a:ext cx="286957" cy="159737"/>
            </a:xfrm>
            <a:prstGeom prst="rect">
              <a:avLst/>
            </a:prstGeom>
            <a:noFill/>
            <a:ln w="19050" algn="ctr">
              <a:noFill/>
              <a:miter lim="800000"/>
              <a:headEnd/>
              <a:tailEnd/>
            </a:ln>
          </p:spPr>
          <p:txBody>
            <a:bodyPr wrap="square" lIns="0" tIns="0" rIns="0" bIns="0" rtlCol="0" anchor="ctr">
              <a:spAutoFit/>
            </a:bodyPr>
            <a:lstStyle/>
            <a:p>
              <a:pPr algn="ctr"/>
              <a:r>
                <a:rPr lang="en-US" sz="800" dirty="0">
                  <a:solidFill>
                    <a:prstClr val="black"/>
                  </a:solidFill>
                  <a:latin typeface="Franklin Gothic Medium" pitchFamily="34" charset="0"/>
                </a:rPr>
                <a:t>VM</a:t>
              </a:r>
            </a:p>
          </p:txBody>
        </p:sp>
        <p:sp>
          <p:nvSpPr>
            <p:cNvPr id="776" name="Rounded Rectangle 775"/>
            <p:cNvSpPr/>
            <p:nvPr/>
          </p:nvSpPr>
          <p:spPr bwMode="auto">
            <a:xfrm>
              <a:off x="6500025" y="1535554"/>
              <a:ext cx="413671" cy="325948"/>
            </a:xfrm>
            <a:prstGeom prst="roundRect">
              <a:avLst>
                <a:gd name="adj" fmla="val 8875"/>
              </a:avLst>
            </a:prstGeom>
            <a:gradFill>
              <a:gsLst>
                <a:gs pos="0">
                  <a:schemeClr val="accent1">
                    <a:lumMod val="75000"/>
                  </a:schemeClr>
                </a:gs>
                <a:gs pos="100000">
                  <a:schemeClr val="tx1">
                    <a:lumMod val="75000"/>
                    <a:lumOff val="25000"/>
                  </a:schemeClr>
                </a:gs>
              </a:gsLst>
              <a:lin ang="5400000" scaled="0"/>
            </a:gradFill>
            <a:ln w="19050" algn="ctr">
              <a:noFill/>
              <a:miter lim="800000"/>
              <a:headEnd/>
              <a:tailEnd/>
            </a:ln>
            <a:effectLst/>
          </p:spPr>
          <p:txBody>
            <a:bodyPr wrap="none" rtlCol="0" anchor="ctr"/>
            <a:lstStyle/>
            <a:p>
              <a:pPr algn="ctr"/>
              <a:endParaRPr lang="en-US" sz="800" dirty="0">
                <a:solidFill>
                  <a:prstClr val="black"/>
                </a:solidFill>
              </a:endParaRPr>
            </a:p>
          </p:txBody>
        </p:sp>
        <p:sp>
          <p:nvSpPr>
            <p:cNvPr id="777" name="Rounded Rectangle 776"/>
            <p:cNvSpPr/>
            <p:nvPr/>
          </p:nvSpPr>
          <p:spPr bwMode="auto">
            <a:xfrm>
              <a:off x="6515867" y="1548178"/>
              <a:ext cx="381991" cy="300693"/>
            </a:xfrm>
            <a:prstGeom prst="roundRect">
              <a:avLst>
                <a:gd name="adj" fmla="val 8875"/>
              </a:avLst>
            </a:prstGeom>
            <a:gradFill>
              <a:gsLst>
                <a:gs pos="0">
                  <a:schemeClr val="tx2">
                    <a:lumMod val="20000"/>
                    <a:lumOff val="80000"/>
                  </a:schemeClr>
                </a:gs>
                <a:gs pos="100000">
                  <a:schemeClr val="tx2"/>
                </a:gs>
              </a:gsLst>
              <a:lin ang="5400000" scaled="0"/>
            </a:gradFill>
            <a:ln w="12700" algn="ctr">
              <a:gradFill>
                <a:gsLst>
                  <a:gs pos="0">
                    <a:schemeClr val="tx1">
                      <a:lumMod val="75000"/>
                      <a:lumOff val="25000"/>
                    </a:schemeClr>
                  </a:gs>
                  <a:gs pos="50000">
                    <a:schemeClr val="bg1">
                      <a:lumMod val="95000"/>
                    </a:schemeClr>
                  </a:gs>
                  <a:gs pos="100000">
                    <a:schemeClr val="tx1"/>
                  </a:gs>
                </a:gsLst>
                <a:lin ang="5400000" scaled="0"/>
              </a:gradFill>
              <a:miter lim="800000"/>
              <a:headEnd/>
              <a:tailEnd/>
            </a:ln>
            <a:effectLst/>
          </p:spPr>
          <p:txBody>
            <a:bodyPr wrap="none" rtlCol="0" anchor="ctr"/>
            <a:lstStyle/>
            <a:p>
              <a:pPr algn="ctr"/>
              <a:endParaRPr lang="en-US" sz="800" dirty="0">
                <a:solidFill>
                  <a:prstClr val="black"/>
                </a:solidFill>
              </a:endParaRPr>
            </a:p>
          </p:txBody>
        </p:sp>
        <p:sp>
          <p:nvSpPr>
            <p:cNvPr id="778" name="Rounded Rectangle 777"/>
            <p:cNvSpPr/>
            <p:nvPr/>
          </p:nvSpPr>
          <p:spPr bwMode="auto">
            <a:xfrm>
              <a:off x="6565234" y="1644474"/>
              <a:ext cx="283255" cy="173081"/>
            </a:xfrm>
            <a:prstGeom prst="roundRect">
              <a:avLst>
                <a:gd name="adj" fmla="val 23634"/>
              </a:avLst>
            </a:prstGeom>
            <a:solidFill>
              <a:schemeClr val="accent2"/>
            </a:solidFill>
            <a:ln w="12700" algn="ctr">
              <a:solidFill>
                <a:schemeClr val="accent2"/>
              </a:solidFill>
              <a:miter lim="800000"/>
              <a:headEnd/>
              <a:tailEnd/>
            </a:ln>
            <a:effectLst>
              <a:innerShdw blurRad="114300">
                <a:prstClr val="black"/>
              </a:innerShdw>
            </a:effectLst>
          </p:spPr>
          <p:txBody>
            <a:bodyPr wrap="none" rtlCol="0" anchor="ctr"/>
            <a:lstStyle/>
            <a:p>
              <a:pPr algn="ctr"/>
              <a:endParaRPr lang="en-US" sz="800" dirty="0">
                <a:solidFill>
                  <a:prstClr val="black"/>
                </a:solidFill>
              </a:endParaRPr>
            </a:p>
          </p:txBody>
        </p:sp>
        <p:sp>
          <p:nvSpPr>
            <p:cNvPr id="779" name="Rounded Rectangle 778"/>
            <p:cNvSpPr/>
            <p:nvPr/>
          </p:nvSpPr>
          <p:spPr bwMode="auto">
            <a:xfrm>
              <a:off x="6596226" y="1666093"/>
              <a:ext cx="221271" cy="83350"/>
            </a:xfrm>
            <a:prstGeom prst="roundRect">
              <a:avLst>
                <a:gd name="adj" fmla="val 37927"/>
              </a:avLst>
            </a:prstGeom>
            <a:gradFill>
              <a:gsLst>
                <a:gs pos="0">
                  <a:schemeClr val="bg1">
                    <a:alpha val="52000"/>
                  </a:schemeClr>
                </a:gs>
                <a:gs pos="100000">
                  <a:schemeClr val="bg1">
                    <a:alpha val="0"/>
                  </a:schemeClr>
                </a:gs>
              </a:gsLst>
              <a:lin ang="5400000" scaled="0"/>
            </a:gradFill>
            <a:ln w="19050" algn="ctr">
              <a:noFill/>
              <a:miter lim="800000"/>
              <a:headEnd/>
              <a:tailEnd/>
            </a:ln>
          </p:spPr>
          <p:txBody>
            <a:bodyPr wrap="none" rtlCol="0" anchor="ctr"/>
            <a:lstStyle/>
            <a:p>
              <a:pPr algn="ctr"/>
              <a:endParaRPr lang="en-US" sz="800" dirty="0">
                <a:solidFill>
                  <a:prstClr val="black"/>
                </a:solidFill>
              </a:endParaRPr>
            </a:p>
          </p:txBody>
        </p:sp>
        <p:sp>
          <p:nvSpPr>
            <p:cNvPr id="780" name="TextBox 779"/>
            <p:cNvSpPr txBox="1"/>
            <p:nvPr/>
          </p:nvSpPr>
          <p:spPr bwMode="auto">
            <a:xfrm>
              <a:off x="6563382" y="1525436"/>
              <a:ext cx="286957" cy="159737"/>
            </a:xfrm>
            <a:prstGeom prst="rect">
              <a:avLst/>
            </a:prstGeom>
            <a:noFill/>
            <a:ln w="19050" algn="ctr">
              <a:noFill/>
              <a:miter lim="800000"/>
              <a:headEnd/>
              <a:tailEnd/>
            </a:ln>
          </p:spPr>
          <p:txBody>
            <a:bodyPr wrap="square" lIns="0" tIns="0" rIns="0" bIns="0" rtlCol="0" anchor="ctr">
              <a:spAutoFit/>
            </a:bodyPr>
            <a:lstStyle/>
            <a:p>
              <a:pPr algn="ctr"/>
              <a:r>
                <a:rPr lang="en-US" sz="800" dirty="0">
                  <a:solidFill>
                    <a:prstClr val="black"/>
                  </a:solidFill>
                  <a:latin typeface="Franklin Gothic Medium" pitchFamily="34" charset="0"/>
                </a:rPr>
                <a:t>VM</a:t>
              </a:r>
            </a:p>
          </p:txBody>
        </p:sp>
      </p:grpSp>
      <p:grpSp>
        <p:nvGrpSpPr>
          <p:cNvPr id="781" name="Group 780"/>
          <p:cNvGrpSpPr/>
          <p:nvPr/>
        </p:nvGrpSpPr>
        <p:grpSpPr>
          <a:xfrm>
            <a:off x="5722774" y="2190739"/>
            <a:ext cx="697739" cy="263981"/>
            <a:chOff x="6008379" y="1525434"/>
            <a:chExt cx="905317" cy="342515"/>
          </a:xfrm>
        </p:grpSpPr>
        <p:sp>
          <p:nvSpPr>
            <p:cNvPr id="782" name="Rounded Rectangle 781"/>
            <p:cNvSpPr/>
            <p:nvPr/>
          </p:nvSpPr>
          <p:spPr bwMode="auto">
            <a:xfrm>
              <a:off x="6008379" y="1542001"/>
              <a:ext cx="413671" cy="325948"/>
            </a:xfrm>
            <a:prstGeom prst="roundRect">
              <a:avLst>
                <a:gd name="adj" fmla="val 8875"/>
              </a:avLst>
            </a:prstGeom>
            <a:gradFill>
              <a:gsLst>
                <a:gs pos="0">
                  <a:schemeClr val="accent1">
                    <a:lumMod val="75000"/>
                  </a:schemeClr>
                </a:gs>
                <a:gs pos="100000">
                  <a:schemeClr val="tx1">
                    <a:lumMod val="75000"/>
                    <a:lumOff val="25000"/>
                  </a:schemeClr>
                </a:gs>
              </a:gsLst>
              <a:lin ang="5400000" scaled="0"/>
            </a:gradFill>
            <a:ln w="19050" algn="ctr">
              <a:noFill/>
              <a:miter lim="800000"/>
              <a:headEnd/>
              <a:tailEnd/>
            </a:ln>
            <a:effectLst/>
          </p:spPr>
          <p:txBody>
            <a:bodyPr wrap="none" rtlCol="0" anchor="ctr"/>
            <a:lstStyle/>
            <a:p>
              <a:pPr algn="ctr"/>
              <a:endParaRPr lang="en-US" sz="800" dirty="0">
                <a:solidFill>
                  <a:prstClr val="black"/>
                </a:solidFill>
              </a:endParaRPr>
            </a:p>
          </p:txBody>
        </p:sp>
        <p:sp>
          <p:nvSpPr>
            <p:cNvPr id="783" name="Rounded Rectangle 782"/>
            <p:cNvSpPr/>
            <p:nvPr/>
          </p:nvSpPr>
          <p:spPr bwMode="auto">
            <a:xfrm>
              <a:off x="6024219" y="1554629"/>
              <a:ext cx="381991" cy="300693"/>
            </a:xfrm>
            <a:prstGeom prst="roundRect">
              <a:avLst>
                <a:gd name="adj" fmla="val 8875"/>
              </a:avLst>
            </a:prstGeom>
            <a:gradFill>
              <a:gsLst>
                <a:gs pos="0">
                  <a:schemeClr val="tx2">
                    <a:lumMod val="20000"/>
                    <a:lumOff val="80000"/>
                  </a:schemeClr>
                </a:gs>
                <a:gs pos="100000">
                  <a:schemeClr val="tx2"/>
                </a:gs>
              </a:gsLst>
              <a:lin ang="5400000" scaled="0"/>
            </a:gradFill>
            <a:ln w="12700" algn="ctr">
              <a:gradFill>
                <a:gsLst>
                  <a:gs pos="0">
                    <a:schemeClr val="tx1">
                      <a:lumMod val="75000"/>
                      <a:lumOff val="25000"/>
                    </a:schemeClr>
                  </a:gs>
                  <a:gs pos="50000">
                    <a:schemeClr val="bg1">
                      <a:lumMod val="95000"/>
                    </a:schemeClr>
                  </a:gs>
                  <a:gs pos="100000">
                    <a:schemeClr val="tx1"/>
                  </a:gs>
                </a:gsLst>
                <a:lin ang="5400000" scaled="0"/>
              </a:gradFill>
              <a:miter lim="800000"/>
              <a:headEnd/>
              <a:tailEnd/>
            </a:ln>
            <a:effectLst/>
          </p:spPr>
          <p:txBody>
            <a:bodyPr wrap="none" rtlCol="0" anchor="ctr"/>
            <a:lstStyle/>
            <a:p>
              <a:pPr algn="ctr"/>
              <a:endParaRPr lang="en-US" sz="800" dirty="0">
                <a:solidFill>
                  <a:prstClr val="black"/>
                </a:solidFill>
              </a:endParaRPr>
            </a:p>
          </p:txBody>
        </p:sp>
        <p:sp>
          <p:nvSpPr>
            <p:cNvPr id="784" name="Rounded Rectangle 783"/>
            <p:cNvSpPr/>
            <p:nvPr/>
          </p:nvSpPr>
          <p:spPr bwMode="auto">
            <a:xfrm>
              <a:off x="6073588" y="1650923"/>
              <a:ext cx="283255" cy="173082"/>
            </a:xfrm>
            <a:prstGeom prst="roundRect">
              <a:avLst>
                <a:gd name="adj" fmla="val 23634"/>
              </a:avLst>
            </a:prstGeom>
            <a:solidFill>
              <a:schemeClr val="accent2"/>
            </a:solidFill>
            <a:ln w="12700" algn="ctr">
              <a:solidFill>
                <a:schemeClr val="accent2"/>
              </a:solidFill>
              <a:miter lim="800000"/>
              <a:headEnd/>
              <a:tailEnd/>
            </a:ln>
            <a:effectLst>
              <a:innerShdw blurRad="114300">
                <a:prstClr val="black"/>
              </a:innerShdw>
            </a:effectLst>
          </p:spPr>
          <p:txBody>
            <a:bodyPr wrap="none" rtlCol="0" anchor="ctr"/>
            <a:lstStyle/>
            <a:p>
              <a:pPr algn="ctr"/>
              <a:endParaRPr lang="en-US" sz="800" dirty="0">
                <a:solidFill>
                  <a:prstClr val="black"/>
                </a:solidFill>
              </a:endParaRPr>
            </a:p>
          </p:txBody>
        </p:sp>
        <p:sp>
          <p:nvSpPr>
            <p:cNvPr id="785" name="Rounded Rectangle 784"/>
            <p:cNvSpPr/>
            <p:nvPr/>
          </p:nvSpPr>
          <p:spPr bwMode="auto">
            <a:xfrm>
              <a:off x="6104580" y="1672540"/>
              <a:ext cx="221271" cy="83350"/>
            </a:xfrm>
            <a:prstGeom prst="roundRect">
              <a:avLst>
                <a:gd name="adj" fmla="val 37927"/>
              </a:avLst>
            </a:prstGeom>
            <a:gradFill>
              <a:gsLst>
                <a:gs pos="0">
                  <a:schemeClr val="bg1">
                    <a:alpha val="52000"/>
                  </a:schemeClr>
                </a:gs>
                <a:gs pos="100000">
                  <a:schemeClr val="bg1">
                    <a:alpha val="0"/>
                  </a:schemeClr>
                </a:gs>
              </a:gsLst>
              <a:lin ang="5400000" scaled="0"/>
            </a:gradFill>
            <a:ln w="19050" algn="ctr">
              <a:noFill/>
              <a:miter lim="800000"/>
              <a:headEnd/>
              <a:tailEnd/>
            </a:ln>
          </p:spPr>
          <p:txBody>
            <a:bodyPr wrap="none" rtlCol="0" anchor="ctr"/>
            <a:lstStyle/>
            <a:p>
              <a:pPr algn="ctr"/>
              <a:endParaRPr lang="en-US" sz="800" dirty="0">
                <a:solidFill>
                  <a:prstClr val="black"/>
                </a:solidFill>
              </a:endParaRPr>
            </a:p>
          </p:txBody>
        </p:sp>
        <p:sp>
          <p:nvSpPr>
            <p:cNvPr id="786" name="TextBox 785"/>
            <p:cNvSpPr txBox="1"/>
            <p:nvPr/>
          </p:nvSpPr>
          <p:spPr bwMode="auto">
            <a:xfrm>
              <a:off x="6071737" y="1531881"/>
              <a:ext cx="286957" cy="159737"/>
            </a:xfrm>
            <a:prstGeom prst="rect">
              <a:avLst/>
            </a:prstGeom>
            <a:noFill/>
            <a:ln w="19050" algn="ctr">
              <a:noFill/>
              <a:miter lim="800000"/>
              <a:headEnd/>
              <a:tailEnd/>
            </a:ln>
          </p:spPr>
          <p:txBody>
            <a:bodyPr wrap="square" lIns="0" tIns="0" rIns="0" bIns="0" rtlCol="0" anchor="ctr">
              <a:spAutoFit/>
            </a:bodyPr>
            <a:lstStyle/>
            <a:p>
              <a:pPr algn="ctr"/>
              <a:r>
                <a:rPr lang="en-US" sz="800" dirty="0">
                  <a:solidFill>
                    <a:prstClr val="black"/>
                  </a:solidFill>
                  <a:latin typeface="Franklin Gothic Medium" pitchFamily="34" charset="0"/>
                </a:rPr>
                <a:t>VM</a:t>
              </a:r>
            </a:p>
          </p:txBody>
        </p:sp>
        <p:sp>
          <p:nvSpPr>
            <p:cNvPr id="787" name="Rounded Rectangle 786"/>
            <p:cNvSpPr/>
            <p:nvPr/>
          </p:nvSpPr>
          <p:spPr bwMode="auto">
            <a:xfrm>
              <a:off x="6500025" y="1535554"/>
              <a:ext cx="413671" cy="325948"/>
            </a:xfrm>
            <a:prstGeom prst="roundRect">
              <a:avLst>
                <a:gd name="adj" fmla="val 8875"/>
              </a:avLst>
            </a:prstGeom>
            <a:gradFill>
              <a:gsLst>
                <a:gs pos="0">
                  <a:schemeClr val="accent1">
                    <a:lumMod val="75000"/>
                  </a:schemeClr>
                </a:gs>
                <a:gs pos="100000">
                  <a:schemeClr val="tx1">
                    <a:lumMod val="75000"/>
                    <a:lumOff val="25000"/>
                  </a:schemeClr>
                </a:gs>
              </a:gsLst>
              <a:lin ang="5400000" scaled="0"/>
            </a:gradFill>
            <a:ln w="19050" algn="ctr">
              <a:noFill/>
              <a:miter lim="800000"/>
              <a:headEnd/>
              <a:tailEnd/>
            </a:ln>
            <a:effectLst/>
          </p:spPr>
          <p:txBody>
            <a:bodyPr wrap="none" rtlCol="0" anchor="ctr"/>
            <a:lstStyle/>
            <a:p>
              <a:pPr algn="ctr"/>
              <a:endParaRPr lang="en-US" sz="800" dirty="0">
                <a:solidFill>
                  <a:prstClr val="black"/>
                </a:solidFill>
              </a:endParaRPr>
            </a:p>
          </p:txBody>
        </p:sp>
        <p:sp>
          <p:nvSpPr>
            <p:cNvPr id="788" name="Rounded Rectangle 787"/>
            <p:cNvSpPr/>
            <p:nvPr/>
          </p:nvSpPr>
          <p:spPr bwMode="auto">
            <a:xfrm>
              <a:off x="6515867" y="1548179"/>
              <a:ext cx="381991" cy="300692"/>
            </a:xfrm>
            <a:prstGeom prst="roundRect">
              <a:avLst>
                <a:gd name="adj" fmla="val 8875"/>
              </a:avLst>
            </a:prstGeom>
            <a:gradFill>
              <a:gsLst>
                <a:gs pos="0">
                  <a:schemeClr val="tx2">
                    <a:lumMod val="20000"/>
                    <a:lumOff val="80000"/>
                  </a:schemeClr>
                </a:gs>
                <a:gs pos="100000">
                  <a:schemeClr val="tx2"/>
                </a:gs>
              </a:gsLst>
              <a:lin ang="5400000" scaled="0"/>
            </a:gradFill>
            <a:ln w="12700" algn="ctr">
              <a:gradFill>
                <a:gsLst>
                  <a:gs pos="0">
                    <a:schemeClr val="tx1">
                      <a:lumMod val="75000"/>
                      <a:lumOff val="25000"/>
                    </a:schemeClr>
                  </a:gs>
                  <a:gs pos="50000">
                    <a:schemeClr val="bg1">
                      <a:lumMod val="95000"/>
                    </a:schemeClr>
                  </a:gs>
                  <a:gs pos="100000">
                    <a:schemeClr val="tx1"/>
                  </a:gs>
                </a:gsLst>
                <a:lin ang="5400000" scaled="0"/>
              </a:gradFill>
              <a:miter lim="800000"/>
              <a:headEnd/>
              <a:tailEnd/>
            </a:ln>
            <a:effectLst/>
          </p:spPr>
          <p:txBody>
            <a:bodyPr wrap="none" rtlCol="0" anchor="ctr"/>
            <a:lstStyle/>
            <a:p>
              <a:pPr algn="ctr"/>
              <a:endParaRPr lang="en-US" sz="800" dirty="0">
                <a:solidFill>
                  <a:prstClr val="black"/>
                </a:solidFill>
              </a:endParaRPr>
            </a:p>
          </p:txBody>
        </p:sp>
        <p:sp>
          <p:nvSpPr>
            <p:cNvPr id="789" name="Rounded Rectangle 788"/>
            <p:cNvSpPr/>
            <p:nvPr/>
          </p:nvSpPr>
          <p:spPr bwMode="auto">
            <a:xfrm>
              <a:off x="6565234" y="1644474"/>
              <a:ext cx="283255" cy="173081"/>
            </a:xfrm>
            <a:prstGeom prst="roundRect">
              <a:avLst>
                <a:gd name="adj" fmla="val 23634"/>
              </a:avLst>
            </a:prstGeom>
            <a:solidFill>
              <a:schemeClr val="accent2"/>
            </a:solidFill>
            <a:ln w="12700" algn="ctr">
              <a:solidFill>
                <a:schemeClr val="accent2"/>
              </a:solidFill>
              <a:miter lim="800000"/>
              <a:headEnd/>
              <a:tailEnd/>
            </a:ln>
            <a:effectLst>
              <a:innerShdw blurRad="114300">
                <a:prstClr val="black"/>
              </a:innerShdw>
            </a:effectLst>
          </p:spPr>
          <p:txBody>
            <a:bodyPr wrap="none" rtlCol="0" anchor="ctr"/>
            <a:lstStyle/>
            <a:p>
              <a:pPr algn="ctr"/>
              <a:endParaRPr lang="en-US" sz="800" dirty="0">
                <a:solidFill>
                  <a:prstClr val="black"/>
                </a:solidFill>
              </a:endParaRPr>
            </a:p>
          </p:txBody>
        </p:sp>
        <p:sp>
          <p:nvSpPr>
            <p:cNvPr id="790" name="Rounded Rectangle 789"/>
            <p:cNvSpPr/>
            <p:nvPr/>
          </p:nvSpPr>
          <p:spPr bwMode="auto">
            <a:xfrm>
              <a:off x="6596226" y="1666092"/>
              <a:ext cx="221271" cy="83350"/>
            </a:xfrm>
            <a:prstGeom prst="roundRect">
              <a:avLst>
                <a:gd name="adj" fmla="val 37927"/>
              </a:avLst>
            </a:prstGeom>
            <a:gradFill>
              <a:gsLst>
                <a:gs pos="0">
                  <a:schemeClr val="bg1">
                    <a:alpha val="52000"/>
                  </a:schemeClr>
                </a:gs>
                <a:gs pos="100000">
                  <a:schemeClr val="bg1">
                    <a:alpha val="0"/>
                  </a:schemeClr>
                </a:gs>
              </a:gsLst>
              <a:lin ang="5400000" scaled="0"/>
            </a:gradFill>
            <a:ln w="19050" algn="ctr">
              <a:noFill/>
              <a:miter lim="800000"/>
              <a:headEnd/>
              <a:tailEnd/>
            </a:ln>
          </p:spPr>
          <p:txBody>
            <a:bodyPr wrap="none" rtlCol="0" anchor="ctr"/>
            <a:lstStyle/>
            <a:p>
              <a:pPr algn="ctr"/>
              <a:endParaRPr lang="en-US" sz="800" dirty="0">
                <a:solidFill>
                  <a:prstClr val="black"/>
                </a:solidFill>
              </a:endParaRPr>
            </a:p>
          </p:txBody>
        </p:sp>
        <p:sp>
          <p:nvSpPr>
            <p:cNvPr id="791" name="TextBox 790"/>
            <p:cNvSpPr txBox="1"/>
            <p:nvPr/>
          </p:nvSpPr>
          <p:spPr bwMode="auto">
            <a:xfrm>
              <a:off x="6563382" y="1525434"/>
              <a:ext cx="286957" cy="159736"/>
            </a:xfrm>
            <a:prstGeom prst="rect">
              <a:avLst/>
            </a:prstGeom>
            <a:noFill/>
            <a:ln w="19050" algn="ctr">
              <a:noFill/>
              <a:miter lim="800000"/>
              <a:headEnd/>
              <a:tailEnd/>
            </a:ln>
          </p:spPr>
          <p:txBody>
            <a:bodyPr wrap="square" lIns="0" tIns="0" rIns="0" bIns="0" rtlCol="0" anchor="ctr">
              <a:spAutoFit/>
            </a:bodyPr>
            <a:lstStyle/>
            <a:p>
              <a:pPr algn="ctr"/>
              <a:r>
                <a:rPr lang="en-US" sz="800" dirty="0">
                  <a:solidFill>
                    <a:prstClr val="black"/>
                  </a:solidFill>
                  <a:latin typeface="Franklin Gothic Medium" pitchFamily="34" charset="0"/>
                </a:rPr>
                <a:t>VM</a:t>
              </a:r>
            </a:p>
          </p:txBody>
        </p:sp>
      </p:grpSp>
      <p:grpSp>
        <p:nvGrpSpPr>
          <p:cNvPr id="792" name="Group 791"/>
          <p:cNvGrpSpPr/>
          <p:nvPr/>
        </p:nvGrpSpPr>
        <p:grpSpPr>
          <a:xfrm>
            <a:off x="5719907" y="2767654"/>
            <a:ext cx="697739" cy="263980"/>
            <a:chOff x="6008379" y="1525434"/>
            <a:chExt cx="905317" cy="342515"/>
          </a:xfrm>
        </p:grpSpPr>
        <p:sp>
          <p:nvSpPr>
            <p:cNvPr id="793" name="Rounded Rectangle 792"/>
            <p:cNvSpPr/>
            <p:nvPr/>
          </p:nvSpPr>
          <p:spPr bwMode="auto">
            <a:xfrm>
              <a:off x="6008379" y="1542001"/>
              <a:ext cx="413671" cy="325948"/>
            </a:xfrm>
            <a:prstGeom prst="roundRect">
              <a:avLst>
                <a:gd name="adj" fmla="val 8875"/>
              </a:avLst>
            </a:prstGeom>
            <a:gradFill>
              <a:gsLst>
                <a:gs pos="0">
                  <a:schemeClr val="accent1">
                    <a:lumMod val="75000"/>
                  </a:schemeClr>
                </a:gs>
                <a:gs pos="100000">
                  <a:schemeClr val="tx1">
                    <a:lumMod val="75000"/>
                    <a:lumOff val="25000"/>
                  </a:schemeClr>
                </a:gs>
              </a:gsLst>
              <a:lin ang="5400000" scaled="0"/>
            </a:gradFill>
            <a:ln w="19050" algn="ctr">
              <a:noFill/>
              <a:miter lim="800000"/>
              <a:headEnd/>
              <a:tailEnd/>
            </a:ln>
            <a:effectLst/>
          </p:spPr>
          <p:txBody>
            <a:bodyPr wrap="none" rtlCol="0" anchor="ctr"/>
            <a:lstStyle/>
            <a:p>
              <a:pPr algn="ctr"/>
              <a:endParaRPr lang="en-US" sz="800" dirty="0">
                <a:solidFill>
                  <a:prstClr val="black"/>
                </a:solidFill>
              </a:endParaRPr>
            </a:p>
          </p:txBody>
        </p:sp>
        <p:sp>
          <p:nvSpPr>
            <p:cNvPr id="794" name="Rounded Rectangle 793"/>
            <p:cNvSpPr/>
            <p:nvPr/>
          </p:nvSpPr>
          <p:spPr bwMode="auto">
            <a:xfrm>
              <a:off x="6024219" y="1554629"/>
              <a:ext cx="381991" cy="300693"/>
            </a:xfrm>
            <a:prstGeom prst="roundRect">
              <a:avLst>
                <a:gd name="adj" fmla="val 8875"/>
              </a:avLst>
            </a:prstGeom>
            <a:gradFill>
              <a:gsLst>
                <a:gs pos="0">
                  <a:schemeClr val="tx2">
                    <a:lumMod val="20000"/>
                    <a:lumOff val="80000"/>
                  </a:schemeClr>
                </a:gs>
                <a:gs pos="100000">
                  <a:schemeClr val="tx2"/>
                </a:gs>
              </a:gsLst>
              <a:lin ang="5400000" scaled="0"/>
            </a:gradFill>
            <a:ln w="12700" algn="ctr">
              <a:gradFill>
                <a:gsLst>
                  <a:gs pos="0">
                    <a:schemeClr val="tx1">
                      <a:lumMod val="75000"/>
                      <a:lumOff val="25000"/>
                    </a:schemeClr>
                  </a:gs>
                  <a:gs pos="50000">
                    <a:schemeClr val="bg1">
                      <a:lumMod val="95000"/>
                    </a:schemeClr>
                  </a:gs>
                  <a:gs pos="100000">
                    <a:schemeClr val="tx1"/>
                  </a:gs>
                </a:gsLst>
                <a:lin ang="5400000" scaled="0"/>
              </a:gradFill>
              <a:miter lim="800000"/>
              <a:headEnd/>
              <a:tailEnd/>
            </a:ln>
            <a:effectLst/>
          </p:spPr>
          <p:txBody>
            <a:bodyPr wrap="none" rtlCol="0" anchor="ctr"/>
            <a:lstStyle/>
            <a:p>
              <a:pPr algn="ctr"/>
              <a:endParaRPr lang="en-US" sz="800" dirty="0">
                <a:solidFill>
                  <a:prstClr val="black"/>
                </a:solidFill>
              </a:endParaRPr>
            </a:p>
          </p:txBody>
        </p:sp>
        <p:sp>
          <p:nvSpPr>
            <p:cNvPr id="795" name="Rounded Rectangle 794"/>
            <p:cNvSpPr/>
            <p:nvPr/>
          </p:nvSpPr>
          <p:spPr bwMode="auto">
            <a:xfrm>
              <a:off x="6073588" y="1650923"/>
              <a:ext cx="283255" cy="173082"/>
            </a:xfrm>
            <a:prstGeom prst="roundRect">
              <a:avLst>
                <a:gd name="adj" fmla="val 23634"/>
              </a:avLst>
            </a:prstGeom>
            <a:solidFill>
              <a:schemeClr val="accent2"/>
            </a:solidFill>
            <a:ln w="12700" algn="ctr">
              <a:solidFill>
                <a:schemeClr val="accent2"/>
              </a:solidFill>
              <a:miter lim="800000"/>
              <a:headEnd/>
              <a:tailEnd/>
            </a:ln>
            <a:effectLst>
              <a:innerShdw blurRad="114300">
                <a:prstClr val="black"/>
              </a:innerShdw>
            </a:effectLst>
          </p:spPr>
          <p:txBody>
            <a:bodyPr wrap="none" rtlCol="0" anchor="ctr"/>
            <a:lstStyle/>
            <a:p>
              <a:pPr algn="ctr"/>
              <a:endParaRPr lang="en-US" sz="800" dirty="0">
                <a:solidFill>
                  <a:prstClr val="black"/>
                </a:solidFill>
              </a:endParaRPr>
            </a:p>
          </p:txBody>
        </p:sp>
        <p:sp>
          <p:nvSpPr>
            <p:cNvPr id="796" name="Rounded Rectangle 795"/>
            <p:cNvSpPr/>
            <p:nvPr/>
          </p:nvSpPr>
          <p:spPr bwMode="auto">
            <a:xfrm>
              <a:off x="6104580" y="1672540"/>
              <a:ext cx="221271" cy="83350"/>
            </a:xfrm>
            <a:prstGeom prst="roundRect">
              <a:avLst>
                <a:gd name="adj" fmla="val 37927"/>
              </a:avLst>
            </a:prstGeom>
            <a:gradFill>
              <a:gsLst>
                <a:gs pos="0">
                  <a:schemeClr val="bg1">
                    <a:alpha val="52000"/>
                  </a:schemeClr>
                </a:gs>
                <a:gs pos="100000">
                  <a:schemeClr val="bg1">
                    <a:alpha val="0"/>
                  </a:schemeClr>
                </a:gs>
              </a:gsLst>
              <a:lin ang="5400000" scaled="0"/>
            </a:gradFill>
            <a:ln w="19050" algn="ctr">
              <a:noFill/>
              <a:miter lim="800000"/>
              <a:headEnd/>
              <a:tailEnd/>
            </a:ln>
          </p:spPr>
          <p:txBody>
            <a:bodyPr wrap="none" rtlCol="0" anchor="ctr"/>
            <a:lstStyle/>
            <a:p>
              <a:pPr algn="ctr"/>
              <a:endParaRPr lang="en-US" sz="800" dirty="0">
                <a:solidFill>
                  <a:prstClr val="black"/>
                </a:solidFill>
              </a:endParaRPr>
            </a:p>
          </p:txBody>
        </p:sp>
        <p:sp>
          <p:nvSpPr>
            <p:cNvPr id="797" name="TextBox 796"/>
            <p:cNvSpPr txBox="1"/>
            <p:nvPr/>
          </p:nvSpPr>
          <p:spPr bwMode="auto">
            <a:xfrm>
              <a:off x="6071737" y="1530919"/>
              <a:ext cx="286957" cy="159737"/>
            </a:xfrm>
            <a:prstGeom prst="rect">
              <a:avLst/>
            </a:prstGeom>
            <a:noFill/>
            <a:ln w="19050" algn="ctr">
              <a:noFill/>
              <a:miter lim="800000"/>
              <a:headEnd/>
              <a:tailEnd/>
            </a:ln>
          </p:spPr>
          <p:txBody>
            <a:bodyPr wrap="square" lIns="0" tIns="0" rIns="0" bIns="0" rtlCol="0" anchor="ctr">
              <a:spAutoFit/>
            </a:bodyPr>
            <a:lstStyle/>
            <a:p>
              <a:pPr algn="ctr"/>
              <a:r>
                <a:rPr lang="en-US" sz="800" dirty="0">
                  <a:solidFill>
                    <a:prstClr val="black"/>
                  </a:solidFill>
                  <a:latin typeface="Franklin Gothic Medium" pitchFamily="34" charset="0"/>
                </a:rPr>
                <a:t>VM</a:t>
              </a:r>
            </a:p>
          </p:txBody>
        </p:sp>
        <p:sp>
          <p:nvSpPr>
            <p:cNvPr id="798" name="Rounded Rectangle 797"/>
            <p:cNvSpPr/>
            <p:nvPr/>
          </p:nvSpPr>
          <p:spPr bwMode="auto">
            <a:xfrm>
              <a:off x="6500025" y="1535554"/>
              <a:ext cx="413671" cy="325948"/>
            </a:xfrm>
            <a:prstGeom prst="roundRect">
              <a:avLst>
                <a:gd name="adj" fmla="val 8875"/>
              </a:avLst>
            </a:prstGeom>
            <a:gradFill>
              <a:gsLst>
                <a:gs pos="0">
                  <a:schemeClr val="accent1">
                    <a:lumMod val="75000"/>
                  </a:schemeClr>
                </a:gs>
                <a:gs pos="100000">
                  <a:schemeClr val="tx1">
                    <a:lumMod val="75000"/>
                    <a:lumOff val="25000"/>
                  </a:schemeClr>
                </a:gs>
              </a:gsLst>
              <a:lin ang="5400000" scaled="0"/>
            </a:gradFill>
            <a:ln w="19050" algn="ctr">
              <a:noFill/>
              <a:miter lim="800000"/>
              <a:headEnd/>
              <a:tailEnd/>
            </a:ln>
            <a:effectLst/>
          </p:spPr>
          <p:txBody>
            <a:bodyPr wrap="none" rtlCol="0" anchor="ctr"/>
            <a:lstStyle/>
            <a:p>
              <a:pPr algn="ctr"/>
              <a:endParaRPr lang="en-US" sz="800" dirty="0">
                <a:solidFill>
                  <a:prstClr val="black"/>
                </a:solidFill>
              </a:endParaRPr>
            </a:p>
          </p:txBody>
        </p:sp>
        <p:sp>
          <p:nvSpPr>
            <p:cNvPr id="799" name="Rounded Rectangle 798"/>
            <p:cNvSpPr/>
            <p:nvPr/>
          </p:nvSpPr>
          <p:spPr bwMode="auto">
            <a:xfrm>
              <a:off x="6515867" y="1548179"/>
              <a:ext cx="381991" cy="300692"/>
            </a:xfrm>
            <a:prstGeom prst="roundRect">
              <a:avLst>
                <a:gd name="adj" fmla="val 8875"/>
              </a:avLst>
            </a:prstGeom>
            <a:gradFill>
              <a:gsLst>
                <a:gs pos="0">
                  <a:schemeClr val="tx2">
                    <a:lumMod val="20000"/>
                    <a:lumOff val="80000"/>
                  </a:schemeClr>
                </a:gs>
                <a:gs pos="100000">
                  <a:schemeClr val="tx2"/>
                </a:gs>
              </a:gsLst>
              <a:lin ang="5400000" scaled="0"/>
            </a:gradFill>
            <a:ln w="12700" algn="ctr">
              <a:gradFill>
                <a:gsLst>
                  <a:gs pos="0">
                    <a:schemeClr val="tx1">
                      <a:lumMod val="75000"/>
                      <a:lumOff val="25000"/>
                    </a:schemeClr>
                  </a:gs>
                  <a:gs pos="50000">
                    <a:schemeClr val="bg1">
                      <a:lumMod val="95000"/>
                    </a:schemeClr>
                  </a:gs>
                  <a:gs pos="100000">
                    <a:schemeClr val="tx1"/>
                  </a:gs>
                </a:gsLst>
                <a:lin ang="5400000" scaled="0"/>
              </a:gradFill>
              <a:miter lim="800000"/>
              <a:headEnd/>
              <a:tailEnd/>
            </a:ln>
            <a:effectLst/>
          </p:spPr>
          <p:txBody>
            <a:bodyPr wrap="none" rtlCol="0" anchor="ctr"/>
            <a:lstStyle/>
            <a:p>
              <a:pPr algn="ctr"/>
              <a:endParaRPr lang="en-US" sz="800" dirty="0">
                <a:solidFill>
                  <a:prstClr val="black"/>
                </a:solidFill>
              </a:endParaRPr>
            </a:p>
          </p:txBody>
        </p:sp>
        <p:sp>
          <p:nvSpPr>
            <p:cNvPr id="800" name="Rounded Rectangle 799"/>
            <p:cNvSpPr/>
            <p:nvPr/>
          </p:nvSpPr>
          <p:spPr bwMode="auto">
            <a:xfrm>
              <a:off x="6565234" y="1644474"/>
              <a:ext cx="283255" cy="173081"/>
            </a:xfrm>
            <a:prstGeom prst="roundRect">
              <a:avLst>
                <a:gd name="adj" fmla="val 23634"/>
              </a:avLst>
            </a:prstGeom>
            <a:solidFill>
              <a:schemeClr val="accent2"/>
            </a:solidFill>
            <a:ln w="12700" algn="ctr">
              <a:solidFill>
                <a:schemeClr val="accent2"/>
              </a:solidFill>
              <a:miter lim="800000"/>
              <a:headEnd/>
              <a:tailEnd/>
            </a:ln>
            <a:effectLst>
              <a:innerShdw blurRad="114300">
                <a:prstClr val="black"/>
              </a:innerShdw>
            </a:effectLst>
          </p:spPr>
          <p:txBody>
            <a:bodyPr wrap="none" rtlCol="0" anchor="ctr"/>
            <a:lstStyle/>
            <a:p>
              <a:pPr algn="ctr"/>
              <a:endParaRPr lang="en-US" sz="800" dirty="0">
                <a:solidFill>
                  <a:prstClr val="black"/>
                </a:solidFill>
              </a:endParaRPr>
            </a:p>
          </p:txBody>
        </p:sp>
        <p:sp>
          <p:nvSpPr>
            <p:cNvPr id="801" name="Rounded Rectangle 800"/>
            <p:cNvSpPr/>
            <p:nvPr/>
          </p:nvSpPr>
          <p:spPr bwMode="auto">
            <a:xfrm>
              <a:off x="6596226" y="1666092"/>
              <a:ext cx="221271" cy="83350"/>
            </a:xfrm>
            <a:prstGeom prst="roundRect">
              <a:avLst>
                <a:gd name="adj" fmla="val 37927"/>
              </a:avLst>
            </a:prstGeom>
            <a:gradFill>
              <a:gsLst>
                <a:gs pos="0">
                  <a:schemeClr val="bg1">
                    <a:alpha val="52000"/>
                  </a:schemeClr>
                </a:gs>
                <a:gs pos="100000">
                  <a:schemeClr val="bg1">
                    <a:alpha val="0"/>
                  </a:schemeClr>
                </a:gs>
              </a:gsLst>
              <a:lin ang="5400000" scaled="0"/>
            </a:gradFill>
            <a:ln w="19050" algn="ctr">
              <a:noFill/>
              <a:miter lim="800000"/>
              <a:headEnd/>
              <a:tailEnd/>
            </a:ln>
          </p:spPr>
          <p:txBody>
            <a:bodyPr wrap="none" rtlCol="0" anchor="ctr"/>
            <a:lstStyle/>
            <a:p>
              <a:pPr algn="ctr"/>
              <a:endParaRPr lang="en-US" sz="800" dirty="0">
                <a:solidFill>
                  <a:prstClr val="black"/>
                </a:solidFill>
              </a:endParaRPr>
            </a:p>
          </p:txBody>
        </p:sp>
        <p:sp>
          <p:nvSpPr>
            <p:cNvPr id="802" name="TextBox 801"/>
            <p:cNvSpPr txBox="1"/>
            <p:nvPr/>
          </p:nvSpPr>
          <p:spPr bwMode="auto">
            <a:xfrm>
              <a:off x="6563382" y="1525434"/>
              <a:ext cx="286957" cy="159737"/>
            </a:xfrm>
            <a:prstGeom prst="rect">
              <a:avLst/>
            </a:prstGeom>
            <a:noFill/>
            <a:ln w="19050" algn="ctr">
              <a:noFill/>
              <a:miter lim="800000"/>
              <a:headEnd/>
              <a:tailEnd/>
            </a:ln>
          </p:spPr>
          <p:txBody>
            <a:bodyPr wrap="square" lIns="0" tIns="0" rIns="0" bIns="0" rtlCol="0" anchor="ctr">
              <a:spAutoFit/>
            </a:bodyPr>
            <a:lstStyle/>
            <a:p>
              <a:pPr algn="ctr"/>
              <a:r>
                <a:rPr lang="en-US" sz="800" dirty="0">
                  <a:solidFill>
                    <a:prstClr val="black"/>
                  </a:solidFill>
                  <a:latin typeface="Franklin Gothic Medium" pitchFamily="34" charset="0"/>
                </a:rPr>
                <a:t>VM</a:t>
              </a:r>
            </a:p>
          </p:txBody>
        </p:sp>
      </p:grpSp>
      <p:grpSp>
        <p:nvGrpSpPr>
          <p:cNvPr id="803" name="Group 802"/>
          <p:cNvGrpSpPr/>
          <p:nvPr/>
        </p:nvGrpSpPr>
        <p:grpSpPr>
          <a:xfrm>
            <a:off x="5719907" y="3087467"/>
            <a:ext cx="697739" cy="266740"/>
            <a:chOff x="6008379" y="1521852"/>
            <a:chExt cx="905317" cy="346096"/>
          </a:xfrm>
        </p:grpSpPr>
        <p:sp>
          <p:nvSpPr>
            <p:cNvPr id="804" name="Rounded Rectangle 803"/>
            <p:cNvSpPr/>
            <p:nvPr/>
          </p:nvSpPr>
          <p:spPr bwMode="auto">
            <a:xfrm>
              <a:off x="6008379" y="1542000"/>
              <a:ext cx="413671" cy="325948"/>
            </a:xfrm>
            <a:prstGeom prst="roundRect">
              <a:avLst>
                <a:gd name="adj" fmla="val 8875"/>
              </a:avLst>
            </a:prstGeom>
            <a:gradFill>
              <a:gsLst>
                <a:gs pos="0">
                  <a:schemeClr val="accent1">
                    <a:lumMod val="75000"/>
                  </a:schemeClr>
                </a:gs>
                <a:gs pos="100000">
                  <a:schemeClr val="tx1">
                    <a:lumMod val="75000"/>
                    <a:lumOff val="25000"/>
                  </a:schemeClr>
                </a:gs>
              </a:gsLst>
              <a:lin ang="5400000" scaled="0"/>
            </a:gradFill>
            <a:ln w="19050" algn="ctr">
              <a:noFill/>
              <a:miter lim="800000"/>
              <a:headEnd/>
              <a:tailEnd/>
            </a:ln>
            <a:effectLst/>
          </p:spPr>
          <p:txBody>
            <a:bodyPr wrap="none" rtlCol="0" anchor="ctr"/>
            <a:lstStyle/>
            <a:p>
              <a:pPr algn="ctr"/>
              <a:endParaRPr lang="en-US" sz="800" dirty="0">
                <a:solidFill>
                  <a:prstClr val="black"/>
                </a:solidFill>
              </a:endParaRPr>
            </a:p>
          </p:txBody>
        </p:sp>
        <p:sp>
          <p:nvSpPr>
            <p:cNvPr id="805" name="Rounded Rectangle 804"/>
            <p:cNvSpPr/>
            <p:nvPr/>
          </p:nvSpPr>
          <p:spPr bwMode="auto">
            <a:xfrm>
              <a:off x="6024219" y="1554627"/>
              <a:ext cx="381991" cy="300693"/>
            </a:xfrm>
            <a:prstGeom prst="roundRect">
              <a:avLst>
                <a:gd name="adj" fmla="val 8875"/>
              </a:avLst>
            </a:prstGeom>
            <a:gradFill>
              <a:gsLst>
                <a:gs pos="0">
                  <a:schemeClr val="tx2">
                    <a:lumMod val="20000"/>
                    <a:lumOff val="80000"/>
                  </a:schemeClr>
                </a:gs>
                <a:gs pos="100000">
                  <a:schemeClr val="tx2"/>
                </a:gs>
              </a:gsLst>
              <a:lin ang="5400000" scaled="0"/>
            </a:gradFill>
            <a:ln w="12700" algn="ctr">
              <a:gradFill>
                <a:gsLst>
                  <a:gs pos="0">
                    <a:schemeClr val="tx1">
                      <a:lumMod val="75000"/>
                      <a:lumOff val="25000"/>
                    </a:schemeClr>
                  </a:gs>
                  <a:gs pos="50000">
                    <a:schemeClr val="bg1">
                      <a:lumMod val="95000"/>
                    </a:schemeClr>
                  </a:gs>
                  <a:gs pos="100000">
                    <a:schemeClr val="tx1"/>
                  </a:gs>
                </a:gsLst>
                <a:lin ang="5400000" scaled="0"/>
              </a:gradFill>
              <a:miter lim="800000"/>
              <a:headEnd/>
              <a:tailEnd/>
            </a:ln>
            <a:effectLst/>
          </p:spPr>
          <p:txBody>
            <a:bodyPr wrap="none" rtlCol="0" anchor="ctr"/>
            <a:lstStyle/>
            <a:p>
              <a:pPr algn="ctr"/>
              <a:endParaRPr lang="en-US" sz="800" dirty="0">
                <a:solidFill>
                  <a:prstClr val="black"/>
                </a:solidFill>
              </a:endParaRPr>
            </a:p>
          </p:txBody>
        </p:sp>
        <p:sp>
          <p:nvSpPr>
            <p:cNvPr id="806" name="Rounded Rectangle 805"/>
            <p:cNvSpPr/>
            <p:nvPr/>
          </p:nvSpPr>
          <p:spPr bwMode="auto">
            <a:xfrm>
              <a:off x="6073588" y="1650921"/>
              <a:ext cx="283255" cy="173082"/>
            </a:xfrm>
            <a:prstGeom prst="roundRect">
              <a:avLst>
                <a:gd name="adj" fmla="val 23634"/>
              </a:avLst>
            </a:prstGeom>
            <a:solidFill>
              <a:schemeClr val="accent2"/>
            </a:solidFill>
            <a:ln w="12700" algn="ctr">
              <a:solidFill>
                <a:schemeClr val="accent2"/>
              </a:solidFill>
              <a:miter lim="800000"/>
              <a:headEnd/>
              <a:tailEnd/>
            </a:ln>
            <a:effectLst>
              <a:innerShdw blurRad="114300">
                <a:prstClr val="black"/>
              </a:innerShdw>
            </a:effectLst>
          </p:spPr>
          <p:txBody>
            <a:bodyPr wrap="none" rtlCol="0" anchor="ctr"/>
            <a:lstStyle/>
            <a:p>
              <a:pPr algn="ctr"/>
              <a:endParaRPr lang="en-US" sz="800" dirty="0">
                <a:solidFill>
                  <a:prstClr val="black"/>
                </a:solidFill>
              </a:endParaRPr>
            </a:p>
          </p:txBody>
        </p:sp>
        <p:sp>
          <p:nvSpPr>
            <p:cNvPr id="807" name="Rounded Rectangle 806"/>
            <p:cNvSpPr/>
            <p:nvPr/>
          </p:nvSpPr>
          <p:spPr bwMode="auto">
            <a:xfrm>
              <a:off x="6104580" y="1672539"/>
              <a:ext cx="221271" cy="83350"/>
            </a:xfrm>
            <a:prstGeom prst="roundRect">
              <a:avLst>
                <a:gd name="adj" fmla="val 37927"/>
              </a:avLst>
            </a:prstGeom>
            <a:gradFill>
              <a:gsLst>
                <a:gs pos="0">
                  <a:schemeClr val="bg1">
                    <a:alpha val="52000"/>
                  </a:schemeClr>
                </a:gs>
                <a:gs pos="100000">
                  <a:schemeClr val="bg1">
                    <a:alpha val="0"/>
                  </a:schemeClr>
                </a:gs>
              </a:gsLst>
              <a:lin ang="5400000" scaled="0"/>
            </a:gradFill>
            <a:ln w="19050" algn="ctr">
              <a:noFill/>
              <a:miter lim="800000"/>
              <a:headEnd/>
              <a:tailEnd/>
            </a:ln>
          </p:spPr>
          <p:txBody>
            <a:bodyPr wrap="none" rtlCol="0" anchor="ctr"/>
            <a:lstStyle/>
            <a:p>
              <a:pPr algn="ctr"/>
              <a:endParaRPr lang="en-US" sz="800" dirty="0">
                <a:solidFill>
                  <a:prstClr val="black"/>
                </a:solidFill>
              </a:endParaRPr>
            </a:p>
          </p:txBody>
        </p:sp>
        <p:sp>
          <p:nvSpPr>
            <p:cNvPr id="808" name="TextBox 807"/>
            <p:cNvSpPr txBox="1"/>
            <p:nvPr/>
          </p:nvSpPr>
          <p:spPr bwMode="auto">
            <a:xfrm>
              <a:off x="6071737" y="1535581"/>
              <a:ext cx="286957" cy="159737"/>
            </a:xfrm>
            <a:prstGeom prst="rect">
              <a:avLst/>
            </a:prstGeom>
            <a:noFill/>
            <a:ln w="19050" algn="ctr">
              <a:noFill/>
              <a:miter lim="800000"/>
              <a:headEnd/>
              <a:tailEnd/>
            </a:ln>
          </p:spPr>
          <p:txBody>
            <a:bodyPr wrap="square" lIns="0" tIns="0" rIns="0" bIns="0" rtlCol="0" anchor="ctr">
              <a:spAutoFit/>
            </a:bodyPr>
            <a:lstStyle/>
            <a:p>
              <a:pPr algn="ctr"/>
              <a:r>
                <a:rPr lang="en-US" sz="800" dirty="0">
                  <a:solidFill>
                    <a:prstClr val="black"/>
                  </a:solidFill>
                  <a:latin typeface="Franklin Gothic Medium" pitchFamily="34" charset="0"/>
                </a:rPr>
                <a:t>VM</a:t>
              </a:r>
            </a:p>
          </p:txBody>
        </p:sp>
        <p:sp>
          <p:nvSpPr>
            <p:cNvPr id="809" name="Rounded Rectangle 808"/>
            <p:cNvSpPr/>
            <p:nvPr/>
          </p:nvSpPr>
          <p:spPr bwMode="auto">
            <a:xfrm>
              <a:off x="6500025" y="1535555"/>
              <a:ext cx="413671" cy="325948"/>
            </a:xfrm>
            <a:prstGeom prst="roundRect">
              <a:avLst>
                <a:gd name="adj" fmla="val 8875"/>
              </a:avLst>
            </a:prstGeom>
            <a:gradFill>
              <a:gsLst>
                <a:gs pos="0">
                  <a:schemeClr val="accent1">
                    <a:lumMod val="75000"/>
                  </a:schemeClr>
                </a:gs>
                <a:gs pos="100000">
                  <a:schemeClr val="tx1">
                    <a:lumMod val="75000"/>
                    <a:lumOff val="25000"/>
                  </a:schemeClr>
                </a:gs>
              </a:gsLst>
              <a:lin ang="5400000" scaled="0"/>
            </a:gradFill>
            <a:ln w="19050" algn="ctr">
              <a:noFill/>
              <a:miter lim="800000"/>
              <a:headEnd/>
              <a:tailEnd/>
            </a:ln>
            <a:effectLst/>
          </p:spPr>
          <p:txBody>
            <a:bodyPr wrap="none" rtlCol="0" anchor="ctr"/>
            <a:lstStyle/>
            <a:p>
              <a:pPr algn="ctr"/>
              <a:endParaRPr lang="en-US" sz="800" dirty="0">
                <a:solidFill>
                  <a:prstClr val="black"/>
                </a:solidFill>
              </a:endParaRPr>
            </a:p>
          </p:txBody>
        </p:sp>
        <p:sp>
          <p:nvSpPr>
            <p:cNvPr id="810" name="Rounded Rectangle 809"/>
            <p:cNvSpPr/>
            <p:nvPr/>
          </p:nvSpPr>
          <p:spPr bwMode="auto">
            <a:xfrm>
              <a:off x="6515867" y="1548178"/>
              <a:ext cx="381991" cy="300692"/>
            </a:xfrm>
            <a:prstGeom prst="roundRect">
              <a:avLst>
                <a:gd name="adj" fmla="val 8875"/>
              </a:avLst>
            </a:prstGeom>
            <a:gradFill>
              <a:gsLst>
                <a:gs pos="0">
                  <a:schemeClr val="tx2">
                    <a:lumMod val="20000"/>
                    <a:lumOff val="80000"/>
                  </a:schemeClr>
                </a:gs>
                <a:gs pos="100000">
                  <a:schemeClr val="tx2"/>
                </a:gs>
              </a:gsLst>
              <a:lin ang="5400000" scaled="0"/>
            </a:gradFill>
            <a:ln w="12700" algn="ctr">
              <a:gradFill>
                <a:gsLst>
                  <a:gs pos="0">
                    <a:schemeClr val="tx1">
                      <a:lumMod val="75000"/>
                      <a:lumOff val="25000"/>
                    </a:schemeClr>
                  </a:gs>
                  <a:gs pos="50000">
                    <a:schemeClr val="bg1">
                      <a:lumMod val="95000"/>
                    </a:schemeClr>
                  </a:gs>
                  <a:gs pos="100000">
                    <a:schemeClr val="tx1"/>
                  </a:gs>
                </a:gsLst>
                <a:lin ang="5400000" scaled="0"/>
              </a:gradFill>
              <a:miter lim="800000"/>
              <a:headEnd/>
              <a:tailEnd/>
            </a:ln>
            <a:effectLst/>
          </p:spPr>
          <p:txBody>
            <a:bodyPr wrap="none" rtlCol="0" anchor="ctr"/>
            <a:lstStyle/>
            <a:p>
              <a:pPr algn="ctr"/>
              <a:endParaRPr lang="en-US" sz="800" dirty="0">
                <a:solidFill>
                  <a:prstClr val="black"/>
                </a:solidFill>
              </a:endParaRPr>
            </a:p>
          </p:txBody>
        </p:sp>
        <p:sp>
          <p:nvSpPr>
            <p:cNvPr id="811" name="Rounded Rectangle 810"/>
            <p:cNvSpPr/>
            <p:nvPr/>
          </p:nvSpPr>
          <p:spPr bwMode="auto">
            <a:xfrm>
              <a:off x="6565234" y="1644474"/>
              <a:ext cx="283255" cy="173081"/>
            </a:xfrm>
            <a:prstGeom prst="roundRect">
              <a:avLst>
                <a:gd name="adj" fmla="val 23634"/>
              </a:avLst>
            </a:prstGeom>
            <a:solidFill>
              <a:schemeClr val="accent2"/>
            </a:solidFill>
            <a:ln w="12700" algn="ctr">
              <a:solidFill>
                <a:schemeClr val="accent2"/>
              </a:solidFill>
              <a:miter lim="800000"/>
              <a:headEnd/>
              <a:tailEnd/>
            </a:ln>
            <a:effectLst>
              <a:innerShdw blurRad="114300">
                <a:prstClr val="black"/>
              </a:innerShdw>
            </a:effectLst>
          </p:spPr>
          <p:txBody>
            <a:bodyPr wrap="none" rtlCol="0" anchor="ctr"/>
            <a:lstStyle/>
            <a:p>
              <a:pPr algn="ctr"/>
              <a:endParaRPr lang="en-US" sz="800" dirty="0">
                <a:solidFill>
                  <a:prstClr val="black"/>
                </a:solidFill>
              </a:endParaRPr>
            </a:p>
          </p:txBody>
        </p:sp>
        <p:sp>
          <p:nvSpPr>
            <p:cNvPr id="812" name="Rounded Rectangle 811"/>
            <p:cNvSpPr/>
            <p:nvPr/>
          </p:nvSpPr>
          <p:spPr bwMode="auto">
            <a:xfrm>
              <a:off x="6596226" y="1666092"/>
              <a:ext cx="221271" cy="83350"/>
            </a:xfrm>
            <a:prstGeom prst="roundRect">
              <a:avLst>
                <a:gd name="adj" fmla="val 37927"/>
              </a:avLst>
            </a:prstGeom>
            <a:gradFill>
              <a:gsLst>
                <a:gs pos="0">
                  <a:schemeClr val="bg1">
                    <a:alpha val="52000"/>
                  </a:schemeClr>
                </a:gs>
                <a:gs pos="100000">
                  <a:schemeClr val="bg1">
                    <a:alpha val="0"/>
                  </a:schemeClr>
                </a:gs>
              </a:gsLst>
              <a:lin ang="5400000" scaled="0"/>
            </a:gradFill>
            <a:ln w="19050" algn="ctr">
              <a:noFill/>
              <a:miter lim="800000"/>
              <a:headEnd/>
              <a:tailEnd/>
            </a:ln>
          </p:spPr>
          <p:txBody>
            <a:bodyPr wrap="none" rtlCol="0" anchor="ctr"/>
            <a:lstStyle/>
            <a:p>
              <a:pPr algn="ctr"/>
              <a:endParaRPr lang="en-US" sz="800" dirty="0">
                <a:solidFill>
                  <a:prstClr val="black"/>
                </a:solidFill>
              </a:endParaRPr>
            </a:p>
          </p:txBody>
        </p:sp>
        <p:sp>
          <p:nvSpPr>
            <p:cNvPr id="813" name="TextBox 812"/>
            <p:cNvSpPr txBox="1"/>
            <p:nvPr/>
          </p:nvSpPr>
          <p:spPr bwMode="auto">
            <a:xfrm>
              <a:off x="6563382" y="1521852"/>
              <a:ext cx="286957" cy="159737"/>
            </a:xfrm>
            <a:prstGeom prst="rect">
              <a:avLst/>
            </a:prstGeom>
            <a:noFill/>
            <a:ln w="19050" algn="ctr">
              <a:noFill/>
              <a:miter lim="800000"/>
              <a:headEnd/>
              <a:tailEnd/>
            </a:ln>
          </p:spPr>
          <p:txBody>
            <a:bodyPr wrap="square" lIns="0" tIns="0" rIns="0" bIns="0" rtlCol="0" anchor="ctr">
              <a:spAutoFit/>
            </a:bodyPr>
            <a:lstStyle/>
            <a:p>
              <a:pPr algn="ctr"/>
              <a:r>
                <a:rPr lang="en-US" sz="800" dirty="0">
                  <a:solidFill>
                    <a:prstClr val="black"/>
                  </a:solidFill>
                  <a:latin typeface="Franklin Gothic Medium" pitchFamily="34" charset="0"/>
                </a:rPr>
                <a:t>VM</a:t>
              </a:r>
            </a:p>
          </p:txBody>
        </p:sp>
      </p:grpSp>
      <p:grpSp>
        <p:nvGrpSpPr>
          <p:cNvPr id="814" name="Group 497"/>
          <p:cNvGrpSpPr>
            <a:grpSpLocks/>
          </p:cNvGrpSpPr>
          <p:nvPr/>
        </p:nvGrpSpPr>
        <p:grpSpPr bwMode="auto">
          <a:xfrm rot="20206694">
            <a:off x="1443123" y="1978915"/>
            <a:ext cx="1640452" cy="1098449"/>
            <a:chOff x="3888" y="-192"/>
            <a:chExt cx="2046" cy="1370"/>
          </a:xfrm>
        </p:grpSpPr>
        <p:sp>
          <p:nvSpPr>
            <p:cNvPr id="815" name="Freeform 472"/>
            <p:cNvSpPr>
              <a:spLocks/>
            </p:cNvSpPr>
            <p:nvPr/>
          </p:nvSpPr>
          <p:spPr bwMode="gray">
            <a:xfrm>
              <a:off x="3888" y="-152"/>
              <a:ext cx="2046" cy="1330"/>
            </a:xfrm>
            <a:custGeom>
              <a:avLst/>
              <a:gdLst/>
              <a:ahLst/>
              <a:cxnLst>
                <a:cxn ang="0">
                  <a:pos x="614" y="732"/>
                </a:cxn>
                <a:cxn ang="0">
                  <a:pos x="1960" y="554"/>
                </a:cxn>
                <a:cxn ang="0">
                  <a:pos x="3144" y="1195"/>
                </a:cxn>
                <a:cxn ang="0">
                  <a:pos x="3225" y="1975"/>
                </a:cxn>
                <a:cxn ang="0">
                  <a:pos x="1529" y="1943"/>
                </a:cxn>
                <a:cxn ang="0">
                  <a:pos x="738" y="1378"/>
                </a:cxn>
                <a:cxn ang="0">
                  <a:pos x="614" y="732"/>
                </a:cxn>
              </a:cxnLst>
              <a:rect l="0" t="0" r="r" b="b"/>
              <a:pathLst>
                <a:path w="4021" h="2621">
                  <a:moveTo>
                    <a:pt x="614" y="732"/>
                  </a:moveTo>
                  <a:cubicBezTo>
                    <a:pt x="361" y="172"/>
                    <a:pt x="1481" y="0"/>
                    <a:pt x="1960" y="554"/>
                  </a:cubicBezTo>
                  <a:cubicBezTo>
                    <a:pt x="2283" y="468"/>
                    <a:pt x="3069" y="683"/>
                    <a:pt x="3144" y="1195"/>
                  </a:cubicBezTo>
                  <a:cubicBezTo>
                    <a:pt x="4021" y="1442"/>
                    <a:pt x="3720" y="1954"/>
                    <a:pt x="3225" y="1975"/>
                  </a:cubicBezTo>
                  <a:cubicBezTo>
                    <a:pt x="3375" y="2621"/>
                    <a:pt x="1793" y="2573"/>
                    <a:pt x="1529" y="1943"/>
                  </a:cubicBezTo>
                  <a:cubicBezTo>
                    <a:pt x="668" y="1970"/>
                    <a:pt x="576" y="1453"/>
                    <a:pt x="738" y="1378"/>
                  </a:cubicBezTo>
                  <a:cubicBezTo>
                    <a:pt x="555" y="1335"/>
                    <a:pt x="0" y="909"/>
                    <a:pt x="614" y="732"/>
                  </a:cubicBezTo>
                  <a:close/>
                </a:path>
              </a:pathLst>
            </a:custGeom>
            <a:solidFill>
              <a:srgbClr val="B2B2B2"/>
            </a:solidFill>
            <a:ln w="9525">
              <a:solidFill>
                <a:srgbClr val="B2B2B2"/>
              </a:solidFill>
              <a:round/>
              <a:headEnd/>
              <a:tailEnd/>
            </a:ln>
            <a:effectLst/>
          </p:spPr>
          <p:txBody>
            <a:bodyPr/>
            <a:lstStyle/>
            <a:p>
              <a:endParaRPr lang="en-US" dirty="0">
                <a:solidFill>
                  <a:schemeClr val="bg1"/>
                </a:solidFill>
              </a:endParaRPr>
            </a:p>
          </p:txBody>
        </p:sp>
        <p:sp>
          <p:nvSpPr>
            <p:cNvPr id="816" name="Freeform 473"/>
            <p:cNvSpPr>
              <a:spLocks/>
            </p:cNvSpPr>
            <p:nvPr/>
          </p:nvSpPr>
          <p:spPr bwMode="gray">
            <a:xfrm>
              <a:off x="3888" y="-192"/>
              <a:ext cx="2043" cy="1330"/>
            </a:xfrm>
            <a:custGeom>
              <a:avLst/>
              <a:gdLst/>
              <a:ahLst/>
              <a:cxnLst>
                <a:cxn ang="0">
                  <a:pos x="614" y="732"/>
                </a:cxn>
                <a:cxn ang="0">
                  <a:pos x="1960" y="554"/>
                </a:cxn>
                <a:cxn ang="0">
                  <a:pos x="3144" y="1195"/>
                </a:cxn>
                <a:cxn ang="0">
                  <a:pos x="3225" y="1975"/>
                </a:cxn>
                <a:cxn ang="0">
                  <a:pos x="1529" y="1943"/>
                </a:cxn>
                <a:cxn ang="0">
                  <a:pos x="738" y="1378"/>
                </a:cxn>
                <a:cxn ang="0">
                  <a:pos x="614" y="732"/>
                </a:cxn>
              </a:cxnLst>
              <a:rect l="0" t="0" r="r" b="b"/>
              <a:pathLst>
                <a:path w="4021" h="2621">
                  <a:moveTo>
                    <a:pt x="614" y="732"/>
                  </a:moveTo>
                  <a:cubicBezTo>
                    <a:pt x="361" y="172"/>
                    <a:pt x="1481" y="0"/>
                    <a:pt x="1960" y="554"/>
                  </a:cubicBezTo>
                  <a:cubicBezTo>
                    <a:pt x="2283" y="468"/>
                    <a:pt x="3069" y="683"/>
                    <a:pt x="3144" y="1195"/>
                  </a:cubicBezTo>
                  <a:cubicBezTo>
                    <a:pt x="4021" y="1442"/>
                    <a:pt x="3720" y="1954"/>
                    <a:pt x="3225" y="1975"/>
                  </a:cubicBezTo>
                  <a:cubicBezTo>
                    <a:pt x="3375" y="2621"/>
                    <a:pt x="1793" y="2573"/>
                    <a:pt x="1529" y="1943"/>
                  </a:cubicBezTo>
                  <a:cubicBezTo>
                    <a:pt x="668" y="1970"/>
                    <a:pt x="576" y="1453"/>
                    <a:pt x="738" y="1378"/>
                  </a:cubicBezTo>
                  <a:cubicBezTo>
                    <a:pt x="555" y="1335"/>
                    <a:pt x="0" y="909"/>
                    <a:pt x="614" y="732"/>
                  </a:cubicBezTo>
                  <a:close/>
                </a:path>
              </a:pathLst>
            </a:custGeom>
            <a:solidFill>
              <a:srgbClr val="FFFFFF"/>
            </a:solidFill>
            <a:ln w="9525">
              <a:solidFill>
                <a:srgbClr val="B2B2B2"/>
              </a:solidFill>
              <a:round/>
              <a:headEnd/>
              <a:tailEnd/>
            </a:ln>
            <a:effectLst/>
          </p:spPr>
          <p:txBody>
            <a:bodyPr/>
            <a:lstStyle/>
            <a:p>
              <a:endParaRPr lang="en-US" dirty="0">
                <a:solidFill>
                  <a:schemeClr val="bg1"/>
                </a:solidFill>
              </a:endParaRPr>
            </a:p>
          </p:txBody>
        </p:sp>
      </p:grpSp>
      <p:sp>
        <p:nvSpPr>
          <p:cNvPr id="818" name="Rectangle 817"/>
          <p:cNvSpPr>
            <a:spLocks noChangeArrowheads="1"/>
          </p:cNvSpPr>
          <p:nvPr/>
        </p:nvSpPr>
        <p:spPr bwMode="auto">
          <a:xfrm>
            <a:off x="5597515" y="1826861"/>
            <a:ext cx="1870192" cy="1568324"/>
          </a:xfrm>
          <a:prstGeom prst="rect">
            <a:avLst/>
          </a:prstGeom>
          <a:noFill/>
          <a:ln w="12700" algn="ctr">
            <a:solidFill>
              <a:schemeClr val="accent1"/>
            </a:solidFill>
            <a:miter lim="800000"/>
            <a:headEnd/>
            <a:tailEnd/>
          </a:ln>
        </p:spPr>
        <p:txBody>
          <a:bodyPr lIns="91430" tIns="45714" rIns="91430" bIns="45714" anchor="ctr">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348" name="Text Box 41"/>
          <p:cNvSpPr txBox="1">
            <a:spLocks noChangeArrowheads="1"/>
          </p:cNvSpPr>
          <p:nvPr/>
        </p:nvSpPr>
        <p:spPr bwMode="auto">
          <a:xfrm>
            <a:off x="408742" y="4272278"/>
            <a:ext cx="1032387" cy="245159"/>
          </a:xfrm>
          <a:prstGeom prst="rect">
            <a:avLst/>
          </a:prstGeom>
          <a:noFill/>
          <a:ln w="38100">
            <a:noFill/>
            <a:prstDash val="solid"/>
          </a:ln>
        </p:spPr>
        <p:txBody>
          <a:bodyPr wrap="none" lIns="91430" tIns="45714" rIns="91430" bIns="45714" rtlCol="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a:solidFill>
                  <a:schemeClr val="bg1"/>
                </a:solidFill>
                <a:latin typeface="Franklin Gothic Medium" pitchFamily="34" charset="0"/>
              </a:rPr>
              <a:t>Virtual Router</a:t>
            </a:r>
          </a:p>
        </p:txBody>
      </p:sp>
      <p:sp>
        <p:nvSpPr>
          <p:cNvPr id="349" name="Text Box 41"/>
          <p:cNvSpPr txBox="1">
            <a:spLocks noChangeArrowheads="1"/>
          </p:cNvSpPr>
          <p:nvPr/>
        </p:nvSpPr>
        <p:spPr bwMode="auto">
          <a:xfrm>
            <a:off x="7573742" y="3200306"/>
            <a:ext cx="1159881" cy="198185"/>
          </a:xfrm>
          <a:prstGeom prst="rect">
            <a:avLst/>
          </a:prstGeom>
          <a:solidFill>
            <a:schemeClr val="bg1">
              <a:lumMod val="65000"/>
            </a:schemeClr>
          </a:solidFill>
          <a:ln w="19050" algn="ctr">
            <a:noFill/>
            <a:miter lim="800000"/>
            <a:headEnd/>
            <a:tailEnd/>
          </a:ln>
        </p:spPr>
        <p:txBody>
          <a:bodyPr lIns="91430" tIns="45714" rIns="91430" bIns="45714" anchor="ctr">
            <a:noAutofit/>
          </a:bodyPr>
          <a:lstStyle>
            <a:defPPr>
              <a:defRPr lang="en-US"/>
            </a:defPPr>
          </a:lstStyle>
          <a:p>
            <a:pPr algn="ctr"/>
            <a:r>
              <a:rPr lang="en-US" sz="1200" dirty="0">
                <a:latin typeface="Franklin Gothic Medium" pitchFamily="34" charset="0"/>
              </a:rPr>
              <a:t>Controllers</a:t>
            </a:r>
            <a:endParaRPr lang="en-US" sz="1200" dirty="0"/>
          </a:p>
        </p:txBody>
      </p:sp>
      <p:sp>
        <p:nvSpPr>
          <p:cNvPr id="350" name="Text Box 41"/>
          <p:cNvSpPr txBox="1">
            <a:spLocks noChangeArrowheads="1"/>
          </p:cNvSpPr>
          <p:nvPr/>
        </p:nvSpPr>
        <p:spPr bwMode="auto">
          <a:xfrm>
            <a:off x="7583642" y="1826861"/>
            <a:ext cx="1159881" cy="305284"/>
          </a:xfrm>
          <a:prstGeom prst="rect">
            <a:avLst/>
          </a:prstGeom>
          <a:solidFill>
            <a:schemeClr val="bg1">
              <a:lumMod val="75000"/>
            </a:schemeClr>
          </a:solidFill>
          <a:ln w="19050" algn="ctr">
            <a:noFill/>
            <a:miter lim="800000"/>
            <a:headEnd/>
            <a:tailEnd/>
          </a:ln>
        </p:spPr>
        <p:txBody>
          <a:bodyPr lIns="91430" tIns="45714" rIns="91430" bIns="45714" anchor="ctr">
            <a:noAutofit/>
          </a:bodyPr>
          <a:lstStyle>
            <a:defPPr>
              <a:defRPr lang="en-US"/>
            </a:defPPr>
          </a:lstStyle>
          <a:p>
            <a:pPr algn="ctr"/>
            <a:r>
              <a:rPr lang="en-US" sz="1200" dirty="0" smtClean="0">
                <a:latin typeface="Franklin Gothic Medium" pitchFamily="34" charset="0"/>
              </a:rPr>
              <a:t>Applications</a:t>
            </a:r>
          </a:p>
          <a:p>
            <a:pPr algn="ctr"/>
            <a:r>
              <a:rPr lang="en-US" sz="1200" dirty="0" smtClean="0">
                <a:latin typeface="Franklin Gothic Medium" pitchFamily="34" charset="0"/>
              </a:rPr>
              <a:t>OpenStack</a:t>
            </a:r>
            <a:endParaRPr lang="en-US" sz="1200" dirty="0"/>
          </a:p>
        </p:txBody>
      </p:sp>
      <p:sp>
        <p:nvSpPr>
          <p:cNvPr id="380" name="TextBox 379"/>
          <p:cNvSpPr txBox="1"/>
          <p:nvPr/>
        </p:nvSpPr>
        <p:spPr>
          <a:xfrm>
            <a:off x="1510499" y="2275345"/>
            <a:ext cx="1460654" cy="523208"/>
          </a:xfrm>
          <a:prstGeom prst="rect">
            <a:avLst/>
          </a:prstGeom>
          <a:noFill/>
        </p:spPr>
        <p:txBody>
          <a:bodyPr wrap="square" lIns="91430" tIns="45714" rIns="91430" bIns="45714" rtlCol="0">
            <a:spAutoFit/>
          </a:bodyPr>
          <a:lstStyle/>
          <a:p>
            <a:pPr algn="ctr"/>
            <a:r>
              <a:rPr lang="en-US" sz="1400" dirty="0">
                <a:solidFill>
                  <a:srgbClr val="000000"/>
                </a:solidFill>
                <a:latin typeface="Franklin Gothic Medium" pitchFamily="34" charset="0"/>
              </a:rPr>
              <a:t>Internet </a:t>
            </a:r>
            <a:br>
              <a:rPr lang="en-US" sz="1400" dirty="0">
                <a:solidFill>
                  <a:srgbClr val="000000"/>
                </a:solidFill>
                <a:latin typeface="Franklin Gothic Medium" pitchFamily="34" charset="0"/>
              </a:rPr>
            </a:br>
            <a:r>
              <a:rPr lang="en-US" sz="1400" dirty="0">
                <a:solidFill>
                  <a:srgbClr val="000000"/>
                </a:solidFill>
                <a:latin typeface="Franklin Gothic Medium" pitchFamily="34" charset="0"/>
              </a:rPr>
              <a:t>and VPN</a:t>
            </a:r>
          </a:p>
        </p:txBody>
      </p:sp>
      <p:sp>
        <p:nvSpPr>
          <p:cNvPr id="383" name="Text Box 41"/>
          <p:cNvSpPr txBox="1">
            <a:spLocks noChangeArrowheads="1"/>
          </p:cNvSpPr>
          <p:nvPr/>
        </p:nvSpPr>
        <p:spPr bwMode="auto">
          <a:xfrm>
            <a:off x="410447" y="4272278"/>
            <a:ext cx="1032387" cy="245159"/>
          </a:xfrm>
          <a:prstGeom prst="rect">
            <a:avLst/>
          </a:prstGeom>
          <a:noFill/>
          <a:ln w="38100">
            <a:solidFill>
              <a:srgbClr val="FFC000"/>
            </a:solidFill>
            <a:prstDash val="solid"/>
          </a:ln>
        </p:spPr>
        <p:txBody>
          <a:bodyPr wrap="none" lIns="91430" tIns="45714" rIns="91430" bIns="45714" rtlCol="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a:solidFill>
                  <a:schemeClr val="bg1"/>
                </a:solidFill>
                <a:latin typeface="Franklin Gothic Medium" pitchFamily="34" charset="0"/>
              </a:rPr>
              <a:t> </a:t>
            </a:r>
          </a:p>
        </p:txBody>
      </p:sp>
      <p:sp>
        <p:nvSpPr>
          <p:cNvPr id="384" name="Text Box 41"/>
          <p:cNvSpPr txBox="1">
            <a:spLocks noChangeArrowheads="1"/>
          </p:cNvSpPr>
          <p:nvPr/>
        </p:nvSpPr>
        <p:spPr bwMode="auto">
          <a:xfrm>
            <a:off x="1548853" y="4272278"/>
            <a:ext cx="1360693" cy="245159"/>
          </a:xfrm>
          <a:prstGeom prst="rect">
            <a:avLst/>
          </a:prstGeom>
          <a:noFill/>
          <a:ln w="38100">
            <a:solidFill>
              <a:srgbClr val="FFC000"/>
            </a:solidFill>
            <a:prstDash val="solid"/>
          </a:ln>
        </p:spPr>
        <p:txBody>
          <a:bodyPr wrap="none" lIns="91430" tIns="45714" rIns="91430" bIns="45714" rtlCol="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a:solidFill>
                  <a:schemeClr val="bg1"/>
                </a:solidFill>
                <a:latin typeface="Franklin Gothic Medium" pitchFamily="34" charset="0"/>
              </a:rPr>
              <a:t> </a:t>
            </a:r>
          </a:p>
        </p:txBody>
      </p:sp>
      <p:sp>
        <p:nvSpPr>
          <p:cNvPr id="385" name="Text Box 41"/>
          <p:cNvSpPr txBox="1">
            <a:spLocks noChangeArrowheads="1"/>
          </p:cNvSpPr>
          <p:nvPr/>
        </p:nvSpPr>
        <p:spPr bwMode="auto">
          <a:xfrm>
            <a:off x="3095512" y="4272278"/>
            <a:ext cx="1032387" cy="245159"/>
          </a:xfrm>
          <a:prstGeom prst="rect">
            <a:avLst/>
          </a:prstGeom>
          <a:noFill/>
          <a:ln w="38100">
            <a:solidFill>
              <a:srgbClr val="FFC000"/>
            </a:solidFill>
            <a:prstDash val="solid"/>
          </a:ln>
        </p:spPr>
        <p:txBody>
          <a:bodyPr wrap="none" lIns="91430" tIns="45714" rIns="91430" bIns="45714" rtlCol="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a:solidFill>
                  <a:schemeClr val="bg1"/>
                </a:solidFill>
                <a:latin typeface="Franklin Gothic Medium" pitchFamily="34" charset="0"/>
              </a:rPr>
              <a:t> </a:t>
            </a:r>
          </a:p>
        </p:txBody>
      </p:sp>
      <p:sp>
        <p:nvSpPr>
          <p:cNvPr id="386" name="Text Box 41"/>
          <p:cNvSpPr txBox="1">
            <a:spLocks noChangeArrowheads="1"/>
          </p:cNvSpPr>
          <p:nvPr/>
        </p:nvSpPr>
        <p:spPr bwMode="auto">
          <a:xfrm>
            <a:off x="4171086" y="4272278"/>
            <a:ext cx="1245465" cy="245159"/>
          </a:xfrm>
          <a:prstGeom prst="rect">
            <a:avLst/>
          </a:prstGeom>
          <a:noFill/>
          <a:ln w="38100">
            <a:solidFill>
              <a:srgbClr val="FFC000"/>
            </a:solidFill>
            <a:prstDash val="solid"/>
          </a:ln>
        </p:spPr>
        <p:txBody>
          <a:bodyPr wrap="none" lIns="91430" tIns="45714" rIns="91430" bIns="45714" rtlCol="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a:solidFill>
                  <a:schemeClr val="bg1"/>
                </a:solidFill>
                <a:latin typeface="Franklin Gothic Medium" pitchFamily="34" charset="0"/>
              </a:rPr>
              <a:t> </a:t>
            </a:r>
          </a:p>
        </p:txBody>
      </p:sp>
      <p:sp>
        <p:nvSpPr>
          <p:cNvPr id="387" name="Text Box 41"/>
          <p:cNvSpPr txBox="1">
            <a:spLocks noChangeArrowheads="1"/>
          </p:cNvSpPr>
          <p:nvPr/>
        </p:nvSpPr>
        <p:spPr bwMode="auto">
          <a:xfrm>
            <a:off x="5488263" y="4272278"/>
            <a:ext cx="959635" cy="245159"/>
          </a:xfrm>
          <a:prstGeom prst="rect">
            <a:avLst/>
          </a:prstGeom>
          <a:noFill/>
          <a:ln w="38100">
            <a:solidFill>
              <a:srgbClr val="FFC000"/>
            </a:solidFill>
            <a:prstDash val="solid"/>
          </a:ln>
        </p:spPr>
        <p:txBody>
          <a:bodyPr wrap="none" lIns="91430" tIns="45714" rIns="91430" bIns="45714" rtlCol="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a:solidFill>
                  <a:schemeClr val="bg1"/>
                </a:solidFill>
                <a:latin typeface="Franklin Gothic Medium" pitchFamily="34" charset="0"/>
              </a:rPr>
              <a:t> </a:t>
            </a:r>
          </a:p>
        </p:txBody>
      </p:sp>
      <p:sp>
        <p:nvSpPr>
          <p:cNvPr id="388" name="Text Box 41"/>
          <p:cNvSpPr txBox="1">
            <a:spLocks noChangeArrowheads="1"/>
          </p:cNvSpPr>
          <p:nvPr/>
        </p:nvSpPr>
        <p:spPr bwMode="auto">
          <a:xfrm>
            <a:off x="6499439" y="4266950"/>
            <a:ext cx="1236955" cy="245159"/>
          </a:xfrm>
          <a:prstGeom prst="rect">
            <a:avLst/>
          </a:prstGeom>
          <a:noFill/>
          <a:ln w="38100">
            <a:solidFill>
              <a:srgbClr val="FFC000"/>
            </a:solidFill>
            <a:prstDash val="solid"/>
          </a:ln>
        </p:spPr>
        <p:txBody>
          <a:bodyPr wrap="none" lIns="91430" tIns="45714" rIns="91430" bIns="45714" rtlCol="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a:solidFill>
                  <a:schemeClr val="bg1"/>
                </a:solidFill>
                <a:latin typeface="Franklin Gothic Medium" pitchFamily="34" charset="0"/>
              </a:rPr>
              <a:t> </a:t>
            </a:r>
          </a:p>
        </p:txBody>
      </p:sp>
      <p:sp>
        <p:nvSpPr>
          <p:cNvPr id="389" name="Text Box 41"/>
          <p:cNvSpPr txBox="1">
            <a:spLocks noChangeArrowheads="1"/>
          </p:cNvSpPr>
          <p:nvPr/>
        </p:nvSpPr>
        <p:spPr bwMode="auto">
          <a:xfrm>
            <a:off x="7790504" y="4272278"/>
            <a:ext cx="862919" cy="245159"/>
          </a:xfrm>
          <a:prstGeom prst="rect">
            <a:avLst/>
          </a:prstGeom>
          <a:noFill/>
          <a:ln w="38100">
            <a:solidFill>
              <a:srgbClr val="FFC000"/>
            </a:solidFill>
            <a:prstDash val="solid"/>
          </a:ln>
        </p:spPr>
        <p:txBody>
          <a:bodyPr wrap="none" lIns="91430" tIns="45714" rIns="91430" bIns="45714" rtlCol="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a:solidFill>
                  <a:schemeClr val="bg1"/>
                </a:solidFill>
                <a:latin typeface="Franklin Gothic Medium" pitchFamily="34" charset="0"/>
              </a:rPr>
              <a:t> </a:t>
            </a:r>
          </a:p>
        </p:txBody>
      </p:sp>
      <p:pic>
        <p:nvPicPr>
          <p:cNvPr id="390" name="Picture 3"/>
          <p:cNvPicPr>
            <a:picLocks noChangeAspect="1" noChangeArrowheads="1"/>
          </p:cNvPicPr>
          <p:nvPr/>
        </p:nvPicPr>
        <p:blipFill>
          <a:blip r:embed="rId11" cstate="print"/>
          <a:srcRect/>
          <a:stretch>
            <a:fillRect/>
          </a:stretch>
        </p:blipFill>
        <p:spPr bwMode="auto">
          <a:xfrm>
            <a:off x="5594232" y="2499439"/>
            <a:ext cx="384571" cy="207716"/>
          </a:xfrm>
          <a:prstGeom prst="rect">
            <a:avLst/>
          </a:prstGeom>
          <a:noFill/>
          <a:ln w="9525">
            <a:noFill/>
            <a:miter lim="800000"/>
            <a:headEnd/>
            <a:tailEnd/>
          </a:ln>
          <a:effectLst>
            <a:outerShdw blurRad="50800" dist="38100" dir="8100000" algn="tr" rotWithShape="0">
              <a:prstClr val="black">
                <a:alpha val="40000"/>
              </a:prstClr>
            </a:outerShdw>
          </a:effectLst>
        </p:spPr>
      </p:pic>
      <p:pic>
        <p:nvPicPr>
          <p:cNvPr id="391" name="Picture 3"/>
          <p:cNvPicPr>
            <a:picLocks noChangeAspect="1" noChangeArrowheads="1"/>
          </p:cNvPicPr>
          <p:nvPr/>
        </p:nvPicPr>
        <p:blipFill>
          <a:blip r:embed="rId11" cstate="print"/>
          <a:srcRect/>
          <a:stretch>
            <a:fillRect/>
          </a:stretch>
        </p:blipFill>
        <p:spPr bwMode="auto">
          <a:xfrm>
            <a:off x="724897" y="3486216"/>
            <a:ext cx="423219" cy="228591"/>
          </a:xfrm>
          <a:prstGeom prst="rect">
            <a:avLst/>
          </a:prstGeom>
          <a:noFill/>
          <a:ln w="9525">
            <a:noFill/>
            <a:miter lim="800000"/>
            <a:headEnd/>
            <a:tailEnd/>
          </a:ln>
          <a:effectLst>
            <a:outerShdw blurRad="50800" dist="38100" dir="8100000" algn="tr" rotWithShape="0">
              <a:prstClr val="black">
                <a:alpha val="40000"/>
              </a:prstClr>
            </a:outerShdw>
          </a:effectLst>
        </p:spPr>
      </p:pic>
      <p:pic>
        <p:nvPicPr>
          <p:cNvPr id="379" name="Picture 378"/>
          <p:cNvPicPr>
            <a:picLocks noChangeAspect="1" noChangeArrowheads="1"/>
          </p:cNvPicPr>
          <p:nvPr/>
        </p:nvPicPr>
        <p:blipFill>
          <a:blip r:embed="rId12" cstate="print"/>
          <a:stretch>
            <a:fillRect/>
          </a:stretch>
        </p:blipFill>
        <p:spPr bwMode="gray">
          <a:xfrm rot="16200000">
            <a:off x="4296632" y="2385423"/>
            <a:ext cx="897098" cy="401814"/>
          </a:xfrm>
          <a:prstGeom prst="rect">
            <a:avLst/>
          </a:prstGeom>
          <a:noFill/>
          <a:ln w="9525">
            <a:noFill/>
            <a:miter lim="800000"/>
            <a:headEnd/>
            <a:tailEnd/>
          </a:ln>
        </p:spPr>
      </p:pic>
    </p:spTree>
    <p:extLst>
      <p:ext uri="{BB962C8B-B14F-4D97-AF65-F5344CB8AC3E}">
        <p14:creationId xmlns:p14="http://schemas.microsoft.com/office/powerpoint/2010/main" val="32582711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57"/>
                                        </p:tgtEl>
                                        <p:attrNameLst>
                                          <p:attrName>style.visibility</p:attrName>
                                        </p:attrNameLst>
                                      </p:cBhvr>
                                      <p:to>
                                        <p:strVal val="visible"/>
                                      </p:to>
                                    </p:set>
                                    <p:animEffect transition="in" filter="wipe(up)">
                                      <p:cBhvr>
                                        <p:cTn id="7" dur="500"/>
                                        <p:tgtEl>
                                          <p:spTgt spid="357"/>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383"/>
                                        </p:tgtEl>
                                        <p:attrNameLst>
                                          <p:attrName>style.visibility</p:attrName>
                                        </p:attrNameLst>
                                      </p:cBhvr>
                                      <p:to>
                                        <p:strVal val="visible"/>
                                      </p:to>
                                    </p:set>
                                    <p:animEffect transition="in" filter="wipe(up)">
                                      <p:cBhvr>
                                        <p:cTn id="11" dur="500"/>
                                        <p:tgtEl>
                                          <p:spTgt spid="383"/>
                                        </p:tgtEl>
                                      </p:cBhvr>
                                    </p:animEffect>
                                  </p:childTnLst>
                                  <p:subTnLst>
                                    <p:set>
                                      <p:cBhvr override="childStyle">
                                        <p:cTn dur="1" fill="hold" display="0" masterRel="nextClick" afterEffect="1"/>
                                        <p:tgtEl>
                                          <p:spTgt spid="383"/>
                                        </p:tgtEl>
                                        <p:attrNameLst>
                                          <p:attrName>style.visibility</p:attrName>
                                        </p:attrNameLst>
                                      </p:cBhvr>
                                      <p:to>
                                        <p:strVal val="hidden"/>
                                      </p:to>
                                    </p:set>
                                  </p:subTnLst>
                                </p:cTn>
                              </p:par>
                            </p:childTnLst>
                          </p:cTn>
                        </p:par>
                      </p:childTnLst>
                    </p:cTn>
                  </p:par>
                  <p:par>
                    <p:cTn id="12" fill="hold">
                      <p:stCondLst>
                        <p:cond delay="indefinite"/>
                      </p:stCondLst>
                      <p:childTnLst>
                        <p:par>
                          <p:cTn id="13" fill="hold">
                            <p:stCondLst>
                              <p:cond delay="0"/>
                            </p:stCondLst>
                            <p:childTnLst>
                              <p:par>
                                <p:cTn id="14" presetID="22" presetClass="entr" presetSubtype="1" fill="hold" grpId="0" nodeType="clickEffect">
                                  <p:stCondLst>
                                    <p:cond delay="0"/>
                                  </p:stCondLst>
                                  <p:childTnLst>
                                    <p:set>
                                      <p:cBhvr>
                                        <p:cTn id="15" dur="1" fill="hold">
                                          <p:stCondLst>
                                            <p:cond delay="0"/>
                                          </p:stCondLst>
                                        </p:cTn>
                                        <p:tgtEl>
                                          <p:spTgt spid="356"/>
                                        </p:tgtEl>
                                        <p:attrNameLst>
                                          <p:attrName>style.visibility</p:attrName>
                                        </p:attrNameLst>
                                      </p:cBhvr>
                                      <p:to>
                                        <p:strVal val="visible"/>
                                      </p:to>
                                    </p:set>
                                    <p:animEffect transition="in" filter="wipe(up)">
                                      <p:cBhvr>
                                        <p:cTn id="16" dur="500"/>
                                        <p:tgtEl>
                                          <p:spTgt spid="356"/>
                                        </p:tgtEl>
                                      </p:cBhvr>
                                    </p:animEffect>
                                  </p:childTnLst>
                                </p:cTn>
                              </p:par>
                            </p:childTnLst>
                          </p:cTn>
                        </p:par>
                        <p:par>
                          <p:cTn id="17" fill="hold">
                            <p:stCondLst>
                              <p:cond delay="500"/>
                            </p:stCondLst>
                            <p:childTnLst>
                              <p:par>
                                <p:cTn id="18" presetID="22" presetClass="entr" presetSubtype="1" fill="hold" grpId="0" nodeType="afterEffect">
                                  <p:stCondLst>
                                    <p:cond delay="0"/>
                                  </p:stCondLst>
                                  <p:childTnLst>
                                    <p:set>
                                      <p:cBhvr>
                                        <p:cTn id="19" dur="1" fill="hold">
                                          <p:stCondLst>
                                            <p:cond delay="0"/>
                                          </p:stCondLst>
                                        </p:cTn>
                                        <p:tgtEl>
                                          <p:spTgt spid="384"/>
                                        </p:tgtEl>
                                        <p:attrNameLst>
                                          <p:attrName>style.visibility</p:attrName>
                                        </p:attrNameLst>
                                      </p:cBhvr>
                                      <p:to>
                                        <p:strVal val="visible"/>
                                      </p:to>
                                    </p:set>
                                    <p:animEffect transition="in" filter="wipe(up)">
                                      <p:cBhvr>
                                        <p:cTn id="20" dur="500"/>
                                        <p:tgtEl>
                                          <p:spTgt spid="384"/>
                                        </p:tgtEl>
                                      </p:cBhvr>
                                    </p:animEffect>
                                  </p:childTnLst>
                                  <p:subTnLst>
                                    <p:set>
                                      <p:cBhvr override="childStyle">
                                        <p:cTn dur="1" fill="hold" display="0" masterRel="nextClick" afterEffect="1"/>
                                        <p:tgtEl>
                                          <p:spTgt spid="384"/>
                                        </p:tgtEl>
                                        <p:attrNameLst>
                                          <p:attrName>style.visibility</p:attrName>
                                        </p:attrNameLst>
                                      </p:cBhvr>
                                      <p:to>
                                        <p:strVal val="hidden"/>
                                      </p:to>
                                    </p:set>
                                  </p:subTnLst>
                                </p:cTn>
                              </p:par>
                            </p:childTnLst>
                          </p:cTn>
                        </p:par>
                      </p:childTnLst>
                    </p:cTn>
                  </p:par>
                  <p:par>
                    <p:cTn id="21" fill="hold">
                      <p:stCondLst>
                        <p:cond delay="indefinite"/>
                      </p:stCondLst>
                      <p:childTnLst>
                        <p:par>
                          <p:cTn id="22" fill="hold">
                            <p:stCondLst>
                              <p:cond delay="0"/>
                            </p:stCondLst>
                            <p:childTnLst>
                              <p:par>
                                <p:cTn id="23" presetID="22" presetClass="entr" presetSubtype="1" fill="hold" grpId="0" nodeType="clickEffect">
                                  <p:stCondLst>
                                    <p:cond delay="0"/>
                                  </p:stCondLst>
                                  <p:childTnLst>
                                    <p:set>
                                      <p:cBhvr>
                                        <p:cTn id="24" dur="1" fill="hold">
                                          <p:stCondLst>
                                            <p:cond delay="0"/>
                                          </p:stCondLst>
                                        </p:cTn>
                                        <p:tgtEl>
                                          <p:spTgt spid="413"/>
                                        </p:tgtEl>
                                        <p:attrNameLst>
                                          <p:attrName>style.visibility</p:attrName>
                                        </p:attrNameLst>
                                      </p:cBhvr>
                                      <p:to>
                                        <p:strVal val="visible"/>
                                      </p:to>
                                    </p:set>
                                    <p:animEffect transition="in" filter="wipe(up)">
                                      <p:cBhvr>
                                        <p:cTn id="25" dur="500"/>
                                        <p:tgtEl>
                                          <p:spTgt spid="413"/>
                                        </p:tgtEl>
                                      </p:cBhvr>
                                    </p:animEffect>
                                  </p:childTnLst>
                                </p:cTn>
                              </p:par>
                            </p:childTnLst>
                          </p:cTn>
                        </p:par>
                        <p:par>
                          <p:cTn id="26" fill="hold">
                            <p:stCondLst>
                              <p:cond delay="500"/>
                            </p:stCondLst>
                            <p:childTnLst>
                              <p:par>
                                <p:cTn id="27" presetID="22" presetClass="entr" presetSubtype="1" fill="hold" grpId="0" nodeType="afterEffect">
                                  <p:stCondLst>
                                    <p:cond delay="0"/>
                                  </p:stCondLst>
                                  <p:childTnLst>
                                    <p:set>
                                      <p:cBhvr>
                                        <p:cTn id="28" dur="1" fill="hold">
                                          <p:stCondLst>
                                            <p:cond delay="0"/>
                                          </p:stCondLst>
                                        </p:cTn>
                                        <p:tgtEl>
                                          <p:spTgt spid="385"/>
                                        </p:tgtEl>
                                        <p:attrNameLst>
                                          <p:attrName>style.visibility</p:attrName>
                                        </p:attrNameLst>
                                      </p:cBhvr>
                                      <p:to>
                                        <p:strVal val="visible"/>
                                      </p:to>
                                    </p:set>
                                    <p:animEffect transition="in" filter="wipe(up)">
                                      <p:cBhvr>
                                        <p:cTn id="29" dur="500"/>
                                        <p:tgtEl>
                                          <p:spTgt spid="385"/>
                                        </p:tgtEl>
                                      </p:cBhvr>
                                    </p:animEffect>
                                  </p:childTnLst>
                                  <p:subTnLst>
                                    <p:set>
                                      <p:cBhvr override="childStyle">
                                        <p:cTn dur="1" fill="hold" display="0" masterRel="nextClick" afterEffect="1"/>
                                        <p:tgtEl>
                                          <p:spTgt spid="385"/>
                                        </p:tgtEl>
                                        <p:attrNameLst>
                                          <p:attrName>style.visibility</p:attrName>
                                        </p:attrNameLst>
                                      </p:cBhvr>
                                      <p:to>
                                        <p:strVal val="hidden"/>
                                      </p:to>
                                    </p:set>
                                  </p:subTnLst>
                                </p:cTn>
                              </p:par>
                            </p:childTnLst>
                          </p:cTn>
                        </p:par>
                      </p:childTnLst>
                    </p:cTn>
                  </p:par>
                  <p:par>
                    <p:cTn id="30" fill="hold">
                      <p:stCondLst>
                        <p:cond delay="indefinite"/>
                      </p:stCondLst>
                      <p:childTnLst>
                        <p:par>
                          <p:cTn id="31" fill="hold">
                            <p:stCondLst>
                              <p:cond delay="0"/>
                            </p:stCondLst>
                            <p:childTnLst>
                              <p:par>
                                <p:cTn id="32" presetID="22" presetClass="entr" presetSubtype="1" fill="hold" grpId="0" nodeType="clickEffect">
                                  <p:stCondLst>
                                    <p:cond delay="0"/>
                                  </p:stCondLst>
                                  <p:childTnLst>
                                    <p:set>
                                      <p:cBhvr>
                                        <p:cTn id="33" dur="1" fill="hold">
                                          <p:stCondLst>
                                            <p:cond delay="0"/>
                                          </p:stCondLst>
                                        </p:cTn>
                                        <p:tgtEl>
                                          <p:spTgt spid="430"/>
                                        </p:tgtEl>
                                        <p:attrNameLst>
                                          <p:attrName>style.visibility</p:attrName>
                                        </p:attrNameLst>
                                      </p:cBhvr>
                                      <p:to>
                                        <p:strVal val="visible"/>
                                      </p:to>
                                    </p:set>
                                    <p:animEffect transition="in" filter="wipe(up)">
                                      <p:cBhvr>
                                        <p:cTn id="34" dur="500"/>
                                        <p:tgtEl>
                                          <p:spTgt spid="430"/>
                                        </p:tgtEl>
                                      </p:cBhvr>
                                    </p:animEffect>
                                  </p:childTnLst>
                                </p:cTn>
                              </p:par>
                            </p:childTnLst>
                          </p:cTn>
                        </p:par>
                        <p:par>
                          <p:cTn id="35" fill="hold">
                            <p:stCondLst>
                              <p:cond delay="500"/>
                            </p:stCondLst>
                            <p:childTnLst>
                              <p:par>
                                <p:cTn id="36" presetID="22" presetClass="entr" presetSubtype="1" fill="hold" grpId="0" nodeType="afterEffect">
                                  <p:stCondLst>
                                    <p:cond delay="0"/>
                                  </p:stCondLst>
                                  <p:childTnLst>
                                    <p:set>
                                      <p:cBhvr>
                                        <p:cTn id="37" dur="1" fill="hold">
                                          <p:stCondLst>
                                            <p:cond delay="0"/>
                                          </p:stCondLst>
                                        </p:cTn>
                                        <p:tgtEl>
                                          <p:spTgt spid="386"/>
                                        </p:tgtEl>
                                        <p:attrNameLst>
                                          <p:attrName>style.visibility</p:attrName>
                                        </p:attrNameLst>
                                      </p:cBhvr>
                                      <p:to>
                                        <p:strVal val="visible"/>
                                      </p:to>
                                    </p:set>
                                    <p:animEffect transition="in" filter="wipe(up)">
                                      <p:cBhvr>
                                        <p:cTn id="38" dur="500"/>
                                        <p:tgtEl>
                                          <p:spTgt spid="386"/>
                                        </p:tgtEl>
                                      </p:cBhvr>
                                    </p:animEffect>
                                  </p:childTnLst>
                                  <p:subTnLst>
                                    <p:set>
                                      <p:cBhvr override="childStyle">
                                        <p:cTn dur="1" fill="hold" display="0" masterRel="nextClick" afterEffect="1"/>
                                        <p:tgtEl>
                                          <p:spTgt spid="386"/>
                                        </p:tgtEl>
                                        <p:attrNameLst>
                                          <p:attrName>style.visibility</p:attrName>
                                        </p:attrNameLst>
                                      </p:cBhvr>
                                      <p:to>
                                        <p:strVal val="hidden"/>
                                      </p:to>
                                    </p:set>
                                  </p:subTnLst>
                                </p:cTn>
                              </p:par>
                            </p:childTnLst>
                          </p:cTn>
                        </p:par>
                      </p:childTnLst>
                    </p:cTn>
                  </p:par>
                  <p:par>
                    <p:cTn id="39" fill="hold">
                      <p:stCondLst>
                        <p:cond delay="indefinite"/>
                      </p:stCondLst>
                      <p:childTnLst>
                        <p:par>
                          <p:cTn id="40" fill="hold">
                            <p:stCondLst>
                              <p:cond delay="0"/>
                            </p:stCondLst>
                            <p:childTnLst>
                              <p:par>
                                <p:cTn id="41" presetID="22" presetClass="entr" presetSubtype="1" fill="hold" grpId="0" nodeType="clickEffect">
                                  <p:stCondLst>
                                    <p:cond delay="0"/>
                                  </p:stCondLst>
                                  <p:childTnLst>
                                    <p:set>
                                      <p:cBhvr>
                                        <p:cTn id="42" dur="1" fill="hold">
                                          <p:stCondLst>
                                            <p:cond delay="0"/>
                                          </p:stCondLst>
                                        </p:cTn>
                                        <p:tgtEl>
                                          <p:spTgt spid="453"/>
                                        </p:tgtEl>
                                        <p:attrNameLst>
                                          <p:attrName>style.visibility</p:attrName>
                                        </p:attrNameLst>
                                      </p:cBhvr>
                                      <p:to>
                                        <p:strVal val="visible"/>
                                      </p:to>
                                    </p:set>
                                    <p:animEffect transition="in" filter="wipe(up)">
                                      <p:cBhvr>
                                        <p:cTn id="43" dur="500"/>
                                        <p:tgtEl>
                                          <p:spTgt spid="453"/>
                                        </p:tgtEl>
                                      </p:cBhvr>
                                    </p:animEffect>
                                  </p:childTnLst>
                                </p:cTn>
                              </p:par>
                            </p:childTnLst>
                          </p:cTn>
                        </p:par>
                        <p:par>
                          <p:cTn id="44" fill="hold">
                            <p:stCondLst>
                              <p:cond delay="500"/>
                            </p:stCondLst>
                            <p:childTnLst>
                              <p:par>
                                <p:cTn id="45" presetID="22" presetClass="entr" presetSubtype="1" fill="hold" grpId="0" nodeType="afterEffect">
                                  <p:stCondLst>
                                    <p:cond delay="0"/>
                                  </p:stCondLst>
                                  <p:childTnLst>
                                    <p:set>
                                      <p:cBhvr>
                                        <p:cTn id="46" dur="1" fill="hold">
                                          <p:stCondLst>
                                            <p:cond delay="0"/>
                                          </p:stCondLst>
                                        </p:cTn>
                                        <p:tgtEl>
                                          <p:spTgt spid="387"/>
                                        </p:tgtEl>
                                        <p:attrNameLst>
                                          <p:attrName>style.visibility</p:attrName>
                                        </p:attrNameLst>
                                      </p:cBhvr>
                                      <p:to>
                                        <p:strVal val="visible"/>
                                      </p:to>
                                    </p:set>
                                    <p:animEffect transition="in" filter="wipe(up)">
                                      <p:cBhvr>
                                        <p:cTn id="47" dur="500"/>
                                        <p:tgtEl>
                                          <p:spTgt spid="387"/>
                                        </p:tgtEl>
                                      </p:cBhvr>
                                    </p:animEffect>
                                  </p:childTnLst>
                                  <p:subTnLst>
                                    <p:set>
                                      <p:cBhvr override="childStyle">
                                        <p:cTn dur="1" fill="hold" display="0" masterRel="nextClick" afterEffect="1"/>
                                        <p:tgtEl>
                                          <p:spTgt spid="387"/>
                                        </p:tgtEl>
                                        <p:attrNameLst>
                                          <p:attrName>style.visibility</p:attrName>
                                        </p:attrNameLst>
                                      </p:cBhvr>
                                      <p:to>
                                        <p:strVal val="hidden"/>
                                      </p:to>
                                    </p:set>
                                  </p:subTnLst>
                                </p:cTn>
                              </p:par>
                            </p:childTnLst>
                          </p:cTn>
                        </p:par>
                      </p:childTnLst>
                    </p:cTn>
                  </p:par>
                  <p:par>
                    <p:cTn id="48" fill="hold">
                      <p:stCondLst>
                        <p:cond delay="indefinite"/>
                      </p:stCondLst>
                      <p:childTnLst>
                        <p:par>
                          <p:cTn id="49" fill="hold">
                            <p:stCondLst>
                              <p:cond delay="0"/>
                            </p:stCondLst>
                            <p:childTnLst>
                              <p:par>
                                <p:cTn id="50" presetID="22" presetClass="entr" presetSubtype="1" fill="hold" grpId="0" nodeType="clickEffect">
                                  <p:stCondLst>
                                    <p:cond delay="0"/>
                                  </p:stCondLst>
                                  <p:childTnLst>
                                    <p:set>
                                      <p:cBhvr>
                                        <p:cTn id="51" dur="1" fill="hold">
                                          <p:stCondLst>
                                            <p:cond delay="0"/>
                                          </p:stCondLst>
                                        </p:cTn>
                                        <p:tgtEl>
                                          <p:spTgt spid="483"/>
                                        </p:tgtEl>
                                        <p:attrNameLst>
                                          <p:attrName>style.visibility</p:attrName>
                                        </p:attrNameLst>
                                      </p:cBhvr>
                                      <p:to>
                                        <p:strVal val="visible"/>
                                      </p:to>
                                    </p:set>
                                    <p:animEffect transition="in" filter="wipe(up)">
                                      <p:cBhvr>
                                        <p:cTn id="52" dur="500"/>
                                        <p:tgtEl>
                                          <p:spTgt spid="483"/>
                                        </p:tgtEl>
                                      </p:cBhvr>
                                    </p:animEffect>
                                  </p:childTnLst>
                                </p:cTn>
                              </p:par>
                            </p:childTnLst>
                          </p:cTn>
                        </p:par>
                        <p:par>
                          <p:cTn id="53" fill="hold">
                            <p:stCondLst>
                              <p:cond delay="500"/>
                            </p:stCondLst>
                            <p:childTnLst>
                              <p:par>
                                <p:cTn id="54" presetID="22" presetClass="entr" presetSubtype="1" fill="hold" grpId="0" nodeType="afterEffect">
                                  <p:stCondLst>
                                    <p:cond delay="0"/>
                                  </p:stCondLst>
                                  <p:childTnLst>
                                    <p:set>
                                      <p:cBhvr>
                                        <p:cTn id="55" dur="1" fill="hold">
                                          <p:stCondLst>
                                            <p:cond delay="0"/>
                                          </p:stCondLst>
                                        </p:cTn>
                                        <p:tgtEl>
                                          <p:spTgt spid="388"/>
                                        </p:tgtEl>
                                        <p:attrNameLst>
                                          <p:attrName>style.visibility</p:attrName>
                                        </p:attrNameLst>
                                      </p:cBhvr>
                                      <p:to>
                                        <p:strVal val="visible"/>
                                      </p:to>
                                    </p:set>
                                    <p:animEffect transition="in" filter="wipe(up)">
                                      <p:cBhvr>
                                        <p:cTn id="56" dur="500"/>
                                        <p:tgtEl>
                                          <p:spTgt spid="388"/>
                                        </p:tgtEl>
                                      </p:cBhvr>
                                    </p:animEffect>
                                  </p:childTnLst>
                                  <p:subTnLst>
                                    <p:set>
                                      <p:cBhvr override="childStyle">
                                        <p:cTn dur="1" fill="hold" display="0" masterRel="nextClick" afterEffect="1"/>
                                        <p:tgtEl>
                                          <p:spTgt spid="388"/>
                                        </p:tgtEl>
                                        <p:attrNameLst>
                                          <p:attrName>style.visibility</p:attrName>
                                        </p:attrNameLst>
                                      </p:cBhvr>
                                      <p:to>
                                        <p:strVal val="hidden"/>
                                      </p:to>
                                    </p:set>
                                  </p:subTnLst>
                                </p:cTn>
                              </p:par>
                            </p:childTnLst>
                          </p:cTn>
                        </p:par>
                      </p:childTnLst>
                    </p:cTn>
                  </p:par>
                  <p:par>
                    <p:cTn id="57" fill="hold">
                      <p:stCondLst>
                        <p:cond delay="indefinite"/>
                      </p:stCondLst>
                      <p:childTnLst>
                        <p:par>
                          <p:cTn id="58" fill="hold">
                            <p:stCondLst>
                              <p:cond delay="0"/>
                            </p:stCondLst>
                            <p:childTnLst>
                              <p:par>
                                <p:cTn id="59" presetID="22" presetClass="entr" presetSubtype="1" fill="hold" grpId="0" nodeType="clickEffect">
                                  <p:stCondLst>
                                    <p:cond delay="0"/>
                                  </p:stCondLst>
                                  <p:childTnLst>
                                    <p:set>
                                      <p:cBhvr>
                                        <p:cTn id="60" dur="1" fill="hold">
                                          <p:stCondLst>
                                            <p:cond delay="0"/>
                                          </p:stCondLst>
                                        </p:cTn>
                                        <p:tgtEl>
                                          <p:spTgt spid="482"/>
                                        </p:tgtEl>
                                        <p:attrNameLst>
                                          <p:attrName>style.visibility</p:attrName>
                                        </p:attrNameLst>
                                      </p:cBhvr>
                                      <p:to>
                                        <p:strVal val="visible"/>
                                      </p:to>
                                    </p:set>
                                    <p:animEffect transition="in" filter="wipe(up)">
                                      <p:cBhvr>
                                        <p:cTn id="61" dur="500"/>
                                        <p:tgtEl>
                                          <p:spTgt spid="482"/>
                                        </p:tgtEl>
                                      </p:cBhvr>
                                    </p:animEffect>
                                  </p:childTnLst>
                                </p:cTn>
                              </p:par>
                            </p:childTnLst>
                          </p:cTn>
                        </p:par>
                        <p:par>
                          <p:cTn id="62" fill="hold">
                            <p:stCondLst>
                              <p:cond delay="500"/>
                            </p:stCondLst>
                            <p:childTnLst>
                              <p:par>
                                <p:cTn id="63" presetID="22" presetClass="entr" presetSubtype="1" fill="hold" grpId="0" nodeType="afterEffect">
                                  <p:stCondLst>
                                    <p:cond delay="0"/>
                                  </p:stCondLst>
                                  <p:childTnLst>
                                    <p:set>
                                      <p:cBhvr>
                                        <p:cTn id="64" dur="1" fill="hold">
                                          <p:stCondLst>
                                            <p:cond delay="0"/>
                                          </p:stCondLst>
                                        </p:cTn>
                                        <p:tgtEl>
                                          <p:spTgt spid="389"/>
                                        </p:tgtEl>
                                        <p:attrNameLst>
                                          <p:attrName>style.visibility</p:attrName>
                                        </p:attrNameLst>
                                      </p:cBhvr>
                                      <p:to>
                                        <p:strVal val="visible"/>
                                      </p:to>
                                    </p:set>
                                    <p:animEffect transition="in" filter="wipe(up)">
                                      <p:cBhvr>
                                        <p:cTn id="65" dur="500"/>
                                        <p:tgtEl>
                                          <p:spTgt spid="389"/>
                                        </p:tgtEl>
                                      </p:cBhvr>
                                    </p:animEffect>
                                  </p:childTnLst>
                                  <p:subTnLst>
                                    <p:set>
                                      <p:cBhvr override="childStyle">
                                        <p:cTn dur="1" fill="hold" display="0" masterRel="nextClick" afterEffect="1"/>
                                        <p:tgtEl>
                                          <p:spTgt spid="389"/>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6" grpId="0" animBg="1"/>
      <p:bldP spid="357" grpId="0" animBg="1"/>
      <p:bldP spid="413" grpId="0" animBg="1"/>
      <p:bldP spid="430" grpId="0" animBg="1"/>
      <p:bldP spid="453" grpId="0" animBg="1"/>
      <p:bldP spid="482" grpId="0" animBg="1"/>
      <p:bldP spid="483" grpId="0" animBg="1"/>
      <p:bldP spid="383" grpId="0" animBg="1"/>
      <p:bldP spid="384" grpId="0" animBg="1"/>
      <p:bldP spid="385" grpId="0" animBg="1"/>
      <p:bldP spid="386" grpId="0" animBg="1"/>
      <p:bldP spid="387" grpId="0" animBg="1"/>
      <p:bldP spid="388" grpId="0" animBg="1"/>
      <p:bldP spid="389"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241262" y="1336675"/>
            <a:ext cx="4088645" cy="2564793"/>
          </a:xfrm>
        </p:spPr>
        <p:txBody>
          <a:bodyPr/>
          <a:lstStyle/>
          <a:p>
            <a:r>
              <a:rPr lang="en-US" dirty="0" smtClean="0"/>
              <a:t>Most widely deployed vRouter in the world</a:t>
            </a:r>
          </a:p>
          <a:p>
            <a:r>
              <a:rPr lang="en-US" dirty="0" smtClean="0"/>
              <a:t>10x Cisco’s throughput</a:t>
            </a:r>
          </a:p>
          <a:p>
            <a:r>
              <a:rPr lang="en-US" dirty="0" smtClean="0"/>
              <a:t>Supports all major hypervisors</a:t>
            </a:r>
          </a:p>
          <a:p>
            <a:r>
              <a:rPr lang="en-US" dirty="0" smtClean="0"/>
              <a:t>Linux Based</a:t>
            </a:r>
          </a:p>
          <a:p>
            <a:r>
              <a:rPr lang="en-US" dirty="0" smtClean="0"/>
              <a:t>Restful APIs </a:t>
            </a:r>
            <a:endParaRPr lang="en-US" dirty="0"/>
          </a:p>
        </p:txBody>
      </p:sp>
      <p:sp>
        <p:nvSpPr>
          <p:cNvPr id="2" name="Footer Placeholder 1"/>
          <p:cNvSpPr>
            <a:spLocks noGrp="1"/>
          </p:cNvSpPr>
          <p:nvPr>
            <p:ph type="ftr" sz="quarter" idx="3"/>
          </p:nvPr>
        </p:nvSpPr>
        <p:spPr/>
        <p:txBody>
          <a:bodyPr/>
          <a:lstStyle/>
          <a:p>
            <a:r>
              <a:rPr lang="en-US" smtClean="0"/>
              <a:t>© 2013 Brocade Communications Systems, Inc. Company Proprietary Information</a:t>
            </a:r>
            <a:endParaRPr lang="en-US" dirty="0"/>
          </a:p>
        </p:txBody>
      </p:sp>
      <p:sp>
        <p:nvSpPr>
          <p:cNvPr id="4" name="Title 3"/>
          <p:cNvSpPr>
            <a:spLocks noGrp="1"/>
          </p:cNvSpPr>
          <p:nvPr>
            <p:ph type="title"/>
          </p:nvPr>
        </p:nvSpPr>
        <p:spPr/>
        <p:txBody>
          <a:bodyPr/>
          <a:lstStyle/>
          <a:p>
            <a:r>
              <a:rPr lang="en-US" dirty="0" smtClean="0"/>
              <a:t>Brocade Vyatta Advantage</a:t>
            </a:r>
            <a:endParaRPr lang="en-US" dirty="0"/>
          </a:p>
        </p:txBody>
      </p:sp>
      <p:sp>
        <p:nvSpPr>
          <p:cNvPr id="3" name="Slide Number Placeholder 2"/>
          <p:cNvSpPr>
            <a:spLocks noGrp="1"/>
          </p:cNvSpPr>
          <p:nvPr>
            <p:ph type="sldNum" sz="quarter" idx="4"/>
          </p:nvPr>
        </p:nvSpPr>
        <p:spPr/>
        <p:txBody>
          <a:bodyPr/>
          <a:lstStyle/>
          <a:p>
            <a:fld id="{7BCC8D0D-EAEC-449D-9161-023DFF90F2E2}" type="slidenum">
              <a:rPr lang="en-US" smtClean="0"/>
              <a:pPr/>
              <a:t>24</a:t>
            </a:fld>
            <a:endParaRPr lang="en-US" dirty="0"/>
          </a:p>
        </p:txBody>
      </p:sp>
      <p:sp>
        <p:nvSpPr>
          <p:cNvPr id="8" name="Rectangle 7"/>
          <p:cNvSpPr/>
          <p:nvPr/>
        </p:nvSpPr>
        <p:spPr>
          <a:xfrm flipH="1">
            <a:off x="4478145" y="2065020"/>
            <a:ext cx="4672584" cy="2081530"/>
          </a:xfrm>
          <a:prstGeom prst="rect">
            <a:avLst/>
          </a:prstGeom>
          <a:gradFill flip="none" rotWithShape="1">
            <a:gsLst>
              <a:gs pos="0">
                <a:schemeClr val="accent3">
                  <a:shade val="30000"/>
                  <a:satMod val="115000"/>
                </a:schemeClr>
              </a:gs>
              <a:gs pos="50000">
                <a:schemeClr val="accent3">
                  <a:shade val="67500"/>
                  <a:satMod val="115000"/>
                </a:schemeClr>
              </a:gs>
              <a:gs pos="100000">
                <a:schemeClr val="accent3">
                  <a:shade val="100000"/>
                  <a:satMod val="115000"/>
                </a:schemeClr>
              </a:gs>
            </a:gsLst>
            <a:lin ang="13500000" scaled="1"/>
            <a:tileRect/>
          </a:gradFill>
          <a:ln w="19050" algn="ctr">
            <a:noFill/>
            <a:miter lim="800000"/>
            <a:headEnd/>
            <a:tailEnd/>
          </a:ln>
          <a:effectLst/>
        </p:spPr>
        <p:txBody>
          <a:bodyPr lIns="91430" tIns="45714" rIns="91430" bIns="45714" anchor="ctr"/>
          <a:lstStyle/>
          <a:p>
            <a:pPr algn="ctr">
              <a:lnSpc>
                <a:spcPct val="90000"/>
              </a:lnSpc>
              <a:defRPr/>
            </a:pPr>
            <a:endParaRPr lang="en-US" dirty="0">
              <a:solidFill>
                <a:prstClr val="white"/>
              </a:solidFill>
              <a:latin typeface="Franklin Gothic Medium" pitchFamily="34" charset="0"/>
            </a:endParaRPr>
          </a:p>
        </p:txBody>
      </p:sp>
      <p:sp>
        <p:nvSpPr>
          <p:cNvPr id="12" name="Rectangle 11"/>
          <p:cNvSpPr/>
          <p:nvPr/>
        </p:nvSpPr>
        <p:spPr bwMode="auto">
          <a:xfrm>
            <a:off x="5631094" y="2726729"/>
            <a:ext cx="1665727" cy="379057"/>
          </a:xfrm>
          <a:prstGeom prst="rect">
            <a:avLst/>
          </a:prstGeom>
          <a:solidFill>
            <a:srgbClr val="008000"/>
          </a:solidFill>
          <a:ln w="9525" cmpd="sng" algn="ctr">
            <a:solidFill>
              <a:schemeClr val="bg1"/>
            </a:solidFill>
            <a:miter lim="800000"/>
            <a:headEnd/>
            <a:tailEnd/>
          </a:ln>
        </p:spPr>
        <p:txBody>
          <a:bodyPr wrap="none" lIns="91430" tIns="45714" rIns="91430" bIns="45714" rtlCol="0" anchor="ctr"/>
          <a:lstStyle/>
          <a:p>
            <a:pPr algn="ctr"/>
            <a:endParaRPr lang="en-US" dirty="0"/>
          </a:p>
        </p:txBody>
      </p:sp>
      <p:sp>
        <p:nvSpPr>
          <p:cNvPr id="13" name="Rectangle 12"/>
          <p:cNvSpPr/>
          <p:nvPr/>
        </p:nvSpPr>
        <p:spPr bwMode="auto">
          <a:xfrm>
            <a:off x="7296821" y="2726728"/>
            <a:ext cx="1665727" cy="379057"/>
          </a:xfrm>
          <a:prstGeom prst="rect">
            <a:avLst/>
          </a:prstGeom>
          <a:solidFill>
            <a:srgbClr val="D8832D"/>
          </a:solidFill>
          <a:ln w="9525" cmpd="sng" algn="ctr">
            <a:solidFill>
              <a:schemeClr val="bg1"/>
            </a:solidFill>
            <a:miter lim="800000"/>
            <a:headEnd/>
            <a:tailEnd/>
          </a:ln>
        </p:spPr>
        <p:txBody>
          <a:bodyPr wrap="none" lIns="91430" tIns="45714" rIns="91430" bIns="45714" rtlCol="0" anchor="ctr"/>
          <a:lstStyle/>
          <a:p>
            <a:pPr algn="ctr"/>
            <a:endParaRPr lang="en-US" dirty="0"/>
          </a:p>
        </p:txBody>
      </p:sp>
      <p:pic>
        <p:nvPicPr>
          <p:cNvPr id="11" name="Picture 10"/>
          <p:cNvPicPr>
            <a:picLocks noChangeAspect="1"/>
          </p:cNvPicPr>
          <p:nvPr/>
        </p:nvPicPr>
        <p:blipFill>
          <a:blip r:embed="rId2"/>
          <a:stretch>
            <a:fillRect/>
          </a:stretch>
        </p:blipFill>
        <p:spPr>
          <a:xfrm>
            <a:off x="4478146" y="1625051"/>
            <a:ext cx="2204495" cy="408610"/>
          </a:xfrm>
          <a:prstGeom prst="rect">
            <a:avLst/>
          </a:prstGeom>
        </p:spPr>
      </p:pic>
      <p:sp>
        <p:nvSpPr>
          <p:cNvPr id="10" name="TextBox 9"/>
          <p:cNvSpPr txBox="1"/>
          <p:nvPr/>
        </p:nvSpPr>
        <p:spPr bwMode="auto">
          <a:xfrm>
            <a:off x="4566805" y="2383627"/>
            <a:ext cx="4619805" cy="1451679"/>
          </a:xfrm>
          <a:prstGeom prst="rect">
            <a:avLst/>
          </a:prstGeom>
          <a:noFill/>
          <a:ln w="19050" algn="ctr">
            <a:noFill/>
            <a:miter lim="800000"/>
            <a:headEnd/>
            <a:tailEnd/>
          </a:ln>
        </p:spPr>
        <p:txBody>
          <a:bodyPr wrap="square" lIns="0" tIns="0" rIns="0" bIns="0" rtlCol="0">
            <a:spAutoFit/>
          </a:bodyPr>
          <a:lstStyle/>
          <a:p>
            <a:pPr>
              <a:tabLst>
                <a:tab pos="2280983" algn="ctr"/>
                <a:tab pos="4338152" algn="ctr"/>
              </a:tabLst>
            </a:pPr>
            <a:r>
              <a:rPr lang="en-US" dirty="0" smtClean="0">
                <a:solidFill>
                  <a:srgbClr val="FFFFFF"/>
                </a:solidFill>
                <a:latin typeface="Arial Narrow"/>
                <a:cs typeface="Arial Narrow"/>
              </a:rPr>
              <a:t>Benchmark (2/25/13)</a:t>
            </a:r>
          </a:p>
          <a:p>
            <a:pPr>
              <a:tabLst>
                <a:tab pos="1939708" algn="ctr"/>
                <a:tab pos="3433378" algn="ctr"/>
              </a:tabLst>
            </a:pPr>
            <a:endParaRPr lang="en-US" sz="900" dirty="0">
              <a:solidFill>
                <a:srgbClr val="FFFFFF"/>
              </a:solidFill>
            </a:endParaRPr>
          </a:p>
          <a:p>
            <a:pPr>
              <a:spcBef>
                <a:spcPts val="400"/>
              </a:spcBef>
              <a:tabLst>
                <a:tab pos="1880978" algn="ctr"/>
                <a:tab pos="3433378" algn="ctr"/>
              </a:tabLst>
            </a:pPr>
            <a:r>
              <a:rPr lang="en-US" sz="1600" dirty="0">
                <a:solidFill>
                  <a:srgbClr val="FFFFFF"/>
                </a:solidFill>
              </a:rPr>
              <a:t>	Cisco CSR 1000v	Vyatta</a:t>
            </a:r>
          </a:p>
          <a:p>
            <a:pPr>
              <a:tabLst>
                <a:tab pos="1880978" algn="ctr"/>
                <a:tab pos="3433378" algn="ctr"/>
              </a:tabLst>
            </a:pPr>
            <a:r>
              <a:rPr lang="en-US" sz="1600" dirty="0">
                <a:solidFill>
                  <a:srgbClr val="FFFFFF"/>
                </a:solidFill>
              </a:rPr>
              <a:t>HW:  Cores	4 cores	1 core</a:t>
            </a:r>
          </a:p>
          <a:p>
            <a:pPr>
              <a:tabLst>
                <a:tab pos="1880978" algn="ctr"/>
                <a:tab pos="3433378" algn="ctr"/>
              </a:tabLst>
            </a:pPr>
            <a:r>
              <a:rPr lang="en-US" sz="1600" dirty="0">
                <a:solidFill>
                  <a:srgbClr val="FFFFFF"/>
                </a:solidFill>
              </a:rPr>
              <a:t>HW:  Type	New	Any</a:t>
            </a:r>
          </a:p>
          <a:p>
            <a:pPr>
              <a:tabLst>
                <a:tab pos="1880978" algn="ctr"/>
                <a:tab pos="3433378" algn="ctr"/>
              </a:tabLst>
            </a:pPr>
            <a:r>
              <a:rPr lang="en-US" sz="1600" dirty="0">
                <a:solidFill>
                  <a:srgbClr val="FFFFFF"/>
                </a:solidFill>
              </a:rPr>
              <a:t>Throughput	50 Mbps	</a:t>
            </a:r>
            <a:r>
              <a:rPr lang="en-US" sz="1600" b="1" dirty="0">
                <a:solidFill>
                  <a:srgbClr val="FFFFFF"/>
                </a:solidFill>
              </a:rPr>
              <a:t>500</a:t>
            </a:r>
            <a:r>
              <a:rPr lang="en-US" sz="1600" dirty="0">
                <a:solidFill>
                  <a:srgbClr val="FFFFFF"/>
                </a:solidFill>
              </a:rPr>
              <a:t> Mbps</a:t>
            </a:r>
          </a:p>
        </p:txBody>
      </p:sp>
    </p:spTree>
    <p:extLst>
      <p:ext uri="{BB962C8B-B14F-4D97-AF65-F5344CB8AC3E}">
        <p14:creationId xmlns:p14="http://schemas.microsoft.com/office/powerpoint/2010/main" val="2994756061"/>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685800" y="1597820"/>
            <a:ext cx="7772400" cy="1563995"/>
          </a:xfrm>
          <a:prstGeom prst="rect">
            <a:avLst/>
          </a:prstGeom>
        </p:spPr>
        <p:txBody>
          <a:bodyPr vert="horz" lIns="91430" tIns="45714" rIns="91430" bIns="45714" rtlCol="0" anchor="ctr">
            <a:normAutofit fontScale="92500" lnSpcReduction="20000"/>
          </a:bodyPr>
          <a:lstStyle>
            <a:lvl1pPr algn="ctr" defTabSz="457200" rtl="0" eaLnBrk="1" latinLnBrk="0" hangingPunct="1">
              <a:spcBef>
                <a:spcPct val="0"/>
              </a:spcBef>
              <a:buNone/>
              <a:defRPr sz="3200" kern="1200">
                <a:solidFill>
                  <a:schemeClr val="tx1">
                    <a:lumMod val="65000"/>
                    <a:lumOff val="35000"/>
                  </a:schemeClr>
                </a:solidFill>
                <a:latin typeface="Verdana"/>
                <a:ea typeface="+mj-ea"/>
                <a:cs typeface="+mj-cs"/>
              </a:defRPr>
            </a:lvl1pPr>
          </a:lstStyle>
          <a:p>
            <a:r>
              <a:rPr lang="en-US" dirty="0" smtClean="0">
                <a:solidFill>
                  <a:schemeClr val="bg1"/>
                </a:solidFill>
              </a:rPr>
              <a:t>Remember When You Used </a:t>
            </a:r>
            <a:br>
              <a:rPr lang="en-US" dirty="0" smtClean="0">
                <a:solidFill>
                  <a:schemeClr val="bg1"/>
                </a:solidFill>
              </a:rPr>
            </a:br>
            <a:r>
              <a:rPr lang="en-US" dirty="0" smtClean="0">
                <a:solidFill>
                  <a:schemeClr val="bg1"/>
                </a:solidFill>
              </a:rPr>
              <a:t>to Get Excited about Networking? </a:t>
            </a:r>
            <a:br>
              <a:rPr lang="en-US" dirty="0" smtClean="0">
                <a:solidFill>
                  <a:schemeClr val="bg1"/>
                </a:solidFill>
              </a:rPr>
            </a:br>
            <a:r>
              <a:rPr lang="en-US" dirty="0" smtClean="0">
                <a:solidFill>
                  <a:schemeClr val="bg1"/>
                </a:solidFill>
              </a:rPr>
              <a:t/>
            </a:r>
            <a:br>
              <a:rPr lang="en-US" dirty="0" smtClean="0">
                <a:solidFill>
                  <a:schemeClr val="bg1"/>
                </a:solidFill>
              </a:rPr>
            </a:br>
            <a:r>
              <a:rPr lang="en-US" dirty="0" smtClean="0">
                <a:solidFill>
                  <a:schemeClr val="bg1"/>
                </a:solidFill>
              </a:rPr>
              <a:t>It’s that time again</a:t>
            </a:r>
            <a:endParaRPr lang="en-US" dirty="0">
              <a:solidFill>
                <a:schemeClr val="bg1"/>
              </a:solidFill>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5" name="Title 1"/>
          <p:cNvSpPr txBox="1">
            <a:spLocks/>
          </p:cNvSpPr>
          <p:nvPr/>
        </p:nvSpPr>
        <p:spPr>
          <a:xfrm>
            <a:off x="838200" y="1750221"/>
            <a:ext cx="7772400" cy="1563995"/>
          </a:xfrm>
          <a:prstGeom prst="rect">
            <a:avLst/>
          </a:prstGeom>
        </p:spPr>
        <p:txBody>
          <a:bodyPr vert="horz" lIns="91430" tIns="45714" rIns="91430" bIns="45714" rtlCol="0" anchor="ctr">
            <a:normAutofit fontScale="70000" lnSpcReduction="20000"/>
          </a:bodyPr>
          <a:lstStyle>
            <a:lvl1pPr algn="ctr" defTabSz="457200" rtl="0" eaLnBrk="1" latinLnBrk="0" hangingPunct="1">
              <a:spcBef>
                <a:spcPct val="0"/>
              </a:spcBef>
              <a:buNone/>
              <a:defRPr sz="3200" kern="1200">
                <a:solidFill>
                  <a:schemeClr val="tx1">
                    <a:lumMod val="65000"/>
                    <a:lumOff val="35000"/>
                  </a:schemeClr>
                </a:solidFill>
                <a:latin typeface="Verdana"/>
                <a:ea typeface="+mj-ea"/>
                <a:cs typeface="+mj-cs"/>
              </a:defRPr>
            </a:lvl1pPr>
          </a:lstStyle>
          <a:p>
            <a:pPr>
              <a:lnSpc>
                <a:spcPct val="120000"/>
              </a:lnSpc>
            </a:pPr>
            <a:r>
              <a:rPr lang="en-US" dirty="0" smtClean="0">
                <a:solidFill>
                  <a:schemeClr val="bg1"/>
                </a:solidFill>
              </a:rPr>
              <a:t>Remember When You Used </a:t>
            </a:r>
            <a:br>
              <a:rPr lang="en-US" dirty="0" smtClean="0">
                <a:solidFill>
                  <a:schemeClr val="bg1"/>
                </a:solidFill>
              </a:rPr>
            </a:br>
            <a:r>
              <a:rPr lang="en-US" dirty="0" smtClean="0">
                <a:solidFill>
                  <a:schemeClr val="bg1"/>
                </a:solidFill>
              </a:rPr>
              <a:t>to Get Excited about Networking? </a:t>
            </a:r>
            <a:br>
              <a:rPr lang="en-US" dirty="0" smtClean="0">
                <a:solidFill>
                  <a:schemeClr val="bg1"/>
                </a:solidFill>
              </a:rPr>
            </a:br>
            <a:r>
              <a:rPr lang="en-US" dirty="0" smtClean="0">
                <a:solidFill>
                  <a:schemeClr val="bg1"/>
                </a:solidFill>
              </a:rPr>
              <a:t/>
            </a:r>
            <a:br>
              <a:rPr lang="en-US" dirty="0" smtClean="0">
                <a:solidFill>
                  <a:schemeClr val="bg1"/>
                </a:solidFill>
              </a:rPr>
            </a:br>
            <a:r>
              <a:rPr lang="en-US" dirty="0" smtClean="0">
                <a:solidFill>
                  <a:schemeClr val="bg1"/>
                </a:solidFill>
              </a:rPr>
              <a:t>It’s that time again</a:t>
            </a:r>
            <a:endParaRPr lang="en-US" dirty="0">
              <a:solidFill>
                <a:schemeClr val="bg1"/>
              </a:solidFill>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03366" y="4023516"/>
            <a:ext cx="3063735" cy="867914"/>
          </a:xfrm>
          <a:prstGeom prst="rect">
            <a:avLst/>
          </a:prstGeom>
        </p:spPr>
      </p:pic>
    </p:spTree>
    <p:extLst>
      <p:ext uri="{BB962C8B-B14F-4D97-AF65-F5344CB8AC3E}">
        <p14:creationId xmlns:p14="http://schemas.microsoft.com/office/powerpoint/2010/main" val="1321155307"/>
      </p:ext>
    </p:extLst>
  </p:cSld>
  <p:clrMapOvr>
    <a:masterClrMapping/>
  </p:clrMapOvr>
  <mc:AlternateContent xmlns:mc="http://schemas.openxmlformats.org/markup-compatibility/2006" xmlns:p14="http://schemas.microsoft.com/office/powerpoint/2010/main">
    <mc:Choice Requires="p14">
      <p:transition spd="med" p14:dur="700" advTm="6606">
        <p:fade/>
      </p:transition>
    </mc:Choice>
    <mc:Fallback xmlns="">
      <p:transition spd="med" advTm="6606">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Title 1"/>
          <p:cNvSpPr>
            <a:spLocks noGrp="1"/>
          </p:cNvSpPr>
          <p:nvPr>
            <p:ph type="title"/>
          </p:nvPr>
        </p:nvSpPr>
        <p:spPr>
          <a:xfrm>
            <a:off x="241303" y="161008"/>
            <a:ext cx="8208963" cy="472425"/>
          </a:xfrm>
        </p:spPr>
        <p:txBody>
          <a:bodyPr/>
          <a:lstStyle/>
          <a:p>
            <a:r>
              <a:rPr dirty="0">
                <a:latin typeface="Franklin Gothic Demi" charset="0"/>
              </a:rPr>
              <a:t>Who </a:t>
            </a:r>
            <a:r>
              <a:rPr lang="en-US" dirty="0" smtClean="0">
                <a:latin typeface="Franklin Gothic Demi" charset="0"/>
              </a:rPr>
              <a:t>i</a:t>
            </a:r>
            <a:r>
              <a:rPr dirty="0" smtClean="0">
                <a:latin typeface="Franklin Gothic Demi" charset="0"/>
              </a:rPr>
              <a:t>s </a:t>
            </a:r>
            <a:r>
              <a:rPr dirty="0">
                <a:latin typeface="Franklin Gothic Demi" charset="0"/>
              </a:rPr>
              <a:t>Vyatta?</a:t>
            </a:r>
          </a:p>
        </p:txBody>
      </p:sp>
      <p:sp>
        <p:nvSpPr>
          <p:cNvPr id="7" name="Rectangle 6"/>
          <p:cNvSpPr/>
          <p:nvPr/>
        </p:nvSpPr>
        <p:spPr>
          <a:xfrm>
            <a:off x="0" y="1392156"/>
            <a:ext cx="9144000" cy="2685498"/>
          </a:xfrm>
          <a:prstGeom prst="rect">
            <a:avLst/>
          </a:prstGeom>
          <a:gradFill flip="none" rotWithShape="1">
            <a:gsLst>
              <a:gs pos="100000">
                <a:srgbClr val="000000">
                  <a:alpha val="10000"/>
                </a:srgbClr>
              </a:gs>
              <a:gs pos="0">
                <a:schemeClr val="tx1">
                  <a:alpha val="5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0" tIns="45714" rIns="91430" bIns="45714" anchor="ctr"/>
          <a:lstStyle/>
          <a:p>
            <a:pPr algn="ctr">
              <a:defRPr/>
            </a:pPr>
            <a:endParaRPr lang="en-US" sz="1700" dirty="0">
              <a:solidFill>
                <a:srgbClr val="000000"/>
              </a:solidFill>
            </a:endParaRPr>
          </a:p>
        </p:txBody>
      </p:sp>
      <p:pic>
        <p:nvPicPr>
          <p:cNvPr id="16389"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6590" y="2070100"/>
            <a:ext cx="2560637" cy="1989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1"/>
          <p:cNvGrpSpPr/>
          <p:nvPr/>
        </p:nvGrpSpPr>
        <p:grpSpPr>
          <a:xfrm>
            <a:off x="630368" y="2034489"/>
            <a:ext cx="2603372" cy="2653400"/>
            <a:chOff x="630368" y="2034489"/>
            <a:chExt cx="2603372" cy="2653400"/>
          </a:xfrm>
        </p:grpSpPr>
        <p:sp>
          <p:nvSpPr>
            <p:cNvPr id="9" name="Rectangle 8"/>
            <p:cNvSpPr/>
            <p:nvPr/>
          </p:nvSpPr>
          <p:spPr>
            <a:xfrm>
              <a:off x="630368" y="2034489"/>
              <a:ext cx="2603372" cy="2064435"/>
            </a:xfrm>
            <a:prstGeom prst="rect">
              <a:avLst/>
            </a:prstGeom>
            <a:gradFill flip="none" rotWithShape="1">
              <a:gsLst>
                <a:gs pos="0">
                  <a:schemeClr val="tx1">
                    <a:alpha val="35000"/>
                  </a:schemeClr>
                </a:gs>
                <a:gs pos="50000">
                  <a:schemeClr val="tx1">
                    <a:alpha val="68000"/>
                  </a:schemeClr>
                </a:gs>
                <a:gs pos="100000">
                  <a:schemeClr val="tx1">
                    <a:alpha val="9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700" dirty="0">
                <a:solidFill>
                  <a:srgbClr val="000000"/>
                </a:solidFill>
              </a:endParaRPr>
            </a:p>
          </p:txBody>
        </p:sp>
        <p:sp>
          <p:nvSpPr>
            <p:cNvPr id="16401" name="TextBox 18"/>
            <p:cNvSpPr txBox="1">
              <a:spLocks noChangeArrowheads="1"/>
            </p:cNvSpPr>
            <p:nvPr/>
          </p:nvSpPr>
          <p:spPr bwMode="auto">
            <a:xfrm>
              <a:off x="2212977" y="2913064"/>
              <a:ext cx="10207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Franklin Gothic Book" charset="0"/>
                  <a:ea typeface="ＭＳ Ｐゴシック" charset="0"/>
                  <a:cs typeface="ＭＳ Ｐゴシック" charset="0"/>
                </a:defRPr>
              </a:lvl1pPr>
              <a:lvl2pPr marL="742950" indent="-285750" eaLnBrk="0" hangingPunct="0">
                <a:defRPr sz="2400">
                  <a:solidFill>
                    <a:schemeClr val="tx1"/>
                  </a:solidFill>
                  <a:latin typeface="Franklin Gothic Book" charset="0"/>
                  <a:ea typeface="ＭＳ Ｐゴシック" charset="0"/>
                </a:defRPr>
              </a:lvl2pPr>
              <a:lvl3pPr marL="1143000" indent="-228600" eaLnBrk="0" hangingPunct="0">
                <a:defRPr sz="2400">
                  <a:solidFill>
                    <a:schemeClr val="tx1"/>
                  </a:solidFill>
                  <a:latin typeface="Franklin Gothic Book" charset="0"/>
                  <a:ea typeface="ＭＳ Ｐゴシック" charset="0"/>
                </a:defRPr>
              </a:lvl3pPr>
              <a:lvl4pPr marL="1600200" indent="-228600" eaLnBrk="0" hangingPunct="0">
                <a:defRPr sz="2400">
                  <a:solidFill>
                    <a:schemeClr val="tx1"/>
                  </a:solidFill>
                  <a:latin typeface="Franklin Gothic Book" charset="0"/>
                  <a:ea typeface="ＭＳ Ｐゴシック" charset="0"/>
                </a:defRPr>
              </a:lvl4pPr>
              <a:lvl5pPr marL="2057400" indent="-228600" eaLnBrk="0" hangingPunct="0">
                <a:defRPr sz="2400">
                  <a:solidFill>
                    <a:schemeClr val="tx1"/>
                  </a:solidFill>
                  <a:latin typeface="Franklin Gothic Book" charset="0"/>
                  <a:ea typeface="ＭＳ Ｐゴシック" charset="0"/>
                </a:defRPr>
              </a:lvl5pPr>
              <a:lvl6pPr marL="2514600" indent="-228600" eaLnBrk="0" fontAlgn="base" hangingPunct="0">
                <a:spcBef>
                  <a:spcPct val="0"/>
                </a:spcBef>
                <a:spcAft>
                  <a:spcPct val="0"/>
                </a:spcAft>
                <a:defRPr sz="2400">
                  <a:solidFill>
                    <a:schemeClr val="tx1"/>
                  </a:solidFill>
                  <a:latin typeface="Franklin Gothic Book" charset="0"/>
                  <a:ea typeface="ＭＳ Ｐゴシック" charset="0"/>
                </a:defRPr>
              </a:lvl6pPr>
              <a:lvl7pPr marL="2971800" indent="-228600" eaLnBrk="0" fontAlgn="base" hangingPunct="0">
                <a:spcBef>
                  <a:spcPct val="0"/>
                </a:spcBef>
                <a:spcAft>
                  <a:spcPct val="0"/>
                </a:spcAft>
                <a:defRPr sz="2400">
                  <a:solidFill>
                    <a:schemeClr val="tx1"/>
                  </a:solidFill>
                  <a:latin typeface="Franklin Gothic Book" charset="0"/>
                  <a:ea typeface="ＭＳ Ｐゴシック" charset="0"/>
                </a:defRPr>
              </a:lvl7pPr>
              <a:lvl8pPr marL="3429000" indent="-228600" eaLnBrk="0" fontAlgn="base" hangingPunct="0">
                <a:spcBef>
                  <a:spcPct val="0"/>
                </a:spcBef>
                <a:spcAft>
                  <a:spcPct val="0"/>
                </a:spcAft>
                <a:defRPr sz="2400">
                  <a:solidFill>
                    <a:schemeClr val="tx1"/>
                  </a:solidFill>
                  <a:latin typeface="Franklin Gothic Book" charset="0"/>
                  <a:ea typeface="ＭＳ Ｐゴシック" charset="0"/>
                </a:defRPr>
              </a:lvl8pPr>
              <a:lvl9pPr marL="3886200" indent="-228600" eaLnBrk="0" fontAlgn="base" hangingPunct="0">
                <a:spcBef>
                  <a:spcPct val="0"/>
                </a:spcBef>
                <a:spcAft>
                  <a:spcPct val="0"/>
                </a:spcAft>
                <a:defRPr sz="2400">
                  <a:solidFill>
                    <a:schemeClr val="tx1"/>
                  </a:solidFill>
                  <a:latin typeface="Franklin Gothic Book" charset="0"/>
                  <a:ea typeface="ＭＳ Ｐゴシック" charset="0"/>
                </a:defRPr>
              </a:lvl9pPr>
            </a:lstStyle>
            <a:p>
              <a:pPr algn="ctr" eaLnBrk="1" hangingPunct="1"/>
              <a:r>
                <a:rPr lang="en-US" sz="1200" dirty="0">
                  <a:solidFill>
                    <a:schemeClr val="bg1"/>
                  </a:solidFill>
                  <a:latin typeface="Franklin Gothic Medium" charset="0"/>
                  <a:cs typeface="Verdana" charset="0"/>
                </a:rPr>
                <a:t>VPN</a:t>
              </a:r>
            </a:p>
          </p:txBody>
        </p:sp>
        <p:pic>
          <p:nvPicPr>
            <p:cNvPr id="20" name="Picture 4" descr="VPN-lock"/>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452688" y="3205164"/>
              <a:ext cx="474662" cy="415925"/>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16403" name="TextBox 20"/>
            <p:cNvSpPr txBox="1">
              <a:spLocks noChangeArrowheads="1"/>
            </p:cNvSpPr>
            <p:nvPr/>
          </p:nvSpPr>
          <p:spPr bwMode="auto">
            <a:xfrm>
              <a:off x="730252" y="2905126"/>
              <a:ext cx="101917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Franklin Gothic Book" charset="0"/>
                  <a:ea typeface="ＭＳ Ｐゴシック" charset="0"/>
                  <a:cs typeface="ＭＳ Ｐゴシック" charset="0"/>
                </a:defRPr>
              </a:lvl1pPr>
              <a:lvl2pPr marL="742950" indent="-285750" eaLnBrk="0" hangingPunct="0">
                <a:defRPr sz="2400">
                  <a:solidFill>
                    <a:schemeClr val="tx1"/>
                  </a:solidFill>
                  <a:latin typeface="Franklin Gothic Book" charset="0"/>
                  <a:ea typeface="ＭＳ Ｐゴシック" charset="0"/>
                </a:defRPr>
              </a:lvl2pPr>
              <a:lvl3pPr marL="1143000" indent="-228600" eaLnBrk="0" hangingPunct="0">
                <a:defRPr sz="2400">
                  <a:solidFill>
                    <a:schemeClr val="tx1"/>
                  </a:solidFill>
                  <a:latin typeface="Franklin Gothic Book" charset="0"/>
                  <a:ea typeface="ＭＳ Ｐゴシック" charset="0"/>
                </a:defRPr>
              </a:lvl3pPr>
              <a:lvl4pPr marL="1600200" indent="-228600" eaLnBrk="0" hangingPunct="0">
                <a:defRPr sz="2400">
                  <a:solidFill>
                    <a:schemeClr val="tx1"/>
                  </a:solidFill>
                  <a:latin typeface="Franklin Gothic Book" charset="0"/>
                  <a:ea typeface="ＭＳ Ｐゴシック" charset="0"/>
                </a:defRPr>
              </a:lvl4pPr>
              <a:lvl5pPr marL="2057400" indent="-228600" eaLnBrk="0" hangingPunct="0">
                <a:defRPr sz="2400">
                  <a:solidFill>
                    <a:schemeClr val="tx1"/>
                  </a:solidFill>
                  <a:latin typeface="Franklin Gothic Book" charset="0"/>
                  <a:ea typeface="ＭＳ Ｐゴシック" charset="0"/>
                </a:defRPr>
              </a:lvl5pPr>
              <a:lvl6pPr marL="2514600" indent="-228600" eaLnBrk="0" fontAlgn="base" hangingPunct="0">
                <a:spcBef>
                  <a:spcPct val="0"/>
                </a:spcBef>
                <a:spcAft>
                  <a:spcPct val="0"/>
                </a:spcAft>
                <a:defRPr sz="2400">
                  <a:solidFill>
                    <a:schemeClr val="tx1"/>
                  </a:solidFill>
                  <a:latin typeface="Franklin Gothic Book" charset="0"/>
                  <a:ea typeface="ＭＳ Ｐゴシック" charset="0"/>
                </a:defRPr>
              </a:lvl6pPr>
              <a:lvl7pPr marL="2971800" indent="-228600" eaLnBrk="0" fontAlgn="base" hangingPunct="0">
                <a:spcBef>
                  <a:spcPct val="0"/>
                </a:spcBef>
                <a:spcAft>
                  <a:spcPct val="0"/>
                </a:spcAft>
                <a:defRPr sz="2400">
                  <a:solidFill>
                    <a:schemeClr val="tx1"/>
                  </a:solidFill>
                  <a:latin typeface="Franklin Gothic Book" charset="0"/>
                  <a:ea typeface="ＭＳ Ｐゴシック" charset="0"/>
                </a:defRPr>
              </a:lvl7pPr>
              <a:lvl8pPr marL="3429000" indent="-228600" eaLnBrk="0" fontAlgn="base" hangingPunct="0">
                <a:spcBef>
                  <a:spcPct val="0"/>
                </a:spcBef>
                <a:spcAft>
                  <a:spcPct val="0"/>
                </a:spcAft>
                <a:defRPr sz="2400">
                  <a:solidFill>
                    <a:schemeClr val="tx1"/>
                  </a:solidFill>
                  <a:latin typeface="Franklin Gothic Book" charset="0"/>
                  <a:ea typeface="ＭＳ Ｐゴシック" charset="0"/>
                </a:defRPr>
              </a:lvl8pPr>
              <a:lvl9pPr marL="3886200" indent="-228600" eaLnBrk="0" fontAlgn="base" hangingPunct="0">
                <a:spcBef>
                  <a:spcPct val="0"/>
                </a:spcBef>
                <a:spcAft>
                  <a:spcPct val="0"/>
                </a:spcAft>
                <a:defRPr sz="2400">
                  <a:solidFill>
                    <a:schemeClr val="tx1"/>
                  </a:solidFill>
                  <a:latin typeface="Franklin Gothic Book" charset="0"/>
                  <a:ea typeface="ＭＳ Ｐゴシック" charset="0"/>
                </a:defRPr>
              </a:lvl9pPr>
            </a:lstStyle>
            <a:p>
              <a:pPr algn="ctr" eaLnBrk="1" hangingPunct="1"/>
              <a:r>
                <a:rPr lang="en-US" sz="1200" dirty="0">
                  <a:solidFill>
                    <a:schemeClr val="bg1"/>
                  </a:solidFill>
                  <a:latin typeface="Franklin Gothic Medium" charset="0"/>
                  <a:cs typeface="Verdana" charset="0"/>
                </a:rPr>
                <a:t>Router</a:t>
              </a:r>
            </a:p>
          </p:txBody>
        </p:sp>
        <p:pic>
          <p:nvPicPr>
            <p:cNvPr id="22" name="Picture 5" descr="router-orange_PNG"/>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862013" y="3248026"/>
              <a:ext cx="755650" cy="334963"/>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16405" name="TextBox 22"/>
            <p:cNvSpPr txBox="1">
              <a:spLocks noChangeArrowheads="1"/>
            </p:cNvSpPr>
            <p:nvPr/>
          </p:nvSpPr>
          <p:spPr bwMode="auto">
            <a:xfrm>
              <a:off x="1498602" y="2897188"/>
              <a:ext cx="10207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Franklin Gothic Book" charset="0"/>
                  <a:ea typeface="ＭＳ Ｐゴシック" charset="0"/>
                  <a:cs typeface="ＭＳ Ｐゴシック" charset="0"/>
                </a:defRPr>
              </a:lvl1pPr>
              <a:lvl2pPr marL="742950" indent="-285750" eaLnBrk="0" hangingPunct="0">
                <a:defRPr sz="2400">
                  <a:solidFill>
                    <a:schemeClr val="tx1"/>
                  </a:solidFill>
                  <a:latin typeface="Franklin Gothic Book" charset="0"/>
                  <a:ea typeface="ＭＳ Ｐゴシック" charset="0"/>
                </a:defRPr>
              </a:lvl2pPr>
              <a:lvl3pPr marL="1143000" indent="-228600" eaLnBrk="0" hangingPunct="0">
                <a:defRPr sz="2400">
                  <a:solidFill>
                    <a:schemeClr val="tx1"/>
                  </a:solidFill>
                  <a:latin typeface="Franklin Gothic Book" charset="0"/>
                  <a:ea typeface="ＭＳ Ｐゴシック" charset="0"/>
                </a:defRPr>
              </a:lvl3pPr>
              <a:lvl4pPr marL="1600200" indent="-228600" eaLnBrk="0" hangingPunct="0">
                <a:defRPr sz="2400">
                  <a:solidFill>
                    <a:schemeClr val="tx1"/>
                  </a:solidFill>
                  <a:latin typeface="Franklin Gothic Book" charset="0"/>
                  <a:ea typeface="ＭＳ Ｐゴシック" charset="0"/>
                </a:defRPr>
              </a:lvl4pPr>
              <a:lvl5pPr marL="2057400" indent="-228600" eaLnBrk="0" hangingPunct="0">
                <a:defRPr sz="2400">
                  <a:solidFill>
                    <a:schemeClr val="tx1"/>
                  </a:solidFill>
                  <a:latin typeface="Franklin Gothic Book" charset="0"/>
                  <a:ea typeface="ＭＳ Ｐゴシック" charset="0"/>
                </a:defRPr>
              </a:lvl5pPr>
              <a:lvl6pPr marL="2514600" indent="-228600" eaLnBrk="0" fontAlgn="base" hangingPunct="0">
                <a:spcBef>
                  <a:spcPct val="0"/>
                </a:spcBef>
                <a:spcAft>
                  <a:spcPct val="0"/>
                </a:spcAft>
                <a:defRPr sz="2400">
                  <a:solidFill>
                    <a:schemeClr val="tx1"/>
                  </a:solidFill>
                  <a:latin typeface="Franklin Gothic Book" charset="0"/>
                  <a:ea typeface="ＭＳ Ｐゴシック" charset="0"/>
                </a:defRPr>
              </a:lvl6pPr>
              <a:lvl7pPr marL="2971800" indent="-228600" eaLnBrk="0" fontAlgn="base" hangingPunct="0">
                <a:spcBef>
                  <a:spcPct val="0"/>
                </a:spcBef>
                <a:spcAft>
                  <a:spcPct val="0"/>
                </a:spcAft>
                <a:defRPr sz="2400">
                  <a:solidFill>
                    <a:schemeClr val="tx1"/>
                  </a:solidFill>
                  <a:latin typeface="Franklin Gothic Book" charset="0"/>
                  <a:ea typeface="ＭＳ Ｐゴシック" charset="0"/>
                </a:defRPr>
              </a:lvl7pPr>
              <a:lvl8pPr marL="3429000" indent="-228600" eaLnBrk="0" fontAlgn="base" hangingPunct="0">
                <a:spcBef>
                  <a:spcPct val="0"/>
                </a:spcBef>
                <a:spcAft>
                  <a:spcPct val="0"/>
                </a:spcAft>
                <a:defRPr sz="2400">
                  <a:solidFill>
                    <a:schemeClr val="tx1"/>
                  </a:solidFill>
                  <a:latin typeface="Franklin Gothic Book" charset="0"/>
                  <a:ea typeface="ＭＳ Ｐゴシック" charset="0"/>
                </a:defRPr>
              </a:lvl8pPr>
              <a:lvl9pPr marL="3886200" indent="-228600" eaLnBrk="0" fontAlgn="base" hangingPunct="0">
                <a:spcBef>
                  <a:spcPct val="0"/>
                </a:spcBef>
                <a:spcAft>
                  <a:spcPct val="0"/>
                </a:spcAft>
                <a:defRPr sz="2400">
                  <a:solidFill>
                    <a:schemeClr val="tx1"/>
                  </a:solidFill>
                  <a:latin typeface="Franklin Gothic Book" charset="0"/>
                  <a:ea typeface="ＭＳ Ｐゴシック" charset="0"/>
                </a:defRPr>
              </a:lvl9pPr>
            </a:lstStyle>
            <a:p>
              <a:pPr algn="ctr" eaLnBrk="1" hangingPunct="1"/>
              <a:r>
                <a:rPr lang="en-US" sz="1200" dirty="0">
                  <a:solidFill>
                    <a:schemeClr val="bg1"/>
                  </a:solidFill>
                  <a:latin typeface="Franklin Gothic Medium" charset="0"/>
                  <a:cs typeface="Verdana" charset="0"/>
                </a:rPr>
                <a:t>Firewall</a:t>
              </a:r>
            </a:p>
          </p:txBody>
        </p:sp>
        <p:sp>
          <p:nvSpPr>
            <p:cNvPr id="27" name="Rounded Rectangle 26"/>
            <p:cNvSpPr/>
            <p:nvPr/>
          </p:nvSpPr>
          <p:spPr>
            <a:xfrm>
              <a:off x="965200" y="2328863"/>
              <a:ext cx="1938338" cy="276225"/>
            </a:xfrm>
            <a:prstGeom prst="roundRect">
              <a:avLst/>
            </a:prstGeom>
            <a:noFill/>
            <a:ln>
              <a:noFill/>
            </a:ln>
          </p:spPr>
          <p:style>
            <a:lnRef idx="1">
              <a:schemeClr val="dk1"/>
            </a:lnRef>
            <a:fillRef idx="3">
              <a:schemeClr val="dk1"/>
            </a:fillRef>
            <a:effectRef idx="2">
              <a:schemeClr val="dk1"/>
            </a:effectRef>
            <a:fontRef idx="minor">
              <a:schemeClr val="lt1"/>
            </a:fontRef>
          </p:style>
          <p:txBody>
            <a:bodyPr anchor="ctr"/>
            <a:lstStyle/>
            <a:p>
              <a:pPr algn="ctr">
                <a:lnSpc>
                  <a:spcPct val="85000"/>
                </a:lnSpc>
                <a:defRPr/>
              </a:pPr>
              <a:r>
                <a:rPr lang="en-US" dirty="0">
                  <a:solidFill>
                    <a:schemeClr val="bg1"/>
                  </a:solidFill>
                  <a:latin typeface="Franklin Gothic Medium" pitchFamily="34" charset="0"/>
                </a:rPr>
                <a:t>Virtual Machine</a:t>
              </a:r>
            </a:p>
          </p:txBody>
        </p:sp>
        <p:pic>
          <p:nvPicPr>
            <p:cNvPr id="33" name="Picture 32" descr="firewall.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812926" y="3160714"/>
              <a:ext cx="366713" cy="534987"/>
            </a:xfrm>
            <a:prstGeom prst="rect">
              <a:avLst/>
            </a:prstGeom>
            <a:effectLst>
              <a:outerShdw blurRad="50800" dist="38100" dir="2700000" algn="tl" rotWithShape="0">
                <a:prstClr val="black">
                  <a:alpha val="40000"/>
                </a:prstClr>
              </a:outerShdw>
            </a:effectLst>
          </p:spPr>
        </p:pic>
        <p:pic>
          <p:nvPicPr>
            <p:cNvPr id="16415" name="d6ff5965-e5ad-4743-8535-0d9afeff5cc1" descr="A595EF73-2C8B-498D-8986-1C630E2E6D4D@gateway"/>
            <p:cNvPicPr>
              <a:picLocks noChangeAspect="1" noChangeArrowheads="1"/>
            </p:cNvPicPr>
            <p:nvPr/>
          </p:nvPicPr>
          <p:blipFill>
            <a:blip r:embed="rId6">
              <a:extLst>
                <a:ext uri="{28A0092B-C50C-407E-A947-70E740481C1C}">
                  <a14:useLocalDpi xmlns:a14="http://schemas.microsoft.com/office/drawing/2010/main" val="0"/>
                </a:ext>
              </a:extLst>
            </a:blip>
            <a:srcRect l="30763"/>
            <a:stretch>
              <a:fillRect/>
            </a:stretch>
          </p:blipFill>
          <p:spPr bwMode="auto">
            <a:xfrm flipV="1">
              <a:off x="631826" y="4064001"/>
              <a:ext cx="2601914" cy="62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 name="TextBox 41"/>
            <p:cNvSpPr txBox="1"/>
            <p:nvPr/>
          </p:nvSpPr>
          <p:spPr bwMode="auto">
            <a:xfrm>
              <a:off x="1324598" y="4098925"/>
              <a:ext cx="1178271" cy="553998"/>
            </a:xfrm>
            <a:prstGeom prst="rect">
              <a:avLst/>
            </a:prstGeom>
            <a:noFill/>
            <a:ln w="19050" algn="ctr">
              <a:noFill/>
              <a:miter lim="800000"/>
              <a:headEnd/>
              <a:tailEnd/>
            </a:ln>
          </p:spPr>
          <p:txBody>
            <a:bodyPr wrap="none" lIns="0" tIns="0" rIns="0" bIns="0">
              <a:spAutoFit/>
            </a:bodyPr>
            <a:lstStyle/>
            <a:p>
              <a:pPr algn="ctr">
                <a:defRPr/>
              </a:pPr>
              <a:r>
                <a:rPr lang="en-US" dirty="0">
                  <a:solidFill>
                    <a:schemeClr val="bg1"/>
                  </a:solidFill>
                  <a:effectLst>
                    <a:outerShdw blurRad="38100" dist="38100" dir="2700000" algn="tl">
                      <a:srgbClr val="000000">
                        <a:alpha val="43137"/>
                      </a:srgbClr>
                    </a:outerShdw>
                  </a:effectLst>
                  <a:latin typeface="Franklin Gothic Medium Cond" pitchFamily="34" charset="0"/>
                </a:rPr>
                <a:t>SOFTWARE</a:t>
              </a:r>
            </a:p>
            <a:p>
              <a:pPr algn="ctr">
                <a:defRPr/>
              </a:pPr>
              <a:r>
                <a:rPr lang="en-US" dirty="0">
                  <a:solidFill>
                    <a:schemeClr val="bg1"/>
                  </a:solidFill>
                  <a:effectLst>
                    <a:outerShdw blurRad="38100" dist="38100" dir="2700000" algn="tl">
                      <a:srgbClr val="000000">
                        <a:alpha val="43137"/>
                      </a:srgbClr>
                    </a:outerShdw>
                  </a:effectLst>
                  <a:latin typeface="Franklin Gothic Medium Cond" pitchFamily="34" charset="0"/>
                </a:rPr>
                <a:t>NETWORKING</a:t>
              </a:r>
            </a:p>
          </p:txBody>
        </p:sp>
      </p:grpSp>
      <p:grpSp>
        <p:nvGrpSpPr>
          <p:cNvPr id="4" name="Group 3"/>
          <p:cNvGrpSpPr/>
          <p:nvPr/>
        </p:nvGrpSpPr>
        <p:grpSpPr>
          <a:xfrm>
            <a:off x="5905501" y="2034491"/>
            <a:ext cx="2566849" cy="2653399"/>
            <a:chOff x="5905500" y="2034490"/>
            <a:chExt cx="2566849" cy="2653399"/>
          </a:xfrm>
        </p:grpSpPr>
        <p:pic>
          <p:nvPicPr>
            <p:cNvPr id="16393" name="Picture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905500" y="2079625"/>
              <a:ext cx="2560638" cy="199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10"/>
            <p:cNvSpPr/>
            <p:nvPr/>
          </p:nvSpPr>
          <p:spPr>
            <a:xfrm>
              <a:off x="5905825" y="2034490"/>
              <a:ext cx="2566524" cy="2034524"/>
            </a:xfrm>
            <a:prstGeom prst="rect">
              <a:avLst/>
            </a:prstGeom>
            <a:gradFill flip="none" rotWithShape="1">
              <a:gsLst>
                <a:gs pos="0">
                  <a:schemeClr val="tx1">
                    <a:alpha val="15000"/>
                  </a:schemeClr>
                </a:gs>
                <a:gs pos="50000">
                  <a:schemeClr val="tx1">
                    <a:alpha val="53000"/>
                  </a:schemeClr>
                </a:gs>
                <a:gs pos="100000">
                  <a:schemeClr val="tx1">
                    <a:alpha val="9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700" dirty="0">
                <a:solidFill>
                  <a:srgbClr val="000000"/>
                </a:solidFill>
              </a:endParaRPr>
            </a:p>
          </p:txBody>
        </p:sp>
        <p:sp>
          <p:nvSpPr>
            <p:cNvPr id="38" name="TextBox 37"/>
            <p:cNvSpPr txBox="1"/>
            <p:nvPr/>
          </p:nvSpPr>
          <p:spPr>
            <a:xfrm>
              <a:off x="6224588" y="2198689"/>
              <a:ext cx="1395412" cy="461665"/>
            </a:xfrm>
            <a:prstGeom prst="rect">
              <a:avLst/>
            </a:prstGeom>
            <a:noFill/>
          </p:spPr>
          <p:txBody>
            <a:bodyPr>
              <a:spAutoFit/>
            </a:bodyPr>
            <a:lstStyle/>
            <a:p>
              <a:pPr algn="ctr">
                <a:defRPr/>
              </a:pPr>
              <a:r>
                <a:rPr lang="en-US" sz="2400" dirty="0">
                  <a:solidFill>
                    <a:schemeClr val="bg1">
                      <a:lumMod val="95000"/>
                    </a:schemeClr>
                  </a:solidFill>
                  <a:effectLst>
                    <a:outerShdw blurRad="38100" dist="38100" dir="2700000" algn="tl">
                      <a:srgbClr val="000000">
                        <a:alpha val="43137"/>
                      </a:srgbClr>
                    </a:outerShdw>
                  </a:effectLst>
                  <a:latin typeface="Franklin Gothic Medium" pitchFamily="34" charset="0"/>
                </a:rPr>
                <a:t>BGP</a:t>
              </a:r>
            </a:p>
          </p:txBody>
        </p:sp>
        <p:sp>
          <p:nvSpPr>
            <p:cNvPr id="39" name="TextBox 38"/>
            <p:cNvSpPr txBox="1"/>
            <p:nvPr/>
          </p:nvSpPr>
          <p:spPr>
            <a:xfrm>
              <a:off x="7040563" y="2786360"/>
              <a:ext cx="1430337" cy="461665"/>
            </a:xfrm>
            <a:prstGeom prst="rect">
              <a:avLst/>
            </a:prstGeom>
            <a:noFill/>
          </p:spPr>
          <p:txBody>
            <a:bodyPr>
              <a:spAutoFit/>
            </a:bodyPr>
            <a:lstStyle/>
            <a:p>
              <a:pPr algn="ctr">
                <a:defRPr/>
              </a:pPr>
              <a:r>
                <a:rPr lang="en-US" sz="2400" dirty="0">
                  <a:solidFill>
                    <a:schemeClr val="bg1">
                      <a:lumMod val="95000"/>
                    </a:schemeClr>
                  </a:solidFill>
                  <a:effectLst>
                    <a:outerShdw blurRad="38100" dist="38100" dir="2700000" algn="tl">
                      <a:srgbClr val="000000">
                        <a:alpha val="43137"/>
                      </a:srgbClr>
                    </a:outerShdw>
                  </a:effectLst>
                  <a:latin typeface="Franklin Gothic Medium" pitchFamily="34" charset="0"/>
                </a:rPr>
                <a:t>OSPF</a:t>
              </a:r>
            </a:p>
          </p:txBody>
        </p:sp>
        <p:sp>
          <p:nvSpPr>
            <p:cNvPr id="40" name="TextBox 39"/>
            <p:cNvSpPr txBox="1"/>
            <p:nvPr/>
          </p:nvSpPr>
          <p:spPr>
            <a:xfrm>
              <a:off x="6115050" y="3181350"/>
              <a:ext cx="1436688" cy="461665"/>
            </a:xfrm>
            <a:prstGeom prst="rect">
              <a:avLst/>
            </a:prstGeom>
            <a:noFill/>
          </p:spPr>
          <p:txBody>
            <a:bodyPr>
              <a:spAutoFit/>
            </a:bodyPr>
            <a:lstStyle/>
            <a:p>
              <a:pPr algn="ctr">
                <a:defRPr/>
              </a:pPr>
              <a:r>
                <a:rPr lang="en-US" sz="2400" dirty="0" smtClean="0">
                  <a:solidFill>
                    <a:schemeClr val="bg1">
                      <a:lumMod val="95000"/>
                    </a:schemeClr>
                  </a:solidFill>
                  <a:effectLst>
                    <a:outerShdw blurRad="38100" dist="38100" dir="2700000" algn="tl">
                      <a:srgbClr val="000000">
                        <a:alpha val="43137"/>
                      </a:srgbClr>
                    </a:outerShdw>
                  </a:effectLst>
                  <a:latin typeface="Franklin Gothic Medium" pitchFamily="34" charset="0"/>
                </a:rPr>
                <a:t>IPSec</a:t>
              </a:r>
              <a:endParaRPr lang="en-US" sz="2400" dirty="0">
                <a:solidFill>
                  <a:schemeClr val="bg1">
                    <a:lumMod val="95000"/>
                  </a:schemeClr>
                </a:solidFill>
                <a:effectLst>
                  <a:outerShdw blurRad="38100" dist="38100" dir="2700000" algn="tl">
                    <a:srgbClr val="000000">
                      <a:alpha val="43137"/>
                    </a:srgbClr>
                  </a:outerShdw>
                </a:effectLst>
                <a:latin typeface="Franklin Gothic Medium" pitchFamily="34" charset="0"/>
              </a:endParaRPr>
            </a:p>
          </p:txBody>
        </p:sp>
        <p:pic>
          <p:nvPicPr>
            <p:cNvPr id="16418" name="d6ff5965-e5ad-4743-8535-0d9afeff5cc1" descr="A595EF73-2C8B-498D-8986-1C630E2E6D4D@gateway"/>
            <p:cNvPicPr>
              <a:picLocks noChangeAspect="1" noChangeArrowheads="1"/>
            </p:cNvPicPr>
            <p:nvPr/>
          </p:nvPicPr>
          <p:blipFill>
            <a:blip r:embed="rId6">
              <a:extLst>
                <a:ext uri="{28A0092B-C50C-407E-A947-70E740481C1C}">
                  <a14:useLocalDpi xmlns:a14="http://schemas.microsoft.com/office/drawing/2010/main" val="0"/>
                </a:ext>
              </a:extLst>
            </a:blip>
            <a:srcRect l="30763"/>
            <a:stretch>
              <a:fillRect/>
            </a:stretch>
          </p:blipFill>
          <p:spPr bwMode="auto">
            <a:xfrm flipV="1">
              <a:off x="5907088" y="4064001"/>
              <a:ext cx="2563812" cy="62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 name="TextBox 45"/>
            <p:cNvSpPr txBox="1"/>
            <p:nvPr/>
          </p:nvSpPr>
          <p:spPr bwMode="auto">
            <a:xfrm>
              <a:off x="6661182" y="4098925"/>
              <a:ext cx="1057212" cy="553998"/>
            </a:xfrm>
            <a:prstGeom prst="rect">
              <a:avLst/>
            </a:prstGeom>
            <a:noFill/>
            <a:ln w="19050" algn="ctr">
              <a:noFill/>
              <a:miter lim="800000"/>
              <a:headEnd/>
              <a:tailEnd/>
            </a:ln>
          </p:spPr>
          <p:txBody>
            <a:bodyPr wrap="none" lIns="0" tIns="0" rIns="0" bIns="0">
              <a:spAutoFit/>
            </a:bodyPr>
            <a:lstStyle/>
            <a:p>
              <a:pPr algn="ctr">
                <a:defRPr/>
              </a:pPr>
              <a:r>
                <a:rPr lang="en-US" dirty="0">
                  <a:solidFill>
                    <a:schemeClr val="bg1"/>
                  </a:solidFill>
                  <a:effectLst>
                    <a:outerShdw blurRad="38100" dist="38100" dir="2700000" algn="tl">
                      <a:srgbClr val="000000">
                        <a:alpha val="43137"/>
                      </a:srgbClr>
                    </a:outerShdw>
                  </a:effectLst>
                  <a:latin typeface="Franklin Gothic Medium Cond" pitchFamily="34" charset="0"/>
                </a:rPr>
                <a:t>OPEN</a:t>
              </a:r>
            </a:p>
            <a:p>
              <a:pPr algn="ctr">
                <a:defRPr/>
              </a:pPr>
              <a:r>
                <a:rPr lang="en-US" dirty="0">
                  <a:solidFill>
                    <a:schemeClr val="bg1"/>
                  </a:solidFill>
                  <a:effectLst>
                    <a:outerShdw blurRad="38100" dist="38100" dir="2700000" algn="tl">
                      <a:srgbClr val="000000">
                        <a:alpha val="43137"/>
                      </a:srgbClr>
                    </a:outerShdw>
                  </a:effectLst>
                  <a:latin typeface="Franklin Gothic Medium Cond" pitchFamily="34" charset="0"/>
                </a:rPr>
                <a:t>STANDARDS</a:t>
              </a:r>
            </a:p>
          </p:txBody>
        </p:sp>
      </p:grpSp>
      <p:grpSp>
        <p:nvGrpSpPr>
          <p:cNvPr id="3" name="Group 2"/>
          <p:cNvGrpSpPr/>
          <p:nvPr/>
        </p:nvGrpSpPr>
        <p:grpSpPr>
          <a:xfrm>
            <a:off x="3286511" y="2034491"/>
            <a:ext cx="2566220" cy="2653399"/>
            <a:chOff x="3279059" y="2034490"/>
            <a:chExt cx="2566220" cy="2653399"/>
          </a:xfrm>
        </p:grpSpPr>
        <p:pic>
          <p:nvPicPr>
            <p:cNvPr id="16397" name="Picture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281365" y="2079625"/>
              <a:ext cx="2560637" cy="1989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Rectangle 12"/>
            <p:cNvSpPr/>
            <p:nvPr/>
          </p:nvSpPr>
          <p:spPr>
            <a:xfrm>
              <a:off x="3279059" y="2034490"/>
              <a:ext cx="2566220" cy="2034524"/>
            </a:xfrm>
            <a:prstGeom prst="rect">
              <a:avLst/>
            </a:prstGeom>
            <a:gradFill flip="none" rotWithShape="1">
              <a:gsLst>
                <a:gs pos="0">
                  <a:schemeClr val="tx1">
                    <a:alpha val="11000"/>
                  </a:schemeClr>
                </a:gs>
                <a:gs pos="50000">
                  <a:schemeClr val="tx1">
                    <a:alpha val="34000"/>
                  </a:schemeClr>
                </a:gs>
                <a:gs pos="100000">
                  <a:schemeClr val="tx1">
                    <a:alpha val="9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700" dirty="0">
                <a:solidFill>
                  <a:srgbClr val="000000"/>
                </a:solidFill>
              </a:endParaRPr>
            </a:p>
          </p:txBody>
        </p:sp>
        <p:sp>
          <p:nvSpPr>
            <p:cNvPr id="34" name="TextBox 33"/>
            <p:cNvSpPr txBox="1"/>
            <p:nvPr/>
          </p:nvSpPr>
          <p:spPr>
            <a:xfrm>
              <a:off x="3332163" y="3597275"/>
              <a:ext cx="2063750" cy="400110"/>
            </a:xfrm>
            <a:prstGeom prst="rect">
              <a:avLst/>
            </a:prstGeom>
            <a:noFill/>
          </p:spPr>
          <p:txBody>
            <a:bodyPr>
              <a:spAutoFit/>
            </a:bodyPr>
            <a:lstStyle/>
            <a:p>
              <a:pPr algn="ctr">
                <a:defRPr/>
              </a:pPr>
              <a:r>
                <a:rPr lang="en-US" sz="2000" dirty="0">
                  <a:solidFill>
                    <a:schemeClr val="bg1">
                      <a:lumMod val="95000"/>
                    </a:schemeClr>
                  </a:solidFill>
                  <a:effectLst>
                    <a:outerShdw blurRad="38100" dist="38100" dir="2700000" algn="tl">
                      <a:srgbClr val="000000">
                        <a:alpha val="43137"/>
                      </a:srgbClr>
                    </a:outerShdw>
                  </a:effectLst>
                  <a:latin typeface="Franklin Gothic Medium" pitchFamily="34" charset="0"/>
                </a:rPr>
                <a:t>OpenStack</a:t>
              </a:r>
            </a:p>
          </p:txBody>
        </p:sp>
        <p:sp>
          <p:nvSpPr>
            <p:cNvPr id="35" name="TextBox 34"/>
            <p:cNvSpPr txBox="1"/>
            <p:nvPr/>
          </p:nvSpPr>
          <p:spPr>
            <a:xfrm>
              <a:off x="3532188" y="2279650"/>
              <a:ext cx="1460500" cy="400110"/>
            </a:xfrm>
            <a:prstGeom prst="rect">
              <a:avLst/>
            </a:prstGeom>
            <a:noFill/>
          </p:spPr>
          <p:txBody>
            <a:bodyPr>
              <a:spAutoFit/>
            </a:bodyPr>
            <a:lstStyle/>
            <a:p>
              <a:pPr algn="ctr">
                <a:defRPr/>
              </a:pPr>
              <a:r>
                <a:rPr lang="en-US" sz="2000" dirty="0">
                  <a:solidFill>
                    <a:schemeClr val="bg1">
                      <a:lumMod val="95000"/>
                    </a:schemeClr>
                  </a:solidFill>
                  <a:effectLst>
                    <a:outerShdw blurRad="38100" dist="38100" dir="2700000" algn="tl">
                      <a:srgbClr val="000000">
                        <a:alpha val="43137"/>
                      </a:srgbClr>
                    </a:outerShdw>
                  </a:effectLst>
                  <a:latin typeface="Franklin Gothic Medium" pitchFamily="34" charset="0"/>
                </a:rPr>
                <a:t>VMWare</a:t>
              </a:r>
            </a:p>
          </p:txBody>
        </p:sp>
        <p:sp>
          <p:nvSpPr>
            <p:cNvPr id="36" name="TextBox 35"/>
            <p:cNvSpPr txBox="1"/>
            <p:nvPr/>
          </p:nvSpPr>
          <p:spPr>
            <a:xfrm>
              <a:off x="4354515" y="3176588"/>
              <a:ext cx="1316037" cy="400110"/>
            </a:xfrm>
            <a:prstGeom prst="rect">
              <a:avLst/>
            </a:prstGeom>
            <a:noFill/>
          </p:spPr>
          <p:txBody>
            <a:bodyPr>
              <a:spAutoFit/>
            </a:bodyPr>
            <a:lstStyle/>
            <a:p>
              <a:pPr algn="ctr">
                <a:defRPr/>
              </a:pPr>
              <a:r>
                <a:rPr lang="en-US" sz="2000" dirty="0">
                  <a:solidFill>
                    <a:schemeClr val="bg1">
                      <a:lumMod val="95000"/>
                    </a:schemeClr>
                  </a:solidFill>
                  <a:effectLst>
                    <a:outerShdw blurRad="38100" dist="38100" dir="2700000" algn="tl">
                      <a:srgbClr val="000000">
                        <a:alpha val="43137"/>
                      </a:srgbClr>
                    </a:outerShdw>
                  </a:effectLst>
                  <a:latin typeface="Franklin Gothic Medium" pitchFamily="34" charset="0"/>
                </a:rPr>
                <a:t>HyperV</a:t>
              </a:r>
            </a:p>
          </p:txBody>
        </p:sp>
        <p:sp>
          <p:nvSpPr>
            <p:cNvPr id="37" name="TextBox 36"/>
            <p:cNvSpPr txBox="1"/>
            <p:nvPr/>
          </p:nvSpPr>
          <p:spPr>
            <a:xfrm>
              <a:off x="4643438" y="2689225"/>
              <a:ext cx="1174750" cy="400110"/>
            </a:xfrm>
            <a:prstGeom prst="rect">
              <a:avLst/>
            </a:prstGeom>
            <a:noFill/>
          </p:spPr>
          <p:txBody>
            <a:bodyPr>
              <a:spAutoFit/>
            </a:bodyPr>
            <a:lstStyle/>
            <a:p>
              <a:pPr algn="ctr">
                <a:defRPr/>
              </a:pPr>
              <a:r>
                <a:rPr lang="en-US" sz="2000" dirty="0">
                  <a:solidFill>
                    <a:schemeClr val="bg1">
                      <a:lumMod val="95000"/>
                    </a:schemeClr>
                  </a:solidFill>
                  <a:effectLst>
                    <a:outerShdw blurRad="38100" dist="38100" dir="2700000" algn="tl">
                      <a:srgbClr val="000000">
                        <a:alpha val="43137"/>
                      </a:srgbClr>
                    </a:outerShdw>
                  </a:effectLst>
                  <a:latin typeface="Franklin Gothic Medium" pitchFamily="34" charset="0"/>
                </a:rPr>
                <a:t>Xen</a:t>
              </a:r>
            </a:p>
          </p:txBody>
        </p:sp>
        <p:pic>
          <p:nvPicPr>
            <p:cNvPr id="16417" name="d6ff5965-e5ad-4743-8535-0d9afeff5cc1" descr="A595EF73-2C8B-498D-8986-1C630E2E6D4D@gateway"/>
            <p:cNvPicPr>
              <a:picLocks noChangeAspect="1" noChangeArrowheads="1"/>
            </p:cNvPicPr>
            <p:nvPr/>
          </p:nvPicPr>
          <p:blipFill>
            <a:blip r:embed="rId6">
              <a:extLst>
                <a:ext uri="{28A0092B-C50C-407E-A947-70E740481C1C}">
                  <a14:useLocalDpi xmlns:a14="http://schemas.microsoft.com/office/drawing/2010/main" val="0"/>
                </a:ext>
              </a:extLst>
            </a:blip>
            <a:srcRect l="30763"/>
            <a:stretch>
              <a:fillRect/>
            </a:stretch>
          </p:blipFill>
          <p:spPr bwMode="auto">
            <a:xfrm flipV="1">
              <a:off x="3279775" y="4064001"/>
              <a:ext cx="2565400" cy="62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 name="TextBox 43"/>
            <p:cNvSpPr txBox="1"/>
            <p:nvPr/>
          </p:nvSpPr>
          <p:spPr bwMode="auto">
            <a:xfrm>
              <a:off x="3858980" y="4098925"/>
              <a:ext cx="1406988" cy="553998"/>
            </a:xfrm>
            <a:prstGeom prst="rect">
              <a:avLst/>
            </a:prstGeom>
            <a:noFill/>
            <a:ln w="19050" algn="ctr">
              <a:noFill/>
              <a:miter lim="800000"/>
              <a:headEnd/>
              <a:tailEnd/>
            </a:ln>
          </p:spPr>
          <p:txBody>
            <a:bodyPr wrap="none" lIns="0" tIns="0" rIns="0" bIns="0">
              <a:spAutoFit/>
            </a:bodyPr>
            <a:lstStyle/>
            <a:p>
              <a:pPr algn="ctr">
                <a:defRPr/>
              </a:pPr>
              <a:r>
                <a:rPr lang="en-US" dirty="0">
                  <a:solidFill>
                    <a:schemeClr val="bg1"/>
                  </a:solidFill>
                  <a:effectLst>
                    <a:outerShdw blurRad="38100" dist="38100" dir="2700000" algn="tl">
                      <a:srgbClr val="000000">
                        <a:alpha val="43137"/>
                      </a:srgbClr>
                    </a:outerShdw>
                  </a:effectLst>
                  <a:latin typeface="Franklin Gothic Medium Cond" pitchFamily="34" charset="0"/>
                </a:rPr>
                <a:t>OPEN</a:t>
              </a:r>
            </a:p>
            <a:p>
              <a:pPr algn="ctr">
                <a:defRPr/>
              </a:pPr>
              <a:r>
                <a:rPr lang="en-US" dirty="0">
                  <a:solidFill>
                    <a:schemeClr val="bg1"/>
                  </a:solidFill>
                  <a:effectLst>
                    <a:outerShdw blurRad="38100" dist="38100" dir="2700000" algn="tl">
                      <a:srgbClr val="000000">
                        <a:alpha val="43137"/>
                      </a:srgbClr>
                    </a:outerShdw>
                  </a:effectLst>
                  <a:latin typeface="Franklin Gothic Medium Cond" pitchFamily="34" charset="0"/>
                </a:rPr>
                <a:t>ARCHITECTURES</a:t>
              </a:r>
            </a:p>
          </p:txBody>
        </p:sp>
        <p:sp>
          <p:nvSpPr>
            <p:cNvPr id="32" name="TextBox 31"/>
            <p:cNvSpPr txBox="1"/>
            <p:nvPr/>
          </p:nvSpPr>
          <p:spPr>
            <a:xfrm>
              <a:off x="3368675" y="2843213"/>
              <a:ext cx="1009650" cy="400110"/>
            </a:xfrm>
            <a:prstGeom prst="rect">
              <a:avLst/>
            </a:prstGeom>
            <a:noFill/>
          </p:spPr>
          <p:txBody>
            <a:bodyPr>
              <a:spAutoFit/>
            </a:bodyPr>
            <a:lstStyle/>
            <a:p>
              <a:pPr algn="ctr">
                <a:defRPr/>
              </a:pPr>
              <a:r>
                <a:rPr lang="en-US" sz="2000" dirty="0">
                  <a:solidFill>
                    <a:schemeClr val="bg1">
                      <a:lumMod val="95000"/>
                    </a:schemeClr>
                  </a:solidFill>
                  <a:effectLst>
                    <a:outerShdw blurRad="38100" dist="38100" dir="2700000" algn="tl">
                      <a:srgbClr val="000000">
                        <a:alpha val="43137"/>
                      </a:srgbClr>
                    </a:outerShdw>
                  </a:effectLst>
                  <a:latin typeface="Franklin Gothic Medium" pitchFamily="34" charset="0"/>
                </a:rPr>
                <a:t>KVM</a:t>
              </a:r>
            </a:p>
          </p:txBody>
        </p:sp>
      </p:grpSp>
      <p:grpSp>
        <p:nvGrpSpPr>
          <p:cNvPr id="5" name="Group 4"/>
          <p:cNvGrpSpPr/>
          <p:nvPr/>
        </p:nvGrpSpPr>
        <p:grpSpPr>
          <a:xfrm>
            <a:off x="0" y="1166814"/>
            <a:ext cx="9144000" cy="920751"/>
            <a:chOff x="0" y="1166813"/>
            <a:chExt cx="9144000" cy="920751"/>
          </a:xfrm>
        </p:grpSpPr>
        <p:pic>
          <p:nvPicPr>
            <p:cNvPr id="16421" name="d6ff5965-e5ad-4743-8535-0d9afeff5cc1" descr="A595EF73-2C8B-498D-8986-1C630E2E6D4D@gateway"/>
            <p:cNvPicPr>
              <a:picLocks noChangeAspect="1" noChangeArrowheads="1"/>
            </p:cNvPicPr>
            <p:nvPr/>
          </p:nvPicPr>
          <p:blipFill>
            <a:blip r:embed="rId6">
              <a:extLst>
                <a:ext uri="{28A0092B-C50C-407E-A947-70E740481C1C}">
                  <a14:useLocalDpi xmlns:a14="http://schemas.microsoft.com/office/drawing/2010/main" val="0"/>
                </a:ext>
              </a:extLst>
            </a:blip>
            <a:srcRect l="30763"/>
            <a:stretch>
              <a:fillRect/>
            </a:stretch>
          </p:blipFill>
          <p:spPr bwMode="auto">
            <a:xfrm flipV="1">
              <a:off x="0" y="1166813"/>
              <a:ext cx="9144000" cy="885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Content Placeholder 24"/>
            <p:cNvSpPr txBox="1">
              <a:spLocks/>
            </p:cNvSpPr>
            <p:nvPr/>
          </p:nvSpPr>
          <p:spPr>
            <a:xfrm>
              <a:off x="546100" y="1176339"/>
              <a:ext cx="8250238" cy="911225"/>
            </a:xfrm>
            <a:prstGeom prst="rect">
              <a:avLst/>
            </a:prstGeom>
          </p:spPr>
          <p:txBody>
            <a:bodyPr/>
            <a:lstStyle>
              <a:lvl1pPr marL="173038" indent="-173038" algn="l" defTabSz="914400" rtl="0" eaLnBrk="1" latinLnBrk="0" hangingPunct="1">
                <a:lnSpc>
                  <a:spcPct val="95000"/>
                </a:lnSpc>
                <a:spcBef>
                  <a:spcPts val="1400"/>
                </a:spcBef>
                <a:buFont typeface="Arial" pitchFamily="34" charset="0"/>
                <a:buChar char="•"/>
                <a:defRPr lang="en-US" sz="2000" b="0" kern="1200" dirty="0" smtClean="0">
                  <a:solidFill>
                    <a:schemeClr val="tx1"/>
                  </a:solidFill>
                  <a:latin typeface="+mn-lt"/>
                  <a:ea typeface="+mn-ea"/>
                  <a:cs typeface="+mn-cs"/>
                </a:defRPr>
              </a:lvl1pPr>
              <a:lvl2pPr marL="401638" indent="-169863" algn="l" defTabSz="914400" rtl="0" eaLnBrk="1" latinLnBrk="0" hangingPunct="1">
                <a:lnSpc>
                  <a:spcPct val="95000"/>
                </a:lnSpc>
                <a:spcBef>
                  <a:spcPts val="700"/>
                </a:spcBef>
                <a:buClr>
                  <a:schemeClr val="tx2"/>
                </a:buClr>
                <a:buFont typeface="Arial" pitchFamily="34" charset="0"/>
                <a:buChar char="•"/>
                <a:defRPr lang="en-US" sz="1800" b="0" kern="1200" dirty="0" smtClean="0">
                  <a:solidFill>
                    <a:schemeClr val="tx1"/>
                  </a:solidFill>
                  <a:latin typeface="+mn-lt"/>
                  <a:ea typeface="+mn-ea"/>
                  <a:cs typeface="+mn-cs"/>
                </a:defRPr>
              </a:lvl2pPr>
              <a:lvl3pPr marL="630238" indent="-173038" algn="l" defTabSz="914400" rtl="0" eaLnBrk="1" latinLnBrk="0" hangingPunct="1">
                <a:lnSpc>
                  <a:spcPct val="95000"/>
                </a:lnSpc>
                <a:spcBef>
                  <a:spcPts val="700"/>
                </a:spcBef>
                <a:buClr>
                  <a:schemeClr val="tx2"/>
                </a:buClr>
                <a:buFont typeface="Arial" pitchFamily="34" charset="0"/>
                <a:buChar char="•"/>
                <a:defRPr lang="en-US" sz="1400" b="0" kern="1200" dirty="0" smtClean="0">
                  <a:solidFill>
                    <a:schemeClr val="tx1"/>
                  </a:solidFill>
                  <a:latin typeface="+mn-lt"/>
                  <a:ea typeface="+mn-ea"/>
                  <a:cs typeface="+mn-cs"/>
                </a:defRPr>
              </a:lvl3pPr>
              <a:lvl4pPr marL="858838" indent="-169863" algn="l" defTabSz="914400" rtl="0" eaLnBrk="1" latinLnBrk="0" hangingPunct="1">
                <a:lnSpc>
                  <a:spcPct val="95000"/>
                </a:lnSpc>
                <a:spcBef>
                  <a:spcPts val="700"/>
                </a:spcBef>
                <a:buClr>
                  <a:schemeClr val="tx2"/>
                </a:buClr>
                <a:buFont typeface="Arial" pitchFamily="34" charset="0"/>
                <a:buChar char="•"/>
                <a:defRPr lang="en-US" sz="1400" b="0" kern="1200" dirty="0" smtClean="0">
                  <a:solidFill>
                    <a:schemeClr val="tx1"/>
                  </a:solidFill>
                  <a:latin typeface="+mn-lt"/>
                  <a:ea typeface="+mn-ea"/>
                  <a:cs typeface="+mn-cs"/>
                </a:defRPr>
              </a:lvl4pPr>
              <a:lvl5pPr marL="1087438" indent="-173038" algn="l" defTabSz="914400" rtl="0" eaLnBrk="1" latinLnBrk="0" hangingPunct="1">
                <a:lnSpc>
                  <a:spcPct val="95000"/>
                </a:lnSpc>
                <a:spcBef>
                  <a:spcPts val="700"/>
                </a:spcBef>
                <a:buClr>
                  <a:schemeClr val="tx2"/>
                </a:buClr>
                <a:buFont typeface="Arial" pitchFamily="34" charset="0"/>
                <a:buChar char="•"/>
                <a:defRPr lang="en-US" sz="1400" b="0" kern="1200" dirty="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90000"/>
                </a:lnSpc>
                <a:spcBef>
                  <a:spcPts val="600"/>
                </a:spcBef>
                <a:buClr>
                  <a:schemeClr val="bg1"/>
                </a:buClr>
                <a:buNone/>
                <a:defRPr/>
              </a:pPr>
              <a:r>
                <a:rPr sz="1600" dirty="0">
                  <a:solidFill>
                    <a:schemeClr val="bg1"/>
                  </a:solidFill>
                </a:rPr>
                <a:t>Developer of the most widely used v</a:t>
              </a:r>
              <a:r>
                <a:rPr lang="en-US" sz="1600" dirty="0">
                  <a:solidFill>
                    <a:schemeClr val="bg1"/>
                  </a:solidFill>
                </a:rPr>
                <a:t>Route</a:t>
              </a:r>
              <a:r>
                <a:rPr sz="1600" dirty="0">
                  <a:solidFill>
                    <a:schemeClr val="bg1"/>
                  </a:solidFill>
                </a:rPr>
                <a:t>r in the world</a:t>
              </a:r>
            </a:p>
            <a:p>
              <a:pPr marL="0" indent="0">
                <a:lnSpc>
                  <a:spcPct val="90000"/>
                </a:lnSpc>
                <a:spcBef>
                  <a:spcPts val="600"/>
                </a:spcBef>
                <a:buClr>
                  <a:schemeClr val="bg1"/>
                </a:buClr>
                <a:buNone/>
                <a:defRPr/>
              </a:pPr>
              <a:r>
                <a:rPr sz="1600" dirty="0" smtClean="0">
                  <a:solidFill>
                    <a:schemeClr val="bg1"/>
                  </a:solidFill>
                </a:rPr>
                <a:t>Linux </a:t>
              </a:r>
              <a:r>
                <a:rPr sz="1600" dirty="0">
                  <a:solidFill>
                    <a:schemeClr val="bg1"/>
                  </a:solidFill>
                </a:rPr>
                <a:t>based with a robust, feature rich, enterprise proven solution</a:t>
              </a:r>
            </a:p>
            <a:p>
              <a:pPr marL="0" indent="0">
                <a:lnSpc>
                  <a:spcPct val="90000"/>
                </a:lnSpc>
                <a:spcBef>
                  <a:spcPts val="600"/>
                </a:spcBef>
                <a:buClr>
                  <a:schemeClr val="bg1"/>
                </a:buClr>
                <a:buNone/>
                <a:defRPr/>
              </a:pPr>
              <a:r>
                <a:rPr sz="1600" dirty="0">
                  <a:solidFill>
                    <a:schemeClr val="bg1"/>
                  </a:solidFill>
                </a:rPr>
                <a:t>Server and Hypervisor-agnostic</a:t>
              </a:r>
            </a:p>
          </p:txBody>
        </p:sp>
      </p:grpSp>
      <p:sp>
        <p:nvSpPr>
          <p:cNvPr id="48" name="Footer Placeholder 18"/>
          <p:cNvSpPr>
            <a:spLocks noGrp="1"/>
          </p:cNvSpPr>
          <p:nvPr>
            <p:ph type="ftr" sz="quarter" idx="3"/>
          </p:nvPr>
        </p:nvSpPr>
        <p:spPr>
          <a:xfrm>
            <a:off x="336880" y="4987786"/>
            <a:ext cx="3990646" cy="103485"/>
          </a:xfrm>
        </p:spPr>
        <p:txBody>
          <a:bodyPr/>
          <a:lstStyle/>
          <a:p>
            <a:r>
              <a:rPr lang="en-US" dirty="0" smtClean="0"/>
              <a:t>© 2013 Brocade Communications Systems, Inc. Company Proprietary Information</a:t>
            </a:r>
            <a:endParaRPr lang="en-US" dirty="0"/>
          </a:p>
        </p:txBody>
      </p:sp>
      <p:sp>
        <p:nvSpPr>
          <p:cNvPr id="49" name="Slide Number Placeholder 14"/>
          <p:cNvSpPr>
            <a:spLocks noGrp="1"/>
          </p:cNvSpPr>
          <p:nvPr>
            <p:ph type="sldNum" sz="quarter" idx="4"/>
          </p:nvPr>
        </p:nvSpPr>
        <p:spPr>
          <a:xfrm>
            <a:off x="7766743" y="4957227"/>
            <a:ext cx="256801" cy="116425"/>
          </a:xfrm>
        </p:spPr>
        <p:txBody>
          <a:bodyPr/>
          <a:lstStyle/>
          <a:p>
            <a:fld id="{7BCC8D0D-EAEC-449D-9161-023DFF90F2E2}" type="slidenum">
              <a:rPr>
                <a:solidFill>
                  <a:srgbClr val="000000">
                    <a:lumMod val="65000"/>
                    <a:lumOff val="35000"/>
                  </a:srgbClr>
                </a:solidFill>
              </a:rPr>
              <a:pPr/>
              <a:t>3</a:t>
            </a:fld>
            <a:endParaRPr dirty="0">
              <a:solidFill>
                <a:srgbClr val="000000">
                  <a:lumMod val="65000"/>
                  <a:lumOff val="35000"/>
                </a:srgbClr>
              </a:solidFill>
            </a:endParaRPr>
          </a:p>
        </p:txBody>
      </p:sp>
      <p:sp>
        <p:nvSpPr>
          <p:cNvPr id="41" name="TextBox 40"/>
          <p:cNvSpPr txBox="1"/>
          <p:nvPr/>
        </p:nvSpPr>
        <p:spPr>
          <a:xfrm>
            <a:off x="6037264" y="2586306"/>
            <a:ext cx="1582737" cy="400110"/>
          </a:xfrm>
          <a:prstGeom prst="rect">
            <a:avLst/>
          </a:prstGeom>
          <a:noFill/>
        </p:spPr>
        <p:txBody>
          <a:bodyPr wrap="square">
            <a:spAutoFit/>
          </a:bodyPr>
          <a:lstStyle/>
          <a:p>
            <a:pPr algn="ctr">
              <a:defRPr/>
            </a:pPr>
            <a:r>
              <a:rPr lang="en-US" sz="2000" dirty="0" smtClean="0">
                <a:solidFill>
                  <a:schemeClr val="bg1">
                    <a:lumMod val="95000"/>
                  </a:schemeClr>
                </a:solidFill>
                <a:effectLst>
                  <a:outerShdw blurRad="38100" dist="38100" dir="2700000" algn="tl">
                    <a:srgbClr val="000000">
                      <a:alpha val="43137"/>
                    </a:srgbClr>
                  </a:outerShdw>
                </a:effectLst>
                <a:latin typeface="Franklin Gothic Medium" pitchFamily="34" charset="0"/>
              </a:rPr>
              <a:t>IPv4/IPv6</a:t>
            </a:r>
            <a:endParaRPr lang="en-US" sz="2000" dirty="0">
              <a:solidFill>
                <a:schemeClr val="bg1">
                  <a:lumMod val="95000"/>
                </a:schemeClr>
              </a:solidFill>
              <a:effectLst>
                <a:outerShdw blurRad="38100" dist="38100" dir="2700000" algn="tl">
                  <a:srgbClr val="000000">
                    <a:alpha val="43137"/>
                  </a:srgbClr>
                </a:outerShdw>
              </a:effectLst>
              <a:latin typeface="Franklin Gothic Medium" pitchFamily="34" charset="0"/>
            </a:endParaRPr>
          </a:p>
        </p:txBody>
      </p:sp>
    </p:spTree>
    <p:extLst>
      <p:ext uri="{BB962C8B-B14F-4D97-AF65-F5344CB8AC3E}">
        <p14:creationId xmlns:p14="http://schemas.microsoft.com/office/powerpoint/2010/main" val="899563682"/>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87"/>
          <p:cNvPicPr>
            <a:picLocks noChangeAspect="1"/>
          </p:cNvPicPr>
          <p:nvPr/>
        </p:nvPicPr>
        <p:blipFill>
          <a:blip r:embed="rId3" cstate="screen">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347935" y="3518385"/>
            <a:ext cx="1029607" cy="503411"/>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pic>
        <p:nvPicPr>
          <p:cNvPr id="11" name="Picture 21"/>
          <p:cNvPicPr>
            <a:picLocks noChangeAspect="1"/>
          </p:cNvPicPr>
          <p:nvPr/>
        </p:nvPicPr>
        <p:blipFill>
          <a:blip r:embed="rId4" cstate="screen">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072513" y="3894625"/>
            <a:ext cx="822926" cy="734752"/>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pic>
        <p:nvPicPr>
          <p:cNvPr id="12" name="Picture 23"/>
          <p:cNvPicPr>
            <a:picLocks noChangeAspect="1"/>
          </p:cNvPicPr>
          <p:nvPr/>
        </p:nvPicPr>
        <p:blipFill>
          <a:blip r:embed="rId5" cstate="screen">
            <a:clrChange>
              <a:clrFrom>
                <a:srgbClr val="FDFFFD"/>
              </a:clrFrom>
              <a:clrTo>
                <a:srgbClr val="FDFFFD">
                  <a:alpha val="0"/>
                </a:srgbClr>
              </a:clrTo>
            </a:clrChange>
            <a:extLst>
              <a:ext uri="{28A0092B-C50C-407E-A947-70E740481C1C}">
                <a14:useLocalDpi xmlns:a14="http://schemas.microsoft.com/office/drawing/2010/main" val="0"/>
              </a:ext>
            </a:extLst>
          </a:blip>
          <a:srcRect/>
          <a:stretch>
            <a:fillRect/>
          </a:stretch>
        </p:blipFill>
        <p:spPr bwMode="auto">
          <a:xfrm>
            <a:off x="4964916" y="3472316"/>
            <a:ext cx="1403243" cy="46445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pic>
        <p:nvPicPr>
          <p:cNvPr id="13" name="Picture 25"/>
          <p:cNvPicPr>
            <a:picLocks noChangeAspect="1"/>
          </p:cNvPicPr>
          <p:nvPr/>
        </p:nvPicPr>
        <p:blipFill>
          <a:blip r:embed="rId6" cstate="screen">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124141" y="964407"/>
            <a:ext cx="810381" cy="60193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pic>
        <p:nvPicPr>
          <p:cNvPr id="14" name="Picture 26"/>
          <p:cNvPicPr>
            <a:picLocks noChangeAspect="1"/>
          </p:cNvPicPr>
          <p:nvPr/>
        </p:nvPicPr>
        <p:blipFill>
          <a:blip r:embed="rId7" cstate="screen">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632169" y="4134594"/>
            <a:ext cx="745370" cy="66450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pic>
        <p:nvPicPr>
          <p:cNvPr id="15" name="Picture 27"/>
          <p:cNvPicPr>
            <a:picLocks noChangeAspect="1"/>
          </p:cNvPicPr>
          <p:nvPr/>
        </p:nvPicPr>
        <p:blipFill>
          <a:blip r:embed="rId8" cstate="screen">
            <a:extLst>
              <a:ext uri="{28A0092B-C50C-407E-A947-70E740481C1C}">
                <a14:useLocalDpi xmlns:a14="http://schemas.microsoft.com/office/drawing/2010/main" val="0"/>
              </a:ext>
            </a:extLst>
          </a:blip>
          <a:srcRect/>
          <a:stretch>
            <a:fillRect/>
          </a:stretch>
        </p:blipFill>
        <p:spPr bwMode="auto">
          <a:xfrm>
            <a:off x="2070433" y="4135605"/>
            <a:ext cx="1017512" cy="75121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pic>
        <p:nvPicPr>
          <p:cNvPr id="16" name="Picture 28"/>
          <p:cNvPicPr>
            <a:picLocks noChangeAspect="1"/>
          </p:cNvPicPr>
          <p:nvPr/>
        </p:nvPicPr>
        <p:blipFill>
          <a:blip r:embed="rId9" cstate="screen">
            <a:extLst>
              <a:ext uri="{28A0092B-C50C-407E-A947-70E740481C1C}">
                <a14:useLocalDpi xmlns:a14="http://schemas.microsoft.com/office/drawing/2010/main" val="0"/>
              </a:ext>
            </a:extLst>
          </a:blip>
          <a:srcRect/>
          <a:stretch>
            <a:fillRect/>
          </a:stretch>
        </p:blipFill>
        <p:spPr bwMode="auto">
          <a:xfrm>
            <a:off x="1936570" y="3717892"/>
            <a:ext cx="1019023" cy="218881"/>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pic>
        <p:nvPicPr>
          <p:cNvPr id="38" name="Picture 38"/>
          <p:cNvPicPr>
            <a:picLocks noChangeAspect="1"/>
          </p:cNvPicPr>
          <p:nvPr/>
        </p:nvPicPr>
        <p:blipFill>
          <a:blip r:embed="rId10" cstate="screen">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801929" y="863249"/>
            <a:ext cx="1201964" cy="552432"/>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pic>
        <p:nvPicPr>
          <p:cNvPr id="39" name="Picture 39"/>
          <p:cNvPicPr>
            <a:picLocks noChangeAspect="1"/>
          </p:cNvPicPr>
          <p:nvPr/>
        </p:nvPicPr>
        <p:blipFill>
          <a:blip r:embed="rId11" cstate="screen">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19242" y="2555321"/>
            <a:ext cx="916214" cy="26977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pic>
        <p:nvPicPr>
          <p:cNvPr id="41" name="Picture 41"/>
          <p:cNvPicPr>
            <a:picLocks noChangeAspect="1"/>
          </p:cNvPicPr>
          <p:nvPr/>
        </p:nvPicPr>
        <p:blipFill>
          <a:blip r:embed="rId12" cstate="screen">
            <a:extLst>
              <a:ext uri="{28A0092B-C50C-407E-A947-70E740481C1C}">
                <a14:useLocalDpi xmlns:a14="http://schemas.microsoft.com/office/drawing/2010/main" val="0"/>
              </a:ext>
            </a:extLst>
          </a:blip>
          <a:srcRect/>
          <a:stretch>
            <a:fillRect/>
          </a:stretch>
        </p:blipFill>
        <p:spPr bwMode="auto">
          <a:xfrm>
            <a:off x="4964917" y="4197741"/>
            <a:ext cx="562429" cy="49894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pic>
        <p:nvPicPr>
          <p:cNvPr id="42" name="Picture 42"/>
          <p:cNvPicPr>
            <a:picLocks noChangeAspect="1"/>
          </p:cNvPicPr>
          <p:nvPr/>
        </p:nvPicPr>
        <p:blipFill>
          <a:blip r:embed="rId13" cstate="screen">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936568" y="1415682"/>
            <a:ext cx="769560" cy="34044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pic>
        <p:nvPicPr>
          <p:cNvPr id="43" name="Picture 43"/>
          <p:cNvPicPr>
            <a:picLocks noChangeAspect="1"/>
          </p:cNvPicPr>
          <p:nvPr/>
        </p:nvPicPr>
        <p:blipFill>
          <a:blip r:embed="rId14" cstate="screen">
            <a:extLst>
              <a:ext uri="{28A0092B-C50C-407E-A947-70E740481C1C}">
                <a14:useLocalDpi xmlns:a14="http://schemas.microsoft.com/office/drawing/2010/main" val="0"/>
              </a:ext>
            </a:extLst>
          </a:blip>
          <a:srcRect/>
          <a:stretch>
            <a:fillRect/>
          </a:stretch>
        </p:blipFill>
        <p:spPr bwMode="auto">
          <a:xfrm>
            <a:off x="6289325" y="3801258"/>
            <a:ext cx="1276048" cy="315887"/>
          </a:xfrm>
          <a:prstGeom prst="rect">
            <a:avLst/>
          </a:prstGeom>
          <a:solidFill>
            <a:schemeClr val="bg1"/>
          </a:solidFill>
          <a:ln>
            <a:noFill/>
          </a:ln>
        </p:spPr>
      </p:pic>
      <p:pic>
        <p:nvPicPr>
          <p:cNvPr id="45" name="Picture 44"/>
          <p:cNvPicPr>
            <a:picLocks noChangeAspect="1"/>
          </p:cNvPicPr>
          <p:nvPr/>
        </p:nvPicPr>
        <p:blipFill>
          <a:blip r:embed="rId15"/>
          <a:stretch>
            <a:fillRect/>
          </a:stretch>
        </p:blipFill>
        <p:spPr>
          <a:xfrm>
            <a:off x="244747" y="1422861"/>
            <a:ext cx="1065202" cy="407007"/>
          </a:xfrm>
          <a:prstGeom prst="rect">
            <a:avLst/>
          </a:prstGeom>
          <a:ln>
            <a:noFill/>
          </a:ln>
        </p:spPr>
      </p:pic>
      <p:pic>
        <p:nvPicPr>
          <p:cNvPr id="47" name="Picture 46"/>
          <p:cNvPicPr>
            <a:picLocks noChangeAspect="1"/>
          </p:cNvPicPr>
          <p:nvPr/>
        </p:nvPicPr>
        <p:blipFill>
          <a:blip r:embed="rId16">
            <a:clrChange>
              <a:clrFrom>
                <a:srgbClr val="FFFFFF"/>
              </a:clrFrom>
              <a:clrTo>
                <a:srgbClr val="FFFFFF">
                  <a:alpha val="0"/>
                </a:srgbClr>
              </a:clrTo>
            </a:clrChange>
          </a:blip>
          <a:stretch>
            <a:fillRect/>
          </a:stretch>
        </p:blipFill>
        <p:spPr>
          <a:xfrm>
            <a:off x="412570" y="964407"/>
            <a:ext cx="1451429" cy="375400"/>
          </a:xfrm>
          <a:prstGeom prst="rect">
            <a:avLst/>
          </a:prstGeom>
          <a:ln>
            <a:noFill/>
          </a:ln>
        </p:spPr>
      </p:pic>
      <p:pic>
        <p:nvPicPr>
          <p:cNvPr id="7" name="Picture 14" descr="Dell logo new.png"/>
          <p:cNvPicPr>
            <a:picLocks noChangeAspect="1"/>
          </p:cNvPicPr>
          <p:nvPr/>
        </p:nvPicPr>
        <p:blipFill>
          <a:blip r:embed="rId1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235485" y="1014583"/>
            <a:ext cx="668262" cy="498481"/>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pic>
        <p:nvPicPr>
          <p:cNvPr id="49" name="Picture 48" descr="IBM logo blue.png"/>
          <p:cNvPicPr>
            <a:picLocks noChangeAspect="1"/>
          </p:cNvPicPr>
          <p:nvPr/>
        </p:nvPicPr>
        <p:blipFill>
          <a:blip r:embed="rId18">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30286" y="4232672"/>
            <a:ext cx="735109" cy="234174"/>
          </a:xfrm>
          <a:prstGeom prst="rect">
            <a:avLst/>
          </a:prstGeom>
          <a:ln>
            <a:noFill/>
          </a:ln>
        </p:spPr>
      </p:pic>
      <p:pic>
        <p:nvPicPr>
          <p:cNvPr id="50" name="Picture 49"/>
          <p:cNvPicPr>
            <a:picLocks noChangeAspect="1"/>
          </p:cNvPicPr>
          <p:nvPr/>
        </p:nvPicPr>
        <p:blipFill>
          <a:blip r:embed="rId19">
            <a:clrChange>
              <a:clrFrom>
                <a:srgbClr val="FFFFFF"/>
              </a:clrFrom>
              <a:clrTo>
                <a:srgbClr val="FFFFFF">
                  <a:alpha val="0"/>
                </a:srgbClr>
              </a:clrTo>
            </a:clrChange>
          </a:blip>
          <a:stretch>
            <a:fillRect/>
          </a:stretch>
        </p:blipFill>
        <p:spPr>
          <a:xfrm>
            <a:off x="8035530" y="3003807"/>
            <a:ext cx="742710" cy="642937"/>
          </a:xfrm>
          <a:prstGeom prst="rect">
            <a:avLst/>
          </a:prstGeom>
          <a:ln>
            <a:noFill/>
          </a:ln>
        </p:spPr>
      </p:pic>
      <p:pic>
        <p:nvPicPr>
          <p:cNvPr id="52" name="Picture 51"/>
          <p:cNvPicPr>
            <a:picLocks noChangeAspect="1"/>
          </p:cNvPicPr>
          <p:nvPr/>
        </p:nvPicPr>
        <p:blipFill>
          <a:blip r:embed="rId20">
            <a:clrChange>
              <a:clrFrom>
                <a:srgbClr val="FFFFFF"/>
              </a:clrFrom>
              <a:clrTo>
                <a:srgbClr val="FFFFFF">
                  <a:alpha val="0"/>
                </a:srgbClr>
              </a:clrTo>
            </a:clrChange>
          </a:blip>
          <a:stretch>
            <a:fillRect/>
          </a:stretch>
        </p:blipFill>
        <p:spPr>
          <a:xfrm>
            <a:off x="8121533" y="1756126"/>
            <a:ext cx="773905" cy="639049"/>
          </a:xfrm>
          <a:prstGeom prst="rect">
            <a:avLst/>
          </a:prstGeom>
          <a:ln>
            <a:noFill/>
          </a:ln>
        </p:spPr>
      </p:pic>
      <p:grpSp>
        <p:nvGrpSpPr>
          <p:cNvPr id="6" name="Group 5"/>
          <p:cNvGrpSpPr/>
          <p:nvPr/>
        </p:nvGrpSpPr>
        <p:grpSpPr>
          <a:xfrm>
            <a:off x="1168710" y="1880596"/>
            <a:ext cx="6815666" cy="1530062"/>
            <a:chOff x="1174874" y="1811782"/>
            <a:chExt cx="6815666" cy="1530062"/>
          </a:xfrm>
          <a:solidFill>
            <a:schemeClr val="accent1"/>
          </a:solidFill>
        </p:grpSpPr>
        <p:sp>
          <p:nvSpPr>
            <p:cNvPr id="3" name="Rounded Rectangle 2"/>
            <p:cNvSpPr/>
            <p:nvPr/>
          </p:nvSpPr>
          <p:spPr>
            <a:xfrm>
              <a:off x="1174874" y="1811782"/>
              <a:ext cx="6815666" cy="1530062"/>
            </a:xfrm>
            <a:prstGeom prst="roundRect">
              <a:avLst/>
            </a:prstGeom>
            <a:solidFill>
              <a:schemeClr val="tx1">
                <a:lumMod val="75000"/>
                <a:lumOff val="25000"/>
              </a:schemeClr>
            </a:solidFill>
            <a:ln>
              <a:no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b="1" dirty="0">
                <a:solidFill>
                  <a:prstClr val="white"/>
                </a:solidFill>
                <a:effectLst>
                  <a:outerShdw blurRad="38100" dist="38100" dir="2700000" algn="tl">
                    <a:srgbClr val="000000">
                      <a:alpha val="43137"/>
                    </a:srgbClr>
                  </a:outerShdw>
                </a:effectLst>
                <a:latin typeface="Calibri"/>
              </a:endParaRPr>
            </a:p>
          </p:txBody>
        </p:sp>
        <p:sp>
          <p:nvSpPr>
            <p:cNvPr id="4" name="TextBox 3"/>
            <p:cNvSpPr txBox="1"/>
            <p:nvPr/>
          </p:nvSpPr>
          <p:spPr>
            <a:xfrm>
              <a:off x="1351428" y="2015400"/>
              <a:ext cx="6455056" cy="1107996"/>
            </a:xfrm>
            <a:prstGeom prst="rect">
              <a:avLst/>
            </a:prstGeom>
            <a:noFill/>
          </p:spPr>
          <p:txBody>
            <a:bodyPr wrap="square" rtlCol="0">
              <a:spAutoFit/>
            </a:bodyPr>
            <a:lstStyle/>
            <a:p>
              <a:pPr algn="ctr"/>
              <a:r>
                <a:rPr lang="en-US" sz="2200" b="1" dirty="0">
                  <a:solidFill>
                    <a:prstClr val="white"/>
                  </a:solidFill>
                  <a:effectLst>
                    <a:outerShdw blurRad="38100" dist="38100" dir="2700000" algn="tl">
                      <a:srgbClr val="000000">
                        <a:alpha val="43137"/>
                      </a:srgbClr>
                    </a:outerShdw>
                  </a:effectLst>
                  <a:latin typeface="Verdana"/>
                  <a:cs typeface="Verdana"/>
                </a:rPr>
                <a:t>Leader in software networking</a:t>
              </a:r>
            </a:p>
            <a:p>
              <a:pPr marL="0" lvl="1" algn="ctr"/>
              <a:r>
                <a:rPr lang="en-US" sz="2200" b="1" dirty="0">
                  <a:solidFill>
                    <a:prstClr val="white"/>
                  </a:solidFill>
                  <a:effectLst>
                    <a:outerShdw blurRad="38100" dist="38100" dir="2700000" algn="tl">
                      <a:srgbClr val="000000">
                        <a:alpha val="43137"/>
                      </a:srgbClr>
                    </a:outerShdw>
                  </a:effectLst>
                  <a:latin typeface="Verdana"/>
                  <a:cs typeface="Verdana"/>
                </a:rPr>
                <a:t>Founded in 2006 on the belief that the future of networking is software</a:t>
              </a:r>
            </a:p>
          </p:txBody>
        </p:sp>
      </p:grpSp>
      <p:pic>
        <p:nvPicPr>
          <p:cNvPr id="8" name="Picture 7"/>
          <p:cNvPicPr>
            <a:picLocks noChangeAspect="1"/>
          </p:cNvPicPr>
          <p:nvPr/>
        </p:nvPicPr>
        <p:blipFill>
          <a:blip r:embed="rId21">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862291" y="696709"/>
            <a:ext cx="1111492" cy="889194"/>
          </a:xfrm>
          <a:prstGeom prst="rect">
            <a:avLst/>
          </a:prstGeom>
        </p:spPr>
      </p:pic>
      <p:pic>
        <p:nvPicPr>
          <p:cNvPr id="9" name="Picture 8"/>
          <p:cNvPicPr>
            <a:picLocks noChangeAspect="1"/>
          </p:cNvPicPr>
          <p:nvPr/>
        </p:nvPicPr>
        <p:blipFill>
          <a:blip r:embed="rId2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760385" y="1418231"/>
            <a:ext cx="2019690" cy="592539"/>
          </a:xfrm>
          <a:prstGeom prst="rect">
            <a:avLst/>
          </a:prstGeom>
        </p:spPr>
      </p:pic>
      <p:sp>
        <p:nvSpPr>
          <p:cNvPr id="29" name="Footer Placeholder 18"/>
          <p:cNvSpPr>
            <a:spLocks noGrp="1"/>
          </p:cNvSpPr>
          <p:nvPr>
            <p:ph type="ftr" sz="quarter" idx="3"/>
          </p:nvPr>
        </p:nvSpPr>
        <p:spPr>
          <a:xfrm>
            <a:off x="336880" y="4987786"/>
            <a:ext cx="3990646" cy="103485"/>
          </a:xfrm>
        </p:spPr>
        <p:txBody>
          <a:bodyPr/>
          <a:lstStyle/>
          <a:p>
            <a:r>
              <a:rPr lang="en-US" dirty="0" smtClean="0"/>
              <a:t>© 2013 Brocade Communications Systems, Inc. Company Proprietary Information</a:t>
            </a:r>
            <a:endParaRPr lang="en-US" dirty="0"/>
          </a:p>
        </p:txBody>
      </p:sp>
      <p:sp>
        <p:nvSpPr>
          <p:cNvPr id="31" name="Slide Number Placeholder 14"/>
          <p:cNvSpPr>
            <a:spLocks noGrp="1"/>
          </p:cNvSpPr>
          <p:nvPr>
            <p:ph type="sldNum" sz="quarter" idx="4"/>
          </p:nvPr>
        </p:nvSpPr>
        <p:spPr>
          <a:xfrm>
            <a:off x="7766743" y="4957227"/>
            <a:ext cx="256801" cy="116425"/>
          </a:xfrm>
        </p:spPr>
        <p:txBody>
          <a:bodyPr/>
          <a:lstStyle/>
          <a:p>
            <a:fld id="{7BCC8D0D-EAEC-449D-9161-023DFF90F2E2}" type="slidenum">
              <a:rPr>
                <a:solidFill>
                  <a:srgbClr val="000000">
                    <a:lumMod val="65000"/>
                    <a:lumOff val="35000"/>
                  </a:srgbClr>
                </a:solidFill>
              </a:rPr>
              <a:pPr/>
              <a:t>4</a:t>
            </a:fld>
            <a:endParaRPr dirty="0">
              <a:solidFill>
                <a:srgbClr val="000000">
                  <a:lumMod val="65000"/>
                  <a:lumOff val="35000"/>
                </a:srgbClr>
              </a:solidFill>
            </a:endParaRPr>
          </a:p>
        </p:txBody>
      </p:sp>
      <p:pic>
        <p:nvPicPr>
          <p:cNvPr id="2050" name="Picture 2" descr="http://c15162226.r26.cf2.rackcdn.com/Rackspace_Cloud_Company_Logo_clr_300x109.jpg"/>
          <p:cNvPicPr>
            <a:picLocks noChangeAspect="1" noChangeArrowheads="1"/>
          </p:cNvPicPr>
          <p:nvPr/>
        </p:nvPicPr>
        <p:blipFill>
          <a:blip r:embed="rId2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857230" y="4134594"/>
            <a:ext cx="1845688" cy="67060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http://www.usveteransmagazine.com/sites/default/files/adp2.jpg"/>
          <p:cNvPicPr>
            <a:picLocks noChangeAspect="1" noChangeArrowheads="1"/>
          </p:cNvPicPr>
          <p:nvPr/>
        </p:nvPicPr>
        <p:blipFill>
          <a:blip r:embed="rId2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44747" y="3476344"/>
            <a:ext cx="893537" cy="3997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674221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Rectangle 42"/>
          <p:cNvSpPr/>
          <p:nvPr/>
        </p:nvSpPr>
        <p:spPr>
          <a:xfrm>
            <a:off x="131764" y="1201738"/>
            <a:ext cx="9012237" cy="3542942"/>
          </a:xfrm>
          <a:prstGeom prst="rect">
            <a:avLst/>
          </a:prstGeom>
          <a:solidFill>
            <a:schemeClr val="tx2">
              <a:lumMod val="20000"/>
              <a:lumOff val="80000"/>
            </a:schemeClr>
          </a:solidFill>
          <a:ln w="19050" algn="ctr">
            <a:noFill/>
            <a:miter lim="800000"/>
            <a:headEnd/>
            <a:tailEnd/>
          </a:ln>
        </p:spPr>
        <p:txBody>
          <a:bodyPr lIns="91430" tIns="91430" rIns="91430" bIns="91430"/>
          <a:lstStyle/>
          <a:p>
            <a:pPr>
              <a:lnSpc>
                <a:spcPct val="95000"/>
              </a:lnSpc>
              <a:buFont typeface="Arial" pitchFamily="34" charset="0"/>
              <a:buChar char="•"/>
              <a:defRPr/>
            </a:pPr>
            <a:endParaRPr lang="en-US" dirty="0">
              <a:solidFill>
                <a:prstClr val="black"/>
              </a:solidFill>
            </a:endParaRPr>
          </a:p>
        </p:txBody>
      </p:sp>
      <p:sp>
        <p:nvSpPr>
          <p:cNvPr id="9" name="Freeform 8"/>
          <p:cNvSpPr/>
          <p:nvPr/>
        </p:nvSpPr>
        <p:spPr>
          <a:xfrm>
            <a:off x="1045882" y="1286378"/>
            <a:ext cx="8098118" cy="1622444"/>
          </a:xfrm>
          <a:custGeom>
            <a:avLst/>
            <a:gdLst>
              <a:gd name="connsiteX0" fmla="*/ 0 w 8554064"/>
              <a:gd name="connsiteY0" fmla="*/ 1638710 h 1638710"/>
              <a:gd name="connsiteX1" fmla="*/ 8521290 w 8554064"/>
              <a:gd name="connsiteY1" fmla="*/ 0 h 1638710"/>
              <a:gd name="connsiteX2" fmla="*/ 8554064 w 8554064"/>
              <a:gd name="connsiteY2" fmla="*/ 1605936 h 1638710"/>
              <a:gd name="connsiteX3" fmla="*/ 0 w 8554064"/>
              <a:gd name="connsiteY3" fmla="*/ 1638710 h 1638710"/>
              <a:gd name="connsiteX0" fmla="*/ 0 w 8570451"/>
              <a:gd name="connsiteY0" fmla="*/ 1622323 h 1622323"/>
              <a:gd name="connsiteX1" fmla="*/ 8570451 w 8570451"/>
              <a:gd name="connsiteY1" fmla="*/ 0 h 1622323"/>
              <a:gd name="connsiteX2" fmla="*/ 8554064 w 8570451"/>
              <a:gd name="connsiteY2" fmla="*/ 1589549 h 1622323"/>
              <a:gd name="connsiteX3" fmla="*/ 0 w 8570451"/>
              <a:gd name="connsiteY3" fmla="*/ 1622323 h 1622323"/>
              <a:gd name="connsiteX0" fmla="*/ 0 w 8578644"/>
              <a:gd name="connsiteY0" fmla="*/ 1622323 h 1622323"/>
              <a:gd name="connsiteX1" fmla="*/ 8570451 w 8578644"/>
              <a:gd name="connsiteY1" fmla="*/ 0 h 1622323"/>
              <a:gd name="connsiteX2" fmla="*/ 8578644 w 8578644"/>
              <a:gd name="connsiteY2" fmla="*/ 1581355 h 1622323"/>
              <a:gd name="connsiteX3" fmla="*/ 0 w 8578644"/>
              <a:gd name="connsiteY3" fmla="*/ 1622323 h 1622323"/>
              <a:gd name="connsiteX0" fmla="*/ 0 w 8570451"/>
              <a:gd name="connsiteY0" fmla="*/ 1622323 h 1622323"/>
              <a:gd name="connsiteX1" fmla="*/ 8570451 w 8570451"/>
              <a:gd name="connsiteY1" fmla="*/ 0 h 1622323"/>
              <a:gd name="connsiteX2" fmla="*/ 8567438 w 8570451"/>
              <a:gd name="connsiteY2" fmla="*/ 1581355 h 1622323"/>
              <a:gd name="connsiteX3" fmla="*/ 0 w 8570451"/>
              <a:gd name="connsiteY3" fmla="*/ 1622323 h 1622323"/>
              <a:gd name="connsiteX0" fmla="*/ 0 w 8575015"/>
              <a:gd name="connsiteY0" fmla="*/ 1622323 h 1622323"/>
              <a:gd name="connsiteX1" fmla="*/ 8570451 w 8575015"/>
              <a:gd name="connsiteY1" fmla="*/ 0 h 1622323"/>
              <a:gd name="connsiteX2" fmla="*/ 8574909 w 8575015"/>
              <a:gd name="connsiteY2" fmla="*/ 1581355 h 1622323"/>
              <a:gd name="connsiteX3" fmla="*/ 0 w 8575015"/>
              <a:gd name="connsiteY3" fmla="*/ 1622323 h 1622323"/>
              <a:gd name="connsiteX0" fmla="*/ 0 w 8570451"/>
              <a:gd name="connsiteY0" fmla="*/ 1622323 h 1622323"/>
              <a:gd name="connsiteX1" fmla="*/ 8570451 w 8570451"/>
              <a:gd name="connsiteY1" fmla="*/ 0 h 1622323"/>
              <a:gd name="connsiteX2" fmla="*/ 7958586 w 8570451"/>
              <a:gd name="connsiteY2" fmla="*/ 1510384 h 1622323"/>
              <a:gd name="connsiteX3" fmla="*/ 0 w 8570451"/>
              <a:gd name="connsiteY3" fmla="*/ 1622323 h 1622323"/>
              <a:gd name="connsiteX0" fmla="*/ 0 w 8570451"/>
              <a:gd name="connsiteY0" fmla="*/ 1622323 h 1622323"/>
              <a:gd name="connsiteX1" fmla="*/ 8570451 w 8570451"/>
              <a:gd name="connsiteY1" fmla="*/ 0 h 1622323"/>
              <a:gd name="connsiteX2" fmla="*/ 8567439 w 8570451"/>
              <a:gd name="connsiteY2" fmla="*/ 1514120 h 1622323"/>
              <a:gd name="connsiteX3" fmla="*/ 0 w 8570451"/>
              <a:gd name="connsiteY3" fmla="*/ 1622323 h 1622323"/>
              <a:gd name="connsiteX0" fmla="*/ 0 w 8571399"/>
              <a:gd name="connsiteY0" fmla="*/ 1622323 h 1622444"/>
              <a:gd name="connsiteX1" fmla="*/ 8570451 w 8571399"/>
              <a:gd name="connsiteY1" fmla="*/ 0 h 1622444"/>
              <a:gd name="connsiteX2" fmla="*/ 8571174 w 8571399"/>
              <a:gd name="connsiteY2" fmla="*/ 1622444 h 1622444"/>
              <a:gd name="connsiteX3" fmla="*/ 0 w 8571399"/>
              <a:gd name="connsiteY3" fmla="*/ 1622323 h 1622444"/>
            </a:gdLst>
            <a:ahLst/>
            <a:cxnLst>
              <a:cxn ang="0">
                <a:pos x="connsiteX0" y="connsiteY0"/>
              </a:cxn>
              <a:cxn ang="0">
                <a:pos x="connsiteX1" y="connsiteY1"/>
              </a:cxn>
              <a:cxn ang="0">
                <a:pos x="connsiteX2" y="connsiteY2"/>
              </a:cxn>
              <a:cxn ang="0">
                <a:pos x="connsiteX3" y="connsiteY3"/>
              </a:cxn>
            </a:cxnLst>
            <a:rect l="l" t="t" r="r" b="b"/>
            <a:pathLst>
              <a:path w="8571399" h="1622444">
                <a:moveTo>
                  <a:pt x="0" y="1622323"/>
                </a:moveTo>
                <a:lnTo>
                  <a:pt x="8570451" y="0"/>
                </a:lnTo>
                <a:cubicBezTo>
                  <a:pt x="8569447" y="527118"/>
                  <a:pt x="8572178" y="1095326"/>
                  <a:pt x="8571174" y="1622444"/>
                </a:cubicBezTo>
                <a:lnTo>
                  <a:pt x="0" y="1622323"/>
                </a:lnTo>
                <a:close/>
              </a:path>
            </a:pathLst>
          </a:custGeom>
          <a:gradFill flip="none" rotWithShape="1">
            <a:gsLst>
              <a:gs pos="40000">
                <a:schemeClr val="accent6">
                  <a:lumMod val="75000"/>
                </a:schemeClr>
              </a:gs>
              <a:gs pos="100000">
                <a:schemeClr val="bg1">
                  <a:alpha val="0"/>
                </a:schemeClr>
              </a:gs>
            </a:gsLst>
            <a:lin ang="0" scaled="1"/>
            <a:tileRect/>
          </a:gradFill>
        </p:spPr>
        <p:txBody>
          <a:bodyPr wrap="none" lIns="91430" tIns="45714" rIns="91430" bIns="45714" anchor="ctr"/>
          <a:lstStyle/>
          <a:p>
            <a:pPr algn="ctr">
              <a:defRPr/>
            </a:pPr>
            <a:endParaRPr lang="en-US" dirty="0">
              <a:solidFill>
                <a:prstClr val="black"/>
              </a:solidFill>
            </a:endParaRPr>
          </a:p>
        </p:txBody>
      </p:sp>
      <p:sp>
        <p:nvSpPr>
          <p:cNvPr id="10" name="Freeform 9"/>
          <p:cNvSpPr/>
          <p:nvPr/>
        </p:nvSpPr>
        <p:spPr>
          <a:xfrm flipV="1">
            <a:off x="1045882" y="2906050"/>
            <a:ext cx="8098118" cy="1659917"/>
          </a:xfrm>
          <a:custGeom>
            <a:avLst/>
            <a:gdLst>
              <a:gd name="connsiteX0" fmla="*/ 0 w 8554064"/>
              <a:gd name="connsiteY0" fmla="*/ 1638710 h 1638710"/>
              <a:gd name="connsiteX1" fmla="*/ 8521290 w 8554064"/>
              <a:gd name="connsiteY1" fmla="*/ 0 h 1638710"/>
              <a:gd name="connsiteX2" fmla="*/ 8554064 w 8554064"/>
              <a:gd name="connsiteY2" fmla="*/ 1605936 h 1638710"/>
              <a:gd name="connsiteX3" fmla="*/ 0 w 8554064"/>
              <a:gd name="connsiteY3" fmla="*/ 1638710 h 1638710"/>
              <a:gd name="connsiteX0" fmla="*/ 0 w 8570451"/>
              <a:gd name="connsiteY0" fmla="*/ 1622323 h 1622323"/>
              <a:gd name="connsiteX1" fmla="*/ 8570451 w 8570451"/>
              <a:gd name="connsiteY1" fmla="*/ 0 h 1622323"/>
              <a:gd name="connsiteX2" fmla="*/ 8554064 w 8570451"/>
              <a:gd name="connsiteY2" fmla="*/ 1589549 h 1622323"/>
              <a:gd name="connsiteX3" fmla="*/ 0 w 8570451"/>
              <a:gd name="connsiteY3" fmla="*/ 1622323 h 1622323"/>
              <a:gd name="connsiteX0" fmla="*/ 0 w 8578644"/>
              <a:gd name="connsiteY0" fmla="*/ 1622323 h 1622323"/>
              <a:gd name="connsiteX1" fmla="*/ 8570451 w 8578644"/>
              <a:gd name="connsiteY1" fmla="*/ 0 h 1622323"/>
              <a:gd name="connsiteX2" fmla="*/ 8578644 w 8578644"/>
              <a:gd name="connsiteY2" fmla="*/ 1581355 h 1622323"/>
              <a:gd name="connsiteX3" fmla="*/ 0 w 8578644"/>
              <a:gd name="connsiteY3" fmla="*/ 1622323 h 1622323"/>
              <a:gd name="connsiteX0" fmla="*/ 0 w 8570451"/>
              <a:gd name="connsiteY0" fmla="*/ 1622323 h 1622323"/>
              <a:gd name="connsiteX1" fmla="*/ 8570451 w 8570451"/>
              <a:gd name="connsiteY1" fmla="*/ 0 h 1622323"/>
              <a:gd name="connsiteX2" fmla="*/ 8567438 w 8570451"/>
              <a:gd name="connsiteY2" fmla="*/ 1581355 h 1622323"/>
              <a:gd name="connsiteX3" fmla="*/ 0 w 8570451"/>
              <a:gd name="connsiteY3" fmla="*/ 1622323 h 1622323"/>
              <a:gd name="connsiteX0" fmla="*/ 0 w 8575015"/>
              <a:gd name="connsiteY0" fmla="*/ 1622323 h 1622323"/>
              <a:gd name="connsiteX1" fmla="*/ 8570451 w 8575015"/>
              <a:gd name="connsiteY1" fmla="*/ 0 h 1622323"/>
              <a:gd name="connsiteX2" fmla="*/ 8574909 w 8575015"/>
              <a:gd name="connsiteY2" fmla="*/ 1581355 h 1622323"/>
              <a:gd name="connsiteX3" fmla="*/ 0 w 8575015"/>
              <a:gd name="connsiteY3" fmla="*/ 1622323 h 1622323"/>
              <a:gd name="connsiteX0" fmla="*/ 0 w 8570451"/>
              <a:gd name="connsiteY0" fmla="*/ 1622323 h 1622323"/>
              <a:gd name="connsiteX1" fmla="*/ 8570451 w 8570451"/>
              <a:gd name="connsiteY1" fmla="*/ 0 h 1622323"/>
              <a:gd name="connsiteX2" fmla="*/ 7958586 w 8570451"/>
              <a:gd name="connsiteY2" fmla="*/ 1510384 h 1622323"/>
              <a:gd name="connsiteX3" fmla="*/ 0 w 8570451"/>
              <a:gd name="connsiteY3" fmla="*/ 1622323 h 1622323"/>
              <a:gd name="connsiteX0" fmla="*/ 0 w 8570451"/>
              <a:gd name="connsiteY0" fmla="*/ 1622323 h 1622323"/>
              <a:gd name="connsiteX1" fmla="*/ 8570451 w 8570451"/>
              <a:gd name="connsiteY1" fmla="*/ 0 h 1622323"/>
              <a:gd name="connsiteX2" fmla="*/ 8567439 w 8570451"/>
              <a:gd name="connsiteY2" fmla="*/ 1514120 h 1622323"/>
              <a:gd name="connsiteX3" fmla="*/ 0 w 8570451"/>
              <a:gd name="connsiteY3" fmla="*/ 1622323 h 1622323"/>
              <a:gd name="connsiteX0" fmla="*/ 0 w 8571399"/>
              <a:gd name="connsiteY0" fmla="*/ 1622323 h 1622444"/>
              <a:gd name="connsiteX1" fmla="*/ 8570451 w 8571399"/>
              <a:gd name="connsiteY1" fmla="*/ 0 h 1622444"/>
              <a:gd name="connsiteX2" fmla="*/ 8571174 w 8571399"/>
              <a:gd name="connsiteY2" fmla="*/ 1622444 h 1622444"/>
              <a:gd name="connsiteX3" fmla="*/ 0 w 8571399"/>
              <a:gd name="connsiteY3" fmla="*/ 1622323 h 1622444"/>
            </a:gdLst>
            <a:ahLst/>
            <a:cxnLst>
              <a:cxn ang="0">
                <a:pos x="connsiteX0" y="connsiteY0"/>
              </a:cxn>
              <a:cxn ang="0">
                <a:pos x="connsiteX1" y="connsiteY1"/>
              </a:cxn>
              <a:cxn ang="0">
                <a:pos x="connsiteX2" y="connsiteY2"/>
              </a:cxn>
              <a:cxn ang="0">
                <a:pos x="connsiteX3" y="connsiteY3"/>
              </a:cxn>
            </a:cxnLst>
            <a:rect l="l" t="t" r="r" b="b"/>
            <a:pathLst>
              <a:path w="8571399" h="1622444">
                <a:moveTo>
                  <a:pt x="0" y="1622323"/>
                </a:moveTo>
                <a:lnTo>
                  <a:pt x="8570451" y="0"/>
                </a:lnTo>
                <a:cubicBezTo>
                  <a:pt x="8569447" y="527118"/>
                  <a:pt x="8572178" y="1095326"/>
                  <a:pt x="8571174" y="1622444"/>
                </a:cubicBezTo>
                <a:lnTo>
                  <a:pt x="0" y="1622323"/>
                </a:lnTo>
                <a:close/>
              </a:path>
            </a:pathLst>
          </a:custGeom>
          <a:gradFill flip="none" rotWithShape="1">
            <a:gsLst>
              <a:gs pos="40000">
                <a:schemeClr val="accent3"/>
              </a:gs>
              <a:gs pos="100000">
                <a:schemeClr val="bg1">
                  <a:alpha val="0"/>
                </a:schemeClr>
              </a:gs>
            </a:gsLst>
            <a:lin ang="0" scaled="1"/>
            <a:tileRect/>
          </a:gradFill>
        </p:spPr>
        <p:txBody>
          <a:bodyPr wrap="none" lIns="91430" tIns="45714" rIns="91430" bIns="45714" anchor="ctr"/>
          <a:lstStyle/>
          <a:p>
            <a:pPr algn="ctr">
              <a:defRPr/>
            </a:pPr>
            <a:endParaRPr lang="en-US" dirty="0">
              <a:solidFill>
                <a:prstClr val="black"/>
              </a:solidFill>
            </a:endParaRPr>
          </a:p>
        </p:txBody>
      </p:sp>
      <p:grpSp>
        <p:nvGrpSpPr>
          <p:cNvPr id="19504" name="Group 89"/>
          <p:cNvGrpSpPr>
            <a:grpSpLocks/>
          </p:cNvGrpSpPr>
          <p:nvPr/>
        </p:nvGrpSpPr>
        <p:grpSpPr bwMode="auto">
          <a:xfrm>
            <a:off x="6151564" y="1706563"/>
            <a:ext cx="2454275" cy="2400300"/>
            <a:chOff x="6151673" y="1673436"/>
            <a:chExt cx="2209311" cy="2440703"/>
          </a:xfrm>
        </p:grpSpPr>
        <p:sp>
          <p:nvSpPr>
            <p:cNvPr id="81" name="Freeform 80"/>
            <p:cNvSpPr/>
            <p:nvPr/>
          </p:nvSpPr>
          <p:spPr>
            <a:xfrm>
              <a:off x="6151673" y="1673436"/>
              <a:ext cx="2209311" cy="2440703"/>
            </a:xfrm>
            <a:custGeom>
              <a:avLst/>
              <a:gdLst>
                <a:gd name="connsiteX0" fmla="*/ 2209311 w 2209311"/>
                <a:gd name="connsiteY0" fmla="*/ 0 h 2440703"/>
                <a:gd name="connsiteX1" fmla="*/ 0 w 2209311"/>
                <a:gd name="connsiteY1" fmla="*/ 1150900 h 2440703"/>
                <a:gd name="connsiteX2" fmla="*/ 0 w 2209311"/>
                <a:gd name="connsiteY2" fmla="*/ 1309645 h 2440703"/>
                <a:gd name="connsiteX3" fmla="*/ 2202696 w 2209311"/>
                <a:gd name="connsiteY3" fmla="*/ 2440703 h 2440703"/>
                <a:gd name="connsiteX4" fmla="*/ 2209311 w 2209311"/>
                <a:gd name="connsiteY4" fmla="*/ 0 h 2440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311" h="2440703">
                  <a:moveTo>
                    <a:pt x="2209311" y="0"/>
                  </a:moveTo>
                  <a:lnTo>
                    <a:pt x="0" y="1150900"/>
                  </a:lnTo>
                  <a:lnTo>
                    <a:pt x="0" y="1309645"/>
                  </a:lnTo>
                  <a:lnTo>
                    <a:pt x="2202696" y="2440703"/>
                  </a:lnTo>
                  <a:cubicBezTo>
                    <a:pt x="2200491" y="1629340"/>
                    <a:pt x="2198287" y="817977"/>
                    <a:pt x="2209311" y="0"/>
                  </a:cubicBezTo>
                  <a:close/>
                </a:path>
              </a:pathLst>
            </a:custGeom>
            <a:gradFill>
              <a:gsLst>
                <a:gs pos="0">
                  <a:schemeClr val="bg2">
                    <a:lumMod val="60000"/>
                    <a:lumOff val="40000"/>
                  </a:schemeClr>
                </a:gs>
                <a:gs pos="23000">
                  <a:schemeClr val="bg2"/>
                </a:gs>
                <a:gs pos="100000">
                  <a:schemeClr val="bg2">
                    <a:lumMod val="50000"/>
                  </a:schemeClr>
                </a:gs>
              </a:gsLst>
              <a:lin ang="10320000" scaled="0"/>
            </a:gradFill>
            <a:ln w="19050" algn="ctr">
              <a:noFill/>
              <a:miter lim="800000"/>
              <a:headEnd/>
              <a:tailEnd/>
            </a:ln>
            <a:effectLst>
              <a:innerShdw blurRad="114300">
                <a:prstClr val="black"/>
              </a:innerShdw>
            </a:effectLst>
          </p:spPr>
          <p:txBody>
            <a:bodyPr wrap="none"/>
            <a:lstStyle/>
            <a:p>
              <a:pPr algn="ctr">
                <a:defRPr/>
              </a:pPr>
              <a:endParaRPr lang="en-US" sz="1600" dirty="0">
                <a:solidFill>
                  <a:srgbClr val="FFFFFF"/>
                </a:solidFill>
              </a:endParaRPr>
            </a:p>
          </p:txBody>
        </p:sp>
        <p:sp>
          <p:nvSpPr>
            <p:cNvPr id="19510" name="Freeform 88"/>
            <p:cNvSpPr>
              <a:spLocks/>
            </p:cNvSpPr>
            <p:nvPr/>
          </p:nvSpPr>
          <p:spPr bwMode="auto">
            <a:xfrm>
              <a:off x="7931030" y="1779266"/>
              <a:ext cx="381090" cy="2215816"/>
            </a:xfrm>
            <a:custGeom>
              <a:avLst/>
              <a:gdLst>
                <a:gd name="T0" fmla="*/ 1810 w 2267090"/>
                <a:gd name="T1" fmla="*/ 0 h 2440703"/>
                <a:gd name="T2" fmla="*/ 17 w 2267090"/>
                <a:gd name="T3" fmla="*/ 168116 h 2440703"/>
                <a:gd name="T4" fmla="*/ 0 w 2267090"/>
                <a:gd name="T5" fmla="*/ 1483586 h 2440703"/>
                <a:gd name="T6" fmla="*/ 1805 w 2267090"/>
                <a:gd name="T7" fmla="*/ 1658021 h 2440703"/>
                <a:gd name="T8" fmla="*/ 1810 w 2267090"/>
                <a:gd name="T9" fmla="*/ 0 h 244070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67090" h="2440703">
                  <a:moveTo>
                    <a:pt x="2267090" y="0"/>
                  </a:moveTo>
                  <a:lnTo>
                    <a:pt x="20917" y="247477"/>
                  </a:lnTo>
                  <a:lnTo>
                    <a:pt x="0" y="2183925"/>
                  </a:lnTo>
                  <a:lnTo>
                    <a:pt x="2260475" y="2440703"/>
                  </a:lnTo>
                  <a:cubicBezTo>
                    <a:pt x="2258270" y="1629340"/>
                    <a:pt x="2256066" y="817977"/>
                    <a:pt x="2267090" y="0"/>
                  </a:cubicBezTo>
                  <a:close/>
                </a:path>
              </a:pathLst>
            </a:custGeom>
            <a:gradFill rotWithShape="0">
              <a:gsLst>
                <a:gs pos="0">
                  <a:schemeClr val="bg1">
                    <a:alpha val="0"/>
                  </a:schemeClr>
                </a:gs>
                <a:gs pos="100000">
                  <a:schemeClr val="bg1">
                    <a:alpha val="51999"/>
                  </a:schemeClr>
                </a:gs>
              </a:gsLst>
              <a:lin ang="21120000"/>
            </a:gradFill>
            <a:ln>
              <a:noFill/>
            </a:ln>
            <a:extLst>
              <a:ext uri="{91240B29-F687-4F45-9708-019B960494DF}">
                <a14:hiddenLine xmlns:a14="http://schemas.microsoft.com/office/drawing/2010/main" w="19050">
                  <a:solidFill>
                    <a:srgbClr val="000000"/>
                  </a:solidFill>
                  <a:miter lim="800000"/>
                  <a:headEnd/>
                  <a:tailEnd/>
                </a14:hiddenLine>
              </a:ext>
            </a:extLst>
          </p:spPr>
          <p:txBody>
            <a:bodyPr wrap="none" anchor="ctr"/>
            <a:lstStyle/>
            <a:p>
              <a:endParaRPr lang="en-US"/>
            </a:p>
          </p:txBody>
        </p:sp>
      </p:grpSp>
      <p:sp>
        <p:nvSpPr>
          <p:cNvPr id="91" name="TextBox 90"/>
          <p:cNvSpPr txBox="1"/>
          <p:nvPr/>
        </p:nvSpPr>
        <p:spPr bwMode="auto">
          <a:xfrm>
            <a:off x="7448550" y="2508252"/>
            <a:ext cx="432811" cy="276999"/>
          </a:xfrm>
          <a:prstGeom prst="rect">
            <a:avLst/>
          </a:prstGeom>
          <a:noFill/>
          <a:ln w="19050" algn="ctr">
            <a:noFill/>
            <a:miter lim="800000"/>
            <a:headEnd/>
            <a:tailEnd/>
          </a:ln>
        </p:spPr>
        <p:txBody>
          <a:bodyPr wrap="none" lIns="0" tIns="0" rIns="0" bIns="0">
            <a:spAutoFit/>
          </a:bodyPr>
          <a:lstStyle/>
          <a:p>
            <a:pPr>
              <a:defRPr/>
            </a:pPr>
            <a:r>
              <a:rPr lang="en-US" b="1" dirty="0">
                <a:solidFill>
                  <a:srgbClr val="FFFFFF"/>
                </a:solidFill>
                <a:effectLst>
                  <a:outerShdw blurRad="50800" dist="38100" dir="2700000" algn="tl" rotWithShape="0">
                    <a:srgbClr val="000000">
                      <a:alpha val="43000"/>
                    </a:srgbClr>
                  </a:outerShdw>
                </a:effectLst>
              </a:rPr>
              <a:t>SDN</a:t>
            </a:r>
          </a:p>
        </p:txBody>
      </p:sp>
      <p:cxnSp>
        <p:nvCxnSpPr>
          <p:cNvPr id="12" name="Straight Connector 11"/>
          <p:cNvCxnSpPr/>
          <p:nvPr/>
        </p:nvCxnSpPr>
        <p:spPr bwMode="auto">
          <a:xfrm>
            <a:off x="7351713" y="1641475"/>
            <a:ext cx="0" cy="2552700"/>
          </a:xfrm>
          <a:prstGeom prst="line">
            <a:avLst/>
          </a:prstGeom>
          <a:ln w="19050" cap="rnd">
            <a:solidFill>
              <a:srgbClr val="FFFFFF">
                <a:alpha val="50196"/>
              </a:srgbClr>
            </a:solidFill>
          </a:ln>
          <a:effectLst/>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bwMode="auto">
          <a:xfrm>
            <a:off x="2887663" y="2533651"/>
            <a:ext cx="0" cy="741363"/>
          </a:xfrm>
          <a:prstGeom prst="line">
            <a:avLst/>
          </a:prstGeom>
          <a:ln w="19050" cap="rnd">
            <a:solidFill>
              <a:srgbClr val="FFFFFF">
                <a:alpha val="50196"/>
              </a:srgbClr>
            </a:solidFill>
          </a:ln>
          <a:effectLst/>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bwMode="auto">
          <a:xfrm>
            <a:off x="4343400" y="2251075"/>
            <a:ext cx="0" cy="1333500"/>
          </a:xfrm>
          <a:prstGeom prst="line">
            <a:avLst/>
          </a:prstGeom>
          <a:ln w="19050" cap="rnd">
            <a:solidFill>
              <a:srgbClr val="FFFFFF">
                <a:alpha val="50196"/>
              </a:srgbClr>
            </a:solidFill>
          </a:ln>
          <a:effectLst/>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bwMode="auto">
          <a:xfrm>
            <a:off x="5324475" y="2054226"/>
            <a:ext cx="0" cy="1717675"/>
          </a:xfrm>
          <a:prstGeom prst="line">
            <a:avLst/>
          </a:prstGeom>
          <a:ln w="19050" cap="rnd">
            <a:solidFill>
              <a:srgbClr val="FFFFFF">
                <a:alpha val="50196"/>
              </a:srgbClr>
            </a:solidFill>
          </a:ln>
          <a:effectLst/>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bwMode="auto">
          <a:xfrm flipH="1">
            <a:off x="6326188" y="1862139"/>
            <a:ext cx="17462" cy="2103437"/>
          </a:xfrm>
          <a:prstGeom prst="line">
            <a:avLst/>
          </a:prstGeom>
          <a:ln w="19050" cap="rnd">
            <a:solidFill>
              <a:srgbClr val="FFFFFF">
                <a:alpha val="50196"/>
              </a:srgbClr>
            </a:solidFill>
          </a:ln>
          <a:effectLst/>
        </p:spPr>
        <p:style>
          <a:lnRef idx="1">
            <a:schemeClr val="accent1"/>
          </a:lnRef>
          <a:fillRef idx="0">
            <a:schemeClr val="accent1"/>
          </a:fillRef>
          <a:effectRef idx="0">
            <a:schemeClr val="accent1"/>
          </a:effectRef>
          <a:fontRef idx="minor">
            <a:schemeClr val="tx1"/>
          </a:fontRef>
        </p:style>
      </p:cxnSp>
      <p:grpSp>
        <p:nvGrpSpPr>
          <p:cNvPr id="19470" name="Group 2"/>
          <p:cNvGrpSpPr>
            <a:grpSpLocks/>
          </p:cNvGrpSpPr>
          <p:nvPr/>
        </p:nvGrpSpPr>
        <p:grpSpPr bwMode="auto">
          <a:xfrm>
            <a:off x="358776" y="3201989"/>
            <a:ext cx="1404938" cy="1279525"/>
            <a:chOff x="358775" y="3201988"/>
            <a:chExt cx="1404938" cy="1279525"/>
          </a:xfrm>
        </p:grpSpPr>
        <p:grpSp>
          <p:nvGrpSpPr>
            <p:cNvPr id="19498" name="Group 43"/>
            <p:cNvGrpSpPr>
              <a:grpSpLocks/>
            </p:cNvGrpSpPr>
            <p:nvPr/>
          </p:nvGrpSpPr>
          <p:grpSpPr bwMode="auto">
            <a:xfrm>
              <a:off x="358775" y="3201988"/>
              <a:ext cx="1404938" cy="1279525"/>
              <a:chOff x="1783518" y="1332504"/>
              <a:chExt cx="2942458" cy="2602547"/>
            </a:xfrm>
          </p:grpSpPr>
          <p:sp>
            <p:nvSpPr>
              <p:cNvPr id="45" name="Rounded Rectangle 44"/>
              <p:cNvSpPr/>
              <p:nvPr/>
            </p:nvSpPr>
            <p:spPr bwMode="auto">
              <a:xfrm>
                <a:off x="1783518" y="1332504"/>
                <a:ext cx="2942458" cy="2602547"/>
              </a:xfrm>
              <a:prstGeom prst="roundRect">
                <a:avLst/>
              </a:prstGeom>
              <a:gradFill>
                <a:gsLst>
                  <a:gs pos="0">
                    <a:schemeClr val="accent3">
                      <a:lumMod val="20000"/>
                      <a:lumOff val="80000"/>
                    </a:schemeClr>
                  </a:gs>
                  <a:gs pos="23000">
                    <a:schemeClr val="accent3">
                      <a:lumMod val="60000"/>
                      <a:lumOff val="40000"/>
                    </a:schemeClr>
                  </a:gs>
                  <a:gs pos="100000">
                    <a:schemeClr val="accent3"/>
                  </a:gs>
                </a:gsLst>
                <a:lin ang="5400000" scaled="0"/>
              </a:gradFill>
              <a:ln w="19050" algn="ctr">
                <a:noFill/>
                <a:miter lim="800000"/>
                <a:headEnd/>
                <a:tailEnd/>
              </a:ln>
              <a:effectLst>
                <a:innerShdw blurRad="114300">
                  <a:prstClr val="black"/>
                </a:innerShdw>
              </a:effectLst>
            </p:spPr>
            <p:txBody>
              <a:bodyPr wrap="none"/>
              <a:lstStyle/>
              <a:p>
                <a:pPr algn="ctr">
                  <a:defRPr/>
                </a:pPr>
                <a:endParaRPr lang="en-US" dirty="0">
                  <a:solidFill>
                    <a:srgbClr val="FFFFFF"/>
                  </a:solidFill>
                </a:endParaRPr>
              </a:p>
            </p:txBody>
          </p:sp>
          <p:sp>
            <p:nvSpPr>
              <p:cNvPr id="19503" name="Rounded Rectangle 45"/>
              <p:cNvSpPr>
                <a:spLocks noChangeArrowheads="1"/>
              </p:cNvSpPr>
              <p:nvPr/>
            </p:nvSpPr>
            <p:spPr bwMode="auto">
              <a:xfrm>
                <a:off x="1959220" y="1470322"/>
                <a:ext cx="2600205" cy="1114579"/>
              </a:xfrm>
              <a:prstGeom prst="roundRect">
                <a:avLst>
                  <a:gd name="adj" fmla="val 16667"/>
                </a:avLst>
              </a:prstGeom>
              <a:gradFill rotWithShape="0">
                <a:gsLst>
                  <a:gs pos="0">
                    <a:schemeClr val="bg1">
                      <a:alpha val="51999"/>
                    </a:schemeClr>
                  </a:gs>
                  <a:gs pos="100000">
                    <a:schemeClr val="bg1">
                      <a:alpha val="0"/>
                    </a:schemeClr>
                  </a:gs>
                </a:gsLst>
                <a:lin ang="5400000"/>
              </a:gradFill>
              <a:ln>
                <a:noFill/>
              </a:ln>
              <a:extLst>
                <a:ext uri="{91240B29-F687-4F45-9708-019B960494DF}">
                  <a14:hiddenLine xmlns:a14="http://schemas.microsoft.com/office/drawing/2010/main" w="19050">
                    <a:solidFill>
                      <a:srgbClr val="000000"/>
                    </a:solidFill>
                    <a:miter lim="800000"/>
                    <a:headEnd/>
                    <a:tailEnd/>
                  </a14:hiddenLine>
                </a:ext>
              </a:extLst>
            </p:spPr>
            <p:txBody>
              <a:bodyPr wrap="none" anchor="ctr"/>
              <a:lstStyle/>
              <a:p>
                <a:pPr algn="ctr"/>
                <a:endParaRPr lang="en-US" sz="2000"/>
              </a:p>
            </p:txBody>
          </p:sp>
        </p:grpSp>
        <p:sp>
          <p:nvSpPr>
            <p:cNvPr id="47" name="TextBox 46"/>
            <p:cNvSpPr txBox="1"/>
            <p:nvPr/>
          </p:nvSpPr>
          <p:spPr bwMode="auto">
            <a:xfrm>
              <a:off x="581315" y="3490913"/>
              <a:ext cx="964623" cy="492443"/>
            </a:xfrm>
            <a:prstGeom prst="rect">
              <a:avLst/>
            </a:prstGeom>
            <a:noFill/>
            <a:ln w="19050" algn="ctr">
              <a:noFill/>
              <a:miter lim="800000"/>
              <a:headEnd/>
              <a:tailEnd/>
            </a:ln>
          </p:spPr>
          <p:txBody>
            <a:bodyPr wrap="none" lIns="0" tIns="0" rIns="0" bIns="0">
              <a:spAutoFit/>
            </a:bodyPr>
            <a:lstStyle>
              <a:defPPr>
                <a:defRPr lang="en-US"/>
              </a:defPPr>
              <a:lvl1pPr>
                <a:defRPr sz="2000" b="1">
                  <a:solidFill>
                    <a:schemeClr val="bg1"/>
                  </a:solidFill>
                  <a:effectLst>
                    <a:outerShdw blurRad="50800" dist="38100" dir="2700000" algn="tl" rotWithShape="0">
                      <a:srgbClr val="000000">
                        <a:alpha val="43000"/>
                      </a:srgbClr>
                    </a:outerShdw>
                  </a:effectLst>
                </a:defRPr>
              </a:lvl1pPr>
            </a:lstStyle>
            <a:p>
              <a:pPr algn="ctr">
                <a:defRPr/>
              </a:pPr>
              <a:r>
                <a:rPr lang="en-US" sz="1600" dirty="0"/>
                <a:t>Market</a:t>
              </a:r>
              <a:br>
                <a:rPr lang="en-US" sz="1600" dirty="0"/>
              </a:br>
              <a:r>
                <a:rPr lang="en-US" sz="1600" dirty="0"/>
                <a:t>Leadership</a:t>
              </a:r>
            </a:p>
          </p:txBody>
        </p:sp>
      </p:grpSp>
      <p:grpSp>
        <p:nvGrpSpPr>
          <p:cNvPr id="19471" name="Group 1"/>
          <p:cNvGrpSpPr>
            <a:grpSpLocks/>
          </p:cNvGrpSpPr>
          <p:nvPr/>
        </p:nvGrpSpPr>
        <p:grpSpPr bwMode="auto">
          <a:xfrm>
            <a:off x="358776" y="1355726"/>
            <a:ext cx="1404938" cy="1279525"/>
            <a:chOff x="358775" y="1355725"/>
            <a:chExt cx="1404938" cy="1279525"/>
          </a:xfrm>
        </p:grpSpPr>
        <p:grpSp>
          <p:nvGrpSpPr>
            <p:cNvPr id="19492" name="Group 47"/>
            <p:cNvGrpSpPr>
              <a:grpSpLocks/>
            </p:cNvGrpSpPr>
            <p:nvPr/>
          </p:nvGrpSpPr>
          <p:grpSpPr bwMode="auto">
            <a:xfrm>
              <a:off x="358775" y="1355725"/>
              <a:ext cx="1404938" cy="1279525"/>
              <a:chOff x="1783518" y="1332504"/>
              <a:chExt cx="2942458" cy="2602547"/>
            </a:xfrm>
          </p:grpSpPr>
          <p:sp>
            <p:nvSpPr>
              <p:cNvPr id="49" name="Rounded Rectangle 48"/>
              <p:cNvSpPr/>
              <p:nvPr/>
            </p:nvSpPr>
            <p:spPr bwMode="auto">
              <a:xfrm>
                <a:off x="1783518" y="1332504"/>
                <a:ext cx="2942458" cy="2602547"/>
              </a:xfrm>
              <a:prstGeom prst="roundRect">
                <a:avLst/>
              </a:prstGeom>
              <a:gradFill>
                <a:gsLst>
                  <a:gs pos="0">
                    <a:schemeClr val="accent6">
                      <a:lumMod val="20000"/>
                      <a:lumOff val="80000"/>
                    </a:schemeClr>
                  </a:gs>
                  <a:gs pos="23000">
                    <a:schemeClr val="accent6">
                      <a:lumMod val="60000"/>
                      <a:lumOff val="40000"/>
                    </a:schemeClr>
                  </a:gs>
                  <a:gs pos="100000">
                    <a:schemeClr val="accent6">
                      <a:lumMod val="75000"/>
                    </a:schemeClr>
                  </a:gs>
                </a:gsLst>
                <a:lin ang="5400000" scaled="0"/>
              </a:gradFill>
              <a:ln w="19050" algn="ctr">
                <a:noFill/>
                <a:miter lim="800000"/>
                <a:headEnd/>
                <a:tailEnd/>
              </a:ln>
              <a:effectLst>
                <a:innerShdw blurRad="114300">
                  <a:prstClr val="black"/>
                </a:innerShdw>
              </a:effectLst>
            </p:spPr>
            <p:txBody>
              <a:bodyPr wrap="none"/>
              <a:lstStyle/>
              <a:p>
                <a:pPr algn="ctr">
                  <a:defRPr/>
                </a:pPr>
                <a:endParaRPr lang="en-US" dirty="0">
                  <a:solidFill>
                    <a:srgbClr val="FFFFFF"/>
                  </a:solidFill>
                </a:endParaRPr>
              </a:p>
            </p:txBody>
          </p:sp>
          <p:sp>
            <p:nvSpPr>
              <p:cNvPr id="19497" name="Rounded Rectangle 49"/>
              <p:cNvSpPr>
                <a:spLocks noChangeArrowheads="1"/>
              </p:cNvSpPr>
              <p:nvPr/>
            </p:nvSpPr>
            <p:spPr bwMode="auto">
              <a:xfrm>
                <a:off x="1959220" y="1470322"/>
                <a:ext cx="2600205" cy="1114579"/>
              </a:xfrm>
              <a:prstGeom prst="roundRect">
                <a:avLst>
                  <a:gd name="adj" fmla="val 16667"/>
                </a:avLst>
              </a:prstGeom>
              <a:gradFill rotWithShape="0">
                <a:gsLst>
                  <a:gs pos="0">
                    <a:schemeClr val="bg1">
                      <a:alpha val="51999"/>
                    </a:schemeClr>
                  </a:gs>
                  <a:gs pos="100000">
                    <a:schemeClr val="bg1">
                      <a:alpha val="0"/>
                    </a:schemeClr>
                  </a:gs>
                </a:gsLst>
                <a:lin ang="5400000"/>
              </a:gradFill>
              <a:ln>
                <a:noFill/>
              </a:ln>
              <a:extLst>
                <a:ext uri="{91240B29-F687-4F45-9708-019B960494DF}">
                  <a14:hiddenLine xmlns:a14="http://schemas.microsoft.com/office/drawing/2010/main" w="19050">
                    <a:solidFill>
                      <a:srgbClr val="000000"/>
                    </a:solidFill>
                    <a:miter lim="800000"/>
                    <a:headEnd/>
                    <a:tailEnd/>
                  </a14:hiddenLine>
                </a:ext>
              </a:extLst>
            </p:spPr>
            <p:txBody>
              <a:bodyPr wrap="none" anchor="ctr"/>
              <a:lstStyle/>
              <a:p>
                <a:pPr algn="ctr"/>
                <a:endParaRPr lang="en-US" sz="2000"/>
              </a:p>
            </p:txBody>
          </p:sp>
        </p:grpSp>
        <p:sp>
          <p:nvSpPr>
            <p:cNvPr id="51" name="TextBox 50"/>
            <p:cNvSpPr txBox="1"/>
            <p:nvPr/>
          </p:nvSpPr>
          <p:spPr bwMode="auto">
            <a:xfrm>
              <a:off x="474521" y="1589088"/>
              <a:ext cx="1178207" cy="738664"/>
            </a:xfrm>
            <a:prstGeom prst="rect">
              <a:avLst/>
            </a:prstGeom>
            <a:noFill/>
            <a:ln w="19050" algn="ctr">
              <a:noFill/>
              <a:miter lim="800000"/>
              <a:headEnd/>
              <a:tailEnd/>
            </a:ln>
          </p:spPr>
          <p:txBody>
            <a:bodyPr wrap="none" lIns="0" tIns="0" rIns="0" bIns="0">
              <a:spAutoFit/>
            </a:bodyPr>
            <a:lstStyle>
              <a:defPPr>
                <a:defRPr lang="en-US"/>
              </a:defPPr>
              <a:lvl1pPr>
                <a:defRPr sz="2000" b="1">
                  <a:solidFill>
                    <a:schemeClr val="bg1"/>
                  </a:solidFill>
                  <a:effectLst>
                    <a:outerShdw blurRad="50800" dist="38100" dir="2700000" algn="tl" rotWithShape="0">
                      <a:srgbClr val="000000">
                        <a:alpha val="43000"/>
                      </a:srgbClr>
                    </a:outerShdw>
                  </a:effectLst>
                </a:defRPr>
              </a:lvl1pPr>
            </a:lstStyle>
            <a:p>
              <a:pPr algn="ctr">
                <a:defRPr/>
              </a:pPr>
              <a:r>
                <a:rPr lang="en-US" sz="1600" dirty="0"/>
                <a:t>Software</a:t>
              </a:r>
            </a:p>
            <a:p>
              <a:pPr algn="ctr">
                <a:defRPr/>
              </a:pPr>
              <a:r>
                <a:rPr lang="en-US" sz="1600" dirty="0"/>
                <a:t>Network</a:t>
              </a:r>
            </a:p>
            <a:p>
              <a:pPr algn="ctr">
                <a:defRPr/>
              </a:pPr>
              <a:r>
                <a:rPr lang="en-US" sz="1600" dirty="0"/>
                <a:t>Infrastructure</a:t>
              </a:r>
            </a:p>
          </p:txBody>
        </p:sp>
      </p:grpSp>
      <p:sp>
        <p:nvSpPr>
          <p:cNvPr id="19473" name="Title 4"/>
          <p:cNvSpPr>
            <a:spLocks noGrp="1"/>
          </p:cNvSpPr>
          <p:nvPr>
            <p:ph type="title"/>
          </p:nvPr>
        </p:nvSpPr>
        <p:spPr/>
        <p:txBody>
          <a:bodyPr/>
          <a:lstStyle/>
          <a:p>
            <a:r>
              <a:rPr lang="en-US" dirty="0" smtClean="0">
                <a:latin typeface="Franklin Gothic Demi" charset="0"/>
              </a:rPr>
              <a:t>Vyatta</a:t>
            </a:r>
            <a:r>
              <a:rPr dirty="0" smtClean="0">
                <a:latin typeface="Franklin Gothic Demi" charset="0"/>
              </a:rPr>
              <a:t> Milestones in Cloud Networking</a:t>
            </a:r>
            <a:endParaRPr dirty="0">
              <a:latin typeface="Franklin Gothic Demi" charset="0"/>
            </a:endParaRPr>
          </a:p>
        </p:txBody>
      </p:sp>
      <p:sp>
        <p:nvSpPr>
          <p:cNvPr id="19474" name="Text Placeholder 5"/>
          <p:cNvSpPr>
            <a:spLocks noGrp="1"/>
          </p:cNvSpPr>
          <p:nvPr>
            <p:ph type="body" idx="10"/>
          </p:nvPr>
        </p:nvSpPr>
        <p:spPr/>
        <p:txBody>
          <a:bodyPr/>
          <a:lstStyle/>
          <a:p>
            <a:r>
              <a:rPr lang="en-US" dirty="0" smtClean="0">
                <a:latin typeface="Franklin Gothic Book" charset="0"/>
              </a:rPr>
              <a:t>… Just As Major New Initiatives Blossom</a:t>
            </a:r>
            <a:endParaRPr dirty="0">
              <a:latin typeface="Franklin Gothic Book" charset="0"/>
            </a:endParaRPr>
          </a:p>
        </p:txBody>
      </p:sp>
      <p:sp>
        <p:nvSpPr>
          <p:cNvPr id="19475" name="TextBox 59"/>
          <p:cNvSpPr txBox="1">
            <a:spLocks noChangeArrowheads="1"/>
          </p:cNvSpPr>
          <p:nvPr/>
        </p:nvSpPr>
        <p:spPr bwMode="auto">
          <a:xfrm rot="-658607">
            <a:off x="2275101" y="2201913"/>
            <a:ext cx="4716035"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Franklin Gothic Book" charset="0"/>
                <a:ea typeface="ＭＳ Ｐゴシック" charset="0"/>
                <a:cs typeface="ＭＳ Ｐゴシック" charset="0"/>
              </a:defRPr>
            </a:lvl1pPr>
            <a:lvl2pPr marL="742950" indent="-285750" eaLnBrk="0" hangingPunct="0">
              <a:defRPr sz="2400">
                <a:solidFill>
                  <a:schemeClr val="tx1"/>
                </a:solidFill>
                <a:latin typeface="Franklin Gothic Book" charset="0"/>
                <a:ea typeface="ＭＳ Ｐゴシック" charset="0"/>
              </a:defRPr>
            </a:lvl2pPr>
            <a:lvl3pPr marL="1143000" indent="-228600" eaLnBrk="0" hangingPunct="0">
              <a:defRPr sz="2400">
                <a:solidFill>
                  <a:schemeClr val="tx1"/>
                </a:solidFill>
                <a:latin typeface="Franklin Gothic Book" charset="0"/>
                <a:ea typeface="ＭＳ Ｐゴシック" charset="0"/>
              </a:defRPr>
            </a:lvl3pPr>
            <a:lvl4pPr marL="1600200" indent="-228600" eaLnBrk="0" hangingPunct="0">
              <a:defRPr sz="2400">
                <a:solidFill>
                  <a:schemeClr val="tx1"/>
                </a:solidFill>
                <a:latin typeface="Franklin Gothic Book" charset="0"/>
                <a:ea typeface="ＭＳ Ｐゴシック" charset="0"/>
              </a:defRPr>
            </a:lvl4pPr>
            <a:lvl5pPr marL="2057400" indent="-228600" eaLnBrk="0" hangingPunct="0">
              <a:defRPr sz="2400">
                <a:solidFill>
                  <a:schemeClr val="tx1"/>
                </a:solidFill>
                <a:latin typeface="Franklin Gothic Book" charset="0"/>
                <a:ea typeface="ＭＳ Ｐゴシック" charset="0"/>
              </a:defRPr>
            </a:lvl5pPr>
            <a:lvl6pPr marL="2514600" indent="-228600" eaLnBrk="0" fontAlgn="base" hangingPunct="0">
              <a:spcBef>
                <a:spcPct val="0"/>
              </a:spcBef>
              <a:spcAft>
                <a:spcPct val="0"/>
              </a:spcAft>
              <a:defRPr sz="2400">
                <a:solidFill>
                  <a:schemeClr val="tx1"/>
                </a:solidFill>
                <a:latin typeface="Franklin Gothic Book" charset="0"/>
                <a:ea typeface="ＭＳ Ｐゴシック" charset="0"/>
              </a:defRPr>
            </a:lvl6pPr>
            <a:lvl7pPr marL="2971800" indent="-228600" eaLnBrk="0" fontAlgn="base" hangingPunct="0">
              <a:spcBef>
                <a:spcPct val="0"/>
              </a:spcBef>
              <a:spcAft>
                <a:spcPct val="0"/>
              </a:spcAft>
              <a:defRPr sz="2400">
                <a:solidFill>
                  <a:schemeClr val="tx1"/>
                </a:solidFill>
                <a:latin typeface="Franklin Gothic Book" charset="0"/>
                <a:ea typeface="ＭＳ Ｐゴシック" charset="0"/>
              </a:defRPr>
            </a:lvl7pPr>
            <a:lvl8pPr marL="3429000" indent="-228600" eaLnBrk="0" fontAlgn="base" hangingPunct="0">
              <a:spcBef>
                <a:spcPct val="0"/>
              </a:spcBef>
              <a:spcAft>
                <a:spcPct val="0"/>
              </a:spcAft>
              <a:defRPr sz="2400">
                <a:solidFill>
                  <a:schemeClr val="tx1"/>
                </a:solidFill>
                <a:latin typeface="Franklin Gothic Book" charset="0"/>
                <a:ea typeface="ＭＳ Ｐゴシック" charset="0"/>
              </a:defRPr>
            </a:lvl8pPr>
            <a:lvl9pPr marL="3886200" indent="-228600" eaLnBrk="0" fontAlgn="base" hangingPunct="0">
              <a:spcBef>
                <a:spcPct val="0"/>
              </a:spcBef>
              <a:spcAft>
                <a:spcPct val="0"/>
              </a:spcAft>
              <a:defRPr sz="2400">
                <a:solidFill>
                  <a:schemeClr val="tx1"/>
                </a:solidFill>
                <a:latin typeface="Franklin Gothic Book" charset="0"/>
                <a:ea typeface="ＭＳ Ｐゴシック" charset="0"/>
              </a:defRPr>
            </a:lvl9pPr>
          </a:lstStyle>
          <a:p>
            <a:pPr eaLnBrk="1" hangingPunct="1"/>
            <a:r>
              <a:rPr lang="en-US" sz="1000" dirty="0">
                <a:solidFill>
                  <a:srgbClr val="FFFFFF"/>
                </a:solidFill>
              </a:rPr>
              <a:t>V1.0                  V2.0               V3.0                     V4.0                        V5.0                      V6.0</a:t>
            </a:r>
          </a:p>
        </p:txBody>
      </p:sp>
      <p:sp>
        <p:nvSpPr>
          <p:cNvPr id="19476" name="TextBox 70"/>
          <p:cNvSpPr txBox="1">
            <a:spLocks noChangeArrowheads="1"/>
          </p:cNvSpPr>
          <p:nvPr/>
        </p:nvSpPr>
        <p:spPr bwMode="auto">
          <a:xfrm rot="689542">
            <a:off x="2135763" y="3606850"/>
            <a:ext cx="6118663"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Franklin Gothic Book" charset="0"/>
                <a:ea typeface="ＭＳ Ｐゴシック" charset="0"/>
                <a:cs typeface="ＭＳ Ｐゴシック" charset="0"/>
              </a:defRPr>
            </a:lvl1pPr>
            <a:lvl2pPr marL="742950" indent="-285750" eaLnBrk="0" hangingPunct="0">
              <a:defRPr sz="2400">
                <a:solidFill>
                  <a:schemeClr val="tx1"/>
                </a:solidFill>
                <a:latin typeface="Franklin Gothic Book" charset="0"/>
                <a:ea typeface="ＭＳ Ｐゴシック" charset="0"/>
              </a:defRPr>
            </a:lvl2pPr>
            <a:lvl3pPr marL="1143000" indent="-228600" eaLnBrk="0" hangingPunct="0">
              <a:defRPr sz="2400">
                <a:solidFill>
                  <a:schemeClr val="tx1"/>
                </a:solidFill>
                <a:latin typeface="Franklin Gothic Book" charset="0"/>
                <a:ea typeface="ＭＳ Ｐゴシック" charset="0"/>
              </a:defRPr>
            </a:lvl3pPr>
            <a:lvl4pPr marL="1600200" indent="-228600" eaLnBrk="0" hangingPunct="0">
              <a:defRPr sz="2400">
                <a:solidFill>
                  <a:schemeClr val="tx1"/>
                </a:solidFill>
                <a:latin typeface="Franklin Gothic Book" charset="0"/>
                <a:ea typeface="ＭＳ Ｐゴシック" charset="0"/>
              </a:defRPr>
            </a:lvl4pPr>
            <a:lvl5pPr marL="2057400" indent="-228600" eaLnBrk="0" hangingPunct="0">
              <a:defRPr sz="2400">
                <a:solidFill>
                  <a:schemeClr val="tx1"/>
                </a:solidFill>
                <a:latin typeface="Franklin Gothic Book" charset="0"/>
                <a:ea typeface="ＭＳ Ｐゴシック" charset="0"/>
              </a:defRPr>
            </a:lvl5pPr>
            <a:lvl6pPr marL="2514600" indent="-228600" eaLnBrk="0" fontAlgn="base" hangingPunct="0">
              <a:spcBef>
                <a:spcPct val="0"/>
              </a:spcBef>
              <a:spcAft>
                <a:spcPct val="0"/>
              </a:spcAft>
              <a:defRPr sz="2400">
                <a:solidFill>
                  <a:schemeClr val="tx1"/>
                </a:solidFill>
                <a:latin typeface="Franklin Gothic Book" charset="0"/>
                <a:ea typeface="ＭＳ Ｐゴシック" charset="0"/>
              </a:defRPr>
            </a:lvl6pPr>
            <a:lvl7pPr marL="2971800" indent="-228600" eaLnBrk="0" fontAlgn="base" hangingPunct="0">
              <a:spcBef>
                <a:spcPct val="0"/>
              </a:spcBef>
              <a:spcAft>
                <a:spcPct val="0"/>
              </a:spcAft>
              <a:defRPr sz="2400">
                <a:solidFill>
                  <a:schemeClr val="tx1"/>
                </a:solidFill>
                <a:latin typeface="Franklin Gothic Book" charset="0"/>
                <a:ea typeface="ＭＳ Ｐゴシック" charset="0"/>
              </a:defRPr>
            </a:lvl7pPr>
            <a:lvl8pPr marL="3429000" indent="-228600" eaLnBrk="0" fontAlgn="base" hangingPunct="0">
              <a:spcBef>
                <a:spcPct val="0"/>
              </a:spcBef>
              <a:spcAft>
                <a:spcPct val="0"/>
              </a:spcAft>
              <a:defRPr sz="2400">
                <a:solidFill>
                  <a:schemeClr val="tx1"/>
                </a:solidFill>
                <a:latin typeface="Franklin Gothic Book" charset="0"/>
                <a:ea typeface="ＭＳ Ｐゴシック" charset="0"/>
              </a:defRPr>
            </a:lvl8pPr>
            <a:lvl9pPr marL="3886200" indent="-228600" eaLnBrk="0" fontAlgn="base" hangingPunct="0">
              <a:spcBef>
                <a:spcPct val="0"/>
              </a:spcBef>
              <a:spcAft>
                <a:spcPct val="0"/>
              </a:spcAft>
              <a:defRPr sz="2400">
                <a:solidFill>
                  <a:schemeClr val="tx1"/>
                </a:solidFill>
                <a:latin typeface="Franklin Gothic Book" charset="0"/>
                <a:ea typeface="ＭＳ Ｐゴシック" charset="0"/>
              </a:defRPr>
            </a:lvl9pPr>
          </a:lstStyle>
          <a:p>
            <a:pPr eaLnBrk="1" hangingPunct="1"/>
            <a:r>
              <a:rPr lang="en-US" sz="1000">
                <a:solidFill>
                  <a:schemeClr val="bg1"/>
                </a:solidFill>
              </a:rPr>
              <a:t>Core 2                      Core 2 Duo                            Nehalem               Westmere          Sandy Bridge            Cave Creek</a:t>
            </a:r>
          </a:p>
        </p:txBody>
      </p:sp>
      <p:sp>
        <p:nvSpPr>
          <p:cNvPr id="76" name="TextBox 75"/>
          <p:cNvSpPr txBox="1"/>
          <p:nvPr/>
        </p:nvSpPr>
        <p:spPr bwMode="auto">
          <a:xfrm>
            <a:off x="1931567" y="2066925"/>
            <a:ext cx="1032719" cy="400110"/>
          </a:xfrm>
          <a:prstGeom prst="rect">
            <a:avLst/>
          </a:prstGeom>
          <a:noFill/>
          <a:ln w="19050" algn="ctr">
            <a:noFill/>
            <a:miter lim="800000"/>
            <a:headEnd/>
            <a:tailEnd/>
          </a:ln>
        </p:spPr>
        <p:txBody>
          <a:bodyPr wrap="none" lIns="0" tIns="0" rIns="0" bIns="0">
            <a:spAutoFit/>
          </a:bodyPr>
          <a:lstStyle/>
          <a:p>
            <a:pPr algn="ctr">
              <a:defRPr/>
            </a:pPr>
            <a:r>
              <a:rPr lang="en-US" sz="1400" dirty="0">
                <a:solidFill>
                  <a:schemeClr val="accent6">
                    <a:lumMod val="75000"/>
                  </a:schemeClr>
                </a:solidFill>
              </a:rPr>
              <a:t>1</a:t>
            </a:r>
            <a:r>
              <a:rPr lang="en-US" sz="1400" baseline="30000" dirty="0">
                <a:solidFill>
                  <a:schemeClr val="accent6">
                    <a:lumMod val="75000"/>
                  </a:schemeClr>
                </a:solidFill>
              </a:rPr>
              <a:t>st</a:t>
            </a:r>
            <a:r>
              <a:rPr lang="en-US" sz="1400" dirty="0">
                <a:solidFill>
                  <a:schemeClr val="accent6">
                    <a:lumMod val="75000"/>
                  </a:schemeClr>
                </a:solidFill>
              </a:rPr>
              <a:t> To Market:</a:t>
            </a:r>
            <a:br>
              <a:rPr lang="en-US" sz="1400" dirty="0">
                <a:solidFill>
                  <a:schemeClr val="accent6">
                    <a:lumMod val="75000"/>
                  </a:schemeClr>
                </a:solidFill>
              </a:rPr>
            </a:br>
            <a:r>
              <a:rPr lang="en-US" sz="1200" dirty="0">
                <a:solidFill>
                  <a:schemeClr val="accent6">
                    <a:lumMod val="75000"/>
                  </a:schemeClr>
                </a:solidFill>
              </a:rPr>
              <a:t>Network OS</a:t>
            </a:r>
          </a:p>
        </p:txBody>
      </p:sp>
      <p:sp>
        <p:nvSpPr>
          <p:cNvPr id="77" name="TextBox 76"/>
          <p:cNvSpPr txBox="1"/>
          <p:nvPr/>
        </p:nvSpPr>
        <p:spPr bwMode="auto">
          <a:xfrm>
            <a:off x="3232523" y="1835150"/>
            <a:ext cx="1032719" cy="400110"/>
          </a:xfrm>
          <a:prstGeom prst="rect">
            <a:avLst/>
          </a:prstGeom>
          <a:noFill/>
          <a:ln w="19050" algn="ctr">
            <a:noFill/>
            <a:miter lim="800000"/>
            <a:headEnd/>
            <a:tailEnd/>
          </a:ln>
        </p:spPr>
        <p:txBody>
          <a:bodyPr wrap="none" lIns="0" tIns="0" rIns="0" bIns="0">
            <a:spAutoFit/>
          </a:bodyPr>
          <a:lstStyle/>
          <a:p>
            <a:pPr algn="ctr">
              <a:defRPr/>
            </a:pPr>
            <a:r>
              <a:rPr lang="en-US" sz="1400" dirty="0">
                <a:solidFill>
                  <a:schemeClr val="accent6">
                    <a:lumMod val="75000"/>
                  </a:schemeClr>
                </a:solidFill>
              </a:rPr>
              <a:t>1</a:t>
            </a:r>
            <a:r>
              <a:rPr lang="en-US" sz="1400" baseline="30000" dirty="0">
                <a:solidFill>
                  <a:schemeClr val="accent6">
                    <a:lumMod val="75000"/>
                  </a:schemeClr>
                </a:solidFill>
              </a:rPr>
              <a:t>st</a:t>
            </a:r>
            <a:r>
              <a:rPr lang="en-US" sz="1400" dirty="0">
                <a:solidFill>
                  <a:schemeClr val="accent6">
                    <a:lumMod val="75000"/>
                  </a:schemeClr>
                </a:solidFill>
              </a:rPr>
              <a:t> To Market:</a:t>
            </a:r>
          </a:p>
          <a:p>
            <a:pPr algn="ctr">
              <a:defRPr/>
            </a:pPr>
            <a:r>
              <a:rPr lang="en-US" sz="1200" dirty="0">
                <a:solidFill>
                  <a:schemeClr val="accent6">
                    <a:lumMod val="75000"/>
                  </a:schemeClr>
                </a:solidFill>
              </a:rPr>
              <a:t>Network VM</a:t>
            </a:r>
          </a:p>
        </p:txBody>
      </p:sp>
      <p:sp>
        <p:nvSpPr>
          <p:cNvPr id="78" name="TextBox 77"/>
          <p:cNvSpPr txBox="1"/>
          <p:nvPr/>
        </p:nvSpPr>
        <p:spPr bwMode="auto">
          <a:xfrm>
            <a:off x="5734676" y="4090946"/>
            <a:ext cx="1273386" cy="553998"/>
          </a:xfrm>
          <a:prstGeom prst="rect">
            <a:avLst/>
          </a:prstGeom>
          <a:noFill/>
          <a:ln w="19050" algn="ctr">
            <a:noFill/>
            <a:miter lim="800000"/>
            <a:headEnd/>
            <a:tailEnd/>
          </a:ln>
        </p:spPr>
        <p:txBody>
          <a:bodyPr wrap="square" lIns="0" tIns="0" rIns="0" bIns="0">
            <a:spAutoFit/>
          </a:bodyPr>
          <a:lstStyle/>
          <a:p>
            <a:pPr algn="ctr">
              <a:defRPr/>
            </a:pPr>
            <a:r>
              <a:rPr lang="en-US" sz="1200" dirty="0">
                <a:solidFill>
                  <a:schemeClr val="accent6">
                    <a:lumMod val="75000"/>
                  </a:schemeClr>
                </a:solidFill>
              </a:rPr>
              <a:t>1 Million</a:t>
            </a:r>
          </a:p>
          <a:p>
            <a:pPr algn="ctr">
              <a:defRPr/>
            </a:pPr>
            <a:r>
              <a:rPr lang="en-US" sz="1200" dirty="0">
                <a:solidFill>
                  <a:schemeClr val="accent6">
                    <a:lumMod val="75000"/>
                  </a:schemeClr>
                </a:solidFill>
              </a:rPr>
              <a:t>Downloads</a:t>
            </a:r>
            <a:br>
              <a:rPr lang="en-US" sz="1200" dirty="0">
                <a:solidFill>
                  <a:schemeClr val="accent6">
                    <a:lumMod val="75000"/>
                  </a:schemeClr>
                </a:solidFill>
              </a:rPr>
            </a:br>
            <a:r>
              <a:rPr lang="en-US" sz="1200" dirty="0">
                <a:solidFill>
                  <a:schemeClr val="accent6">
                    <a:lumMod val="75000"/>
                  </a:schemeClr>
                </a:solidFill>
              </a:rPr>
              <a:t>1000 Customers</a:t>
            </a:r>
          </a:p>
        </p:txBody>
      </p:sp>
      <p:sp>
        <p:nvSpPr>
          <p:cNvPr id="79" name="TextBox 78"/>
          <p:cNvSpPr txBox="1"/>
          <p:nvPr/>
        </p:nvSpPr>
        <p:spPr bwMode="auto">
          <a:xfrm>
            <a:off x="5852524" y="1210589"/>
            <a:ext cx="2275687" cy="430887"/>
          </a:xfrm>
          <a:prstGeom prst="rect">
            <a:avLst/>
          </a:prstGeom>
          <a:noFill/>
          <a:ln w="19050" algn="ctr">
            <a:noFill/>
            <a:miter lim="800000"/>
            <a:headEnd/>
            <a:tailEnd/>
          </a:ln>
        </p:spPr>
        <p:txBody>
          <a:bodyPr wrap="none" lIns="0" tIns="0" rIns="0" bIns="0">
            <a:spAutoFit/>
          </a:bodyPr>
          <a:lstStyle/>
          <a:p>
            <a:pPr algn="ctr">
              <a:defRPr/>
            </a:pPr>
            <a:r>
              <a:rPr lang="en-US" sz="1400" dirty="0">
                <a:solidFill>
                  <a:schemeClr val="accent6">
                    <a:lumMod val="75000"/>
                  </a:schemeClr>
                </a:solidFill>
              </a:rPr>
              <a:t>1</a:t>
            </a:r>
            <a:r>
              <a:rPr lang="en-US" sz="1400" baseline="30000" dirty="0">
                <a:solidFill>
                  <a:schemeClr val="accent6">
                    <a:lumMod val="75000"/>
                  </a:schemeClr>
                </a:solidFill>
              </a:rPr>
              <a:t>st</a:t>
            </a:r>
            <a:r>
              <a:rPr lang="en-US" sz="1400" dirty="0">
                <a:solidFill>
                  <a:schemeClr val="accent6">
                    <a:lumMod val="75000"/>
                  </a:schemeClr>
                </a:solidFill>
              </a:rPr>
              <a:t> Router available as SaaS –</a:t>
            </a:r>
            <a:br>
              <a:rPr lang="en-US" sz="1400" dirty="0">
                <a:solidFill>
                  <a:schemeClr val="accent6">
                    <a:lumMod val="75000"/>
                  </a:schemeClr>
                </a:solidFill>
              </a:rPr>
            </a:br>
            <a:r>
              <a:rPr lang="en-US" sz="1400" dirty="0">
                <a:solidFill>
                  <a:schemeClr val="accent6">
                    <a:lumMod val="75000"/>
                  </a:schemeClr>
                </a:solidFill>
              </a:rPr>
              <a:t> in AWS Marketplace</a:t>
            </a:r>
          </a:p>
        </p:txBody>
      </p:sp>
      <p:sp>
        <p:nvSpPr>
          <p:cNvPr id="73" name="TextBox 72"/>
          <p:cNvSpPr txBox="1"/>
          <p:nvPr/>
        </p:nvSpPr>
        <p:spPr bwMode="auto">
          <a:xfrm>
            <a:off x="4172373" y="3841750"/>
            <a:ext cx="1314027" cy="553998"/>
          </a:xfrm>
          <a:prstGeom prst="rect">
            <a:avLst/>
          </a:prstGeom>
          <a:noFill/>
          <a:ln w="19050" algn="ctr">
            <a:noFill/>
            <a:miter lim="800000"/>
            <a:headEnd/>
            <a:tailEnd/>
          </a:ln>
        </p:spPr>
        <p:txBody>
          <a:bodyPr wrap="square" lIns="0" tIns="0" rIns="0" bIns="0">
            <a:spAutoFit/>
          </a:bodyPr>
          <a:lstStyle/>
          <a:p>
            <a:pPr algn="ctr">
              <a:defRPr/>
            </a:pPr>
            <a:r>
              <a:rPr lang="en-US" sz="1200" dirty="0">
                <a:solidFill>
                  <a:schemeClr val="accent6">
                    <a:lumMod val="75000"/>
                  </a:schemeClr>
                </a:solidFill>
              </a:rPr>
              <a:t>50,000 </a:t>
            </a:r>
            <a:br>
              <a:rPr lang="en-US" sz="1200" dirty="0">
                <a:solidFill>
                  <a:schemeClr val="accent6">
                    <a:lumMod val="75000"/>
                  </a:schemeClr>
                </a:solidFill>
              </a:rPr>
            </a:br>
            <a:r>
              <a:rPr lang="en-US" sz="1200" dirty="0">
                <a:solidFill>
                  <a:schemeClr val="accent6">
                    <a:lumMod val="75000"/>
                  </a:schemeClr>
                </a:solidFill>
              </a:rPr>
              <a:t>Community</a:t>
            </a:r>
            <a:br>
              <a:rPr lang="en-US" sz="1200" dirty="0">
                <a:solidFill>
                  <a:schemeClr val="accent6">
                    <a:lumMod val="75000"/>
                  </a:schemeClr>
                </a:solidFill>
              </a:rPr>
            </a:br>
            <a:r>
              <a:rPr lang="en-US" sz="1200" dirty="0">
                <a:solidFill>
                  <a:schemeClr val="accent6">
                    <a:lumMod val="75000"/>
                  </a:schemeClr>
                </a:solidFill>
              </a:rPr>
              <a:t>Members</a:t>
            </a:r>
          </a:p>
        </p:txBody>
      </p:sp>
      <p:grpSp>
        <p:nvGrpSpPr>
          <p:cNvPr id="19472" name="Group 81"/>
          <p:cNvGrpSpPr>
            <a:grpSpLocks/>
          </p:cNvGrpSpPr>
          <p:nvPr/>
        </p:nvGrpSpPr>
        <p:grpSpPr bwMode="auto">
          <a:xfrm>
            <a:off x="1068388" y="2717800"/>
            <a:ext cx="7842250" cy="392113"/>
            <a:chOff x="1067642" y="2717518"/>
            <a:chExt cx="7843445" cy="391766"/>
          </a:xfrm>
        </p:grpSpPr>
        <p:sp>
          <p:nvSpPr>
            <p:cNvPr id="30" name="Right Arrow 29"/>
            <p:cNvSpPr/>
            <p:nvPr/>
          </p:nvSpPr>
          <p:spPr>
            <a:xfrm>
              <a:off x="1067642" y="2717518"/>
              <a:ext cx="7843445" cy="391766"/>
            </a:xfrm>
            <a:prstGeom prst="rightArrow">
              <a:avLst>
                <a:gd name="adj1" fmla="val 50000"/>
                <a:gd name="adj2" fmla="val 76469"/>
              </a:avLst>
            </a:prstGeom>
            <a:gradFill flip="none" rotWithShape="1">
              <a:gsLst>
                <a:gs pos="0">
                  <a:schemeClr val="tx2">
                    <a:shade val="30000"/>
                    <a:satMod val="115000"/>
                  </a:schemeClr>
                </a:gs>
                <a:gs pos="50000">
                  <a:schemeClr val="tx2">
                    <a:shade val="67500"/>
                    <a:satMod val="115000"/>
                  </a:schemeClr>
                </a:gs>
                <a:gs pos="100000">
                  <a:schemeClr val="tx2">
                    <a:shade val="100000"/>
                    <a:satMod val="115000"/>
                  </a:schemeClr>
                </a:gs>
              </a:gsLst>
              <a:lin ang="18900000" scaled="1"/>
              <a:tileRect/>
            </a:gradFill>
            <a:ln>
              <a:noFill/>
            </a:ln>
            <a:effectLst>
              <a:glow rad="38100">
                <a:schemeClr val="bg1">
                  <a:alpha val="28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endParaRPr>
            </a:p>
          </p:txBody>
        </p:sp>
        <p:sp>
          <p:nvSpPr>
            <p:cNvPr id="32" name="TextBox 31"/>
            <p:cNvSpPr txBox="1"/>
            <p:nvPr/>
          </p:nvSpPr>
          <p:spPr>
            <a:xfrm>
              <a:off x="1658282" y="2785721"/>
              <a:ext cx="704957" cy="261378"/>
            </a:xfrm>
            <a:prstGeom prst="rect">
              <a:avLst/>
            </a:prstGeom>
            <a:noFill/>
            <a:effectLst>
              <a:outerShdw blurRad="25400" dist="12700" dir="5400000" algn="t" rotWithShape="0">
                <a:schemeClr val="accent2">
                  <a:lumMod val="50000"/>
                  <a:alpha val="40000"/>
                </a:schemeClr>
              </a:outerShdw>
            </a:effectLst>
          </p:spPr>
          <p:txBody>
            <a:bodyPr>
              <a:spAutoFit/>
            </a:bodyPr>
            <a:lstStyle/>
            <a:p>
              <a:pPr>
                <a:defRPr/>
              </a:pPr>
              <a:r>
                <a:rPr lang="en-US" sz="1100" dirty="0">
                  <a:solidFill>
                    <a:schemeClr val="bg1"/>
                  </a:solidFill>
                  <a:latin typeface="Franklin Gothic Medium Cond" pitchFamily="34" charset="0"/>
                </a:rPr>
                <a:t>2006</a:t>
              </a:r>
            </a:p>
          </p:txBody>
        </p:sp>
        <p:sp>
          <p:nvSpPr>
            <p:cNvPr id="54" name="TextBox 53"/>
            <p:cNvSpPr txBox="1"/>
            <p:nvPr/>
          </p:nvSpPr>
          <p:spPr>
            <a:xfrm>
              <a:off x="3255550" y="2785721"/>
              <a:ext cx="703369" cy="261378"/>
            </a:xfrm>
            <a:prstGeom prst="rect">
              <a:avLst/>
            </a:prstGeom>
            <a:noFill/>
            <a:effectLst>
              <a:outerShdw blurRad="25400" dist="12700" dir="5400000" algn="t" rotWithShape="0">
                <a:schemeClr val="accent2">
                  <a:lumMod val="50000"/>
                  <a:alpha val="40000"/>
                </a:schemeClr>
              </a:outerShdw>
            </a:effectLst>
          </p:spPr>
          <p:txBody>
            <a:bodyPr>
              <a:spAutoFit/>
            </a:bodyPr>
            <a:lstStyle/>
            <a:p>
              <a:pPr>
                <a:defRPr/>
              </a:pPr>
              <a:r>
                <a:rPr lang="en-US" sz="1100" dirty="0">
                  <a:solidFill>
                    <a:schemeClr val="bg1"/>
                  </a:solidFill>
                  <a:latin typeface="Franklin Gothic Medium Cond" pitchFamily="34" charset="0"/>
                </a:rPr>
                <a:t>2008</a:t>
              </a:r>
            </a:p>
          </p:txBody>
        </p:sp>
        <p:sp>
          <p:nvSpPr>
            <p:cNvPr id="56" name="TextBox 55"/>
            <p:cNvSpPr txBox="1"/>
            <p:nvPr/>
          </p:nvSpPr>
          <p:spPr>
            <a:xfrm>
              <a:off x="4844879" y="2785721"/>
              <a:ext cx="498551" cy="261378"/>
            </a:xfrm>
            <a:prstGeom prst="rect">
              <a:avLst/>
            </a:prstGeom>
            <a:noFill/>
            <a:effectLst>
              <a:outerShdw blurRad="25400" dist="12700" dir="5400000" algn="t" rotWithShape="0">
                <a:schemeClr val="accent2">
                  <a:lumMod val="50000"/>
                  <a:alpha val="40000"/>
                </a:schemeClr>
              </a:outerShdw>
            </a:effectLst>
          </p:spPr>
          <p:txBody>
            <a:bodyPr>
              <a:spAutoFit/>
            </a:bodyPr>
            <a:lstStyle/>
            <a:p>
              <a:pPr>
                <a:defRPr/>
              </a:pPr>
              <a:r>
                <a:rPr lang="en-US" sz="1100" dirty="0">
                  <a:solidFill>
                    <a:schemeClr val="bg1"/>
                  </a:solidFill>
                  <a:latin typeface="Franklin Gothic Medium Cond" pitchFamily="34" charset="0"/>
                </a:rPr>
                <a:t>2010</a:t>
              </a:r>
            </a:p>
          </p:txBody>
        </p:sp>
        <p:sp>
          <p:nvSpPr>
            <p:cNvPr id="58" name="TextBox 57"/>
            <p:cNvSpPr txBox="1"/>
            <p:nvPr/>
          </p:nvSpPr>
          <p:spPr>
            <a:xfrm>
              <a:off x="6434210" y="2785721"/>
              <a:ext cx="498551" cy="261378"/>
            </a:xfrm>
            <a:prstGeom prst="rect">
              <a:avLst/>
            </a:prstGeom>
            <a:noFill/>
            <a:effectLst>
              <a:outerShdw blurRad="25400" dist="12700" dir="5400000" algn="t" rotWithShape="0">
                <a:schemeClr val="accent2">
                  <a:lumMod val="50000"/>
                  <a:alpha val="40000"/>
                </a:schemeClr>
              </a:outerShdw>
            </a:effectLst>
          </p:spPr>
          <p:txBody>
            <a:bodyPr>
              <a:spAutoFit/>
            </a:bodyPr>
            <a:lstStyle/>
            <a:p>
              <a:pPr>
                <a:defRPr/>
              </a:pPr>
              <a:r>
                <a:rPr lang="en-US" sz="1100" dirty="0">
                  <a:solidFill>
                    <a:schemeClr val="bg1"/>
                  </a:solidFill>
                  <a:latin typeface="Franklin Gothic Medium Cond" pitchFamily="34" charset="0"/>
                </a:rPr>
                <a:t>2012</a:t>
              </a:r>
            </a:p>
          </p:txBody>
        </p:sp>
      </p:grpSp>
      <p:sp>
        <p:nvSpPr>
          <p:cNvPr id="57" name="TextBox 56"/>
          <p:cNvSpPr txBox="1"/>
          <p:nvPr/>
        </p:nvSpPr>
        <p:spPr bwMode="auto">
          <a:xfrm>
            <a:off x="7448550" y="3063083"/>
            <a:ext cx="392736" cy="276999"/>
          </a:xfrm>
          <a:prstGeom prst="rect">
            <a:avLst/>
          </a:prstGeom>
          <a:noFill/>
          <a:ln w="19050" algn="ctr">
            <a:noFill/>
            <a:miter lim="800000"/>
            <a:headEnd/>
            <a:tailEnd/>
          </a:ln>
        </p:spPr>
        <p:txBody>
          <a:bodyPr wrap="none" lIns="0" tIns="0" rIns="0" bIns="0">
            <a:spAutoFit/>
          </a:bodyPr>
          <a:lstStyle/>
          <a:p>
            <a:pPr>
              <a:defRPr/>
            </a:pPr>
            <a:r>
              <a:rPr lang="en-US" b="1" dirty="0" smtClean="0">
                <a:solidFill>
                  <a:srgbClr val="FFFFFF"/>
                </a:solidFill>
                <a:effectLst>
                  <a:outerShdw blurRad="50800" dist="38100" dir="2700000" algn="tl" rotWithShape="0">
                    <a:srgbClr val="000000">
                      <a:alpha val="43000"/>
                    </a:srgbClr>
                  </a:outerShdw>
                </a:effectLst>
              </a:rPr>
              <a:t>NFV</a:t>
            </a:r>
            <a:endParaRPr lang="en-US" b="1" dirty="0">
              <a:solidFill>
                <a:srgbClr val="FFFFFF"/>
              </a:solidFill>
              <a:effectLst>
                <a:outerShdw blurRad="50800" dist="38100" dir="2700000" algn="tl" rotWithShape="0">
                  <a:srgbClr val="000000">
                    <a:alpha val="43000"/>
                  </a:srgbClr>
                </a:outerShdw>
              </a:effectLst>
            </a:endParaRPr>
          </a:p>
        </p:txBody>
      </p:sp>
      <p:sp>
        <p:nvSpPr>
          <p:cNvPr id="59" name="TextBox 58"/>
          <p:cNvSpPr txBox="1"/>
          <p:nvPr/>
        </p:nvSpPr>
        <p:spPr bwMode="auto">
          <a:xfrm>
            <a:off x="4989514" y="1259344"/>
            <a:ext cx="1300719" cy="646331"/>
          </a:xfrm>
          <a:prstGeom prst="rect">
            <a:avLst/>
          </a:prstGeom>
          <a:noFill/>
          <a:ln w="19050" algn="ctr">
            <a:noFill/>
            <a:miter lim="800000"/>
            <a:headEnd/>
            <a:tailEnd/>
          </a:ln>
        </p:spPr>
        <p:txBody>
          <a:bodyPr wrap="square" lIns="0" tIns="0" rIns="0" bIns="0">
            <a:spAutoFit/>
          </a:bodyPr>
          <a:lstStyle/>
          <a:p>
            <a:pPr algn="ctr">
              <a:defRPr/>
            </a:pPr>
            <a:r>
              <a:rPr lang="en-US" sz="1400" dirty="0">
                <a:solidFill>
                  <a:schemeClr val="accent6">
                    <a:lumMod val="75000"/>
                  </a:schemeClr>
                </a:solidFill>
              </a:rPr>
              <a:t>1</a:t>
            </a:r>
            <a:r>
              <a:rPr lang="en-US" sz="1400" baseline="30000" dirty="0">
                <a:solidFill>
                  <a:schemeClr val="accent6">
                    <a:lumMod val="75000"/>
                  </a:schemeClr>
                </a:solidFill>
              </a:rPr>
              <a:t>st</a:t>
            </a:r>
            <a:r>
              <a:rPr lang="en-US" sz="1400" dirty="0">
                <a:solidFill>
                  <a:schemeClr val="accent6">
                    <a:lumMod val="75000"/>
                  </a:schemeClr>
                </a:solidFill>
              </a:rPr>
              <a:t> Cloud</a:t>
            </a:r>
            <a:br>
              <a:rPr lang="en-US" sz="1400" dirty="0">
                <a:solidFill>
                  <a:schemeClr val="accent6">
                    <a:lumMod val="75000"/>
                  </a:schemeClr>
                </a:solidFill>
              </a:rPr>
            </a:br>
            <a:r>
              <a:rPr lang="en-US" sz="1400" dirty="0">
                <a:solidFill>
                  <a:schemeClr val="accent6">
                    <a:lumMod val="75000"/>
                  </a:schemeClr>
                </a:solidFill>
              </a:rPr>
              <a:t>Routing </a:t>
            </a:r>
            <a:br>
              <a:rPr lang="en-US" sz="1400" dirty="0">
                <a:solidFill>
                  <a:schemeClr val="accent6">
                    <a:lumMod val="75000"/>
                  </a:schemeClr>
                </a:solidFill>
              </a:rPr>
            </a:br>
            <a:r>
              <a:rPr lang="en-US" sz="1400" dirty="0">
                <a:solidFill>
                  <a:schemeClr val="accent6">
                    <a:lumMod val="75000"/>
                  </a:schemeClr>
                </a:solidFill>
              </a:rPr>
              <a:t>Deployments</a:t>
            </a:r>
          </a:p>
        </p:txBody>
      </p:sp>
      <p:sp>
        <p:nvSpPr>
          <p:cNvPr id="41" name="Footer Placeholder 18"/>
          <p:cNvSpPr>
            <a:spLocks noGrp="1"/>
          </p:cNvSpPr>
          <p:nvPr>
            <p:ph type="ftr" sz="quarter" idx="3"/>
          </p:nvPr>
        </p:nvSpPr>
        <p:spPr>
          <a:xfrm>
            <a:off x="336880" y="4987786"/>
            <a:ext cx="3990646" cy="103485"/>
          </a:xfrm>
        </p:spPr>
        <p:txBody>
          <a:bodyPr/>
          <a:lstStyle/>
          <a:p>
            <a:r>
              <a:rPr lang="en-US" dirty="0" smtClean="0"/>
              <a:t>© 2013 Brocade Communications Systems, Inc. Company Proprietary Information</a:t>
            </a:r>
            <a:endParaRPr lang="en-US" dirty="0"/>
          </a:p>
        </p:txBody>
      </p:sp>
      <p:sp>
        <p:nvSpPr>
          <p:cNvPr id="42" name="Slide Number Placeholder 14"/>
          <p:cNvSpPr>
            <a:spLocks noGrp="1"/>
          </p:cNvSpPr>
          <p:nvPr>
            <p:ph type="sldNum" sz="quarter" idx="4"/>
          </p:nvPr>
        </p:nvSpPr>
        <p:spPr>
          <a:xfrm>
            <a:off x="7766743" y="4957227"/>
            <a:ext cx="256801" cy="116425"/>
          </a:xfrm>
        </p:spPr>
        <p:txBody>
          <a:bodyPr/>
          <a:lstStyle/>
          <a:p>
            <a:fld id="{7BCC8D0D-EAEC-449D-9161-023DFF90F2E2}" type="slidenum">
              <a:rPr>
                <a:solidFill>
                  <a:srgbClr val="000000">
                    <a:lumMod val="65000"/>
                    <a:lumOff val="35000"/>
                  </a:srgbClr>
                </a:solidFill>
              </a:rPr>
              <a:pPr/>
              <a:t>5</a:t>
            </a:fld>
            <a:endParaRPr dirty="0">
              <a:solidFill>
                <a:srgbClr val="000000">
                  <a:lumMod val="65000"/>
                  <a:lumOff val="35000"/>
                </a:srgbClr>
              </a:solidFill>
            </a:endParaRPr>
          </a:p>
        </p:txBody>
      </p:sp>
    </p:spTree>
    <p:extLst>
      <p:ext uri="{BB962C8B-B14F-4D97-AF65-F5344CB8AC3E}">
        <p14:creationId xmlns:p14="http://schemas.microsoft.com/office/powerpoint/2010/main" val="5927493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6"/>
                                        </p:tgtEl>
                                        <p:attrNameLst>
                                          <p:attrName>style.visibility</p:attrName>
                                        </p:attrNameLst>
                                      </p:cBhvr>
                                      <p:to>
                                        <p:strVal val="visible"/>
                                      </p:to>
                                    </p:set>
                                    <p:animEffect transition="in" filter="wipe(left)">
                                      <p:cBhvr>
                                        <p:cTn id="7" dur="500"/>
                                        <p:tgtEl>
                                          <p:spTgt spid="76"/>
                                        </p:tgtEl>
                                      </p:cBhvr>
                                    </p:animEffect>
                                  </p:childTnLst>
                                  <p:subTnLst>
                                    <p:set>
                                      <p:cBhvr override="childStyle">
                                        <p:cTn dur="1" fill="hold" display="0" masterRel="nextClick" afterEffect="1"/>
                                        <p:tgtEl>
                                          <p:spTgt spid="76"/>
                                        </p:tgtEl>
                                        <p:attrNameLst>
                                          <p:attrName>style.visibility</p:attrName>
                                        </p:attrNameLst>
                                      </p:cBhvr>
                                      <p:to>
                                        <p:strVal val="hidden"/>
                                      </p:to>
                                    </p:set>
                                  </p:sub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77"/>
                                        </p:tgtEl>
                                        <p:attrNameLst>
                                          <p:attrName>style.visibility</p:attrName>
                                        </p:attrNameLst>
                                      </p:cBhvr>
                                      <p:to>
                                        <p:strVal val="visible"/>
                                      </p:to>
                                    </p:set>
                                    <p:animEffect transition="in" filter="wipe(left)">
                                      <p:cBhvr>
                                        <p:cTn id="12" dur="500"/>
                                        <p:tgtEl>
                                          <p:spTgt spid="77"/>
                                        </p:tgtEl>
                                      </p:cBhvr>
                                    </p:animEffect>
                                  </p:childTnLst>
                                  <p:subTnLst>
                                    <p:set>
                                      <p:cBhvr override="childStyle">
                                        <p:cTn dur="1" fill="hold" display="0" masterRel="nextClick" afterEffect="1"/>
                                        <p:tgtEl>
                                          <p:spTgt spid="77"/>
                                        </p:tgtEl>
                                        <p:attrNameLst>
                                          <p:attrName>style.visibility</p:attrName>
                                        </p:attrNameLst>
                                      </p:cBhvr>
                                      <p:to>
                                        <p:strVal val="hidden"/>
                                      </p:to>
                                    </p:set>
                                  </p:sub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73"/>
                                        </p:tgtEl>
                                        <p:attrNameLst>
                                          <p:attrName>style.visibility</p:attrName>
                                        </p:attrNameLst>
                                      </p:cBhvr>
                                      <p:to>
                                        <p:strVal val="visible"/>
                                      </p:to>
                                    </p:set>
                                    <p:animEffect transition="in" filter="wipe(left)">
                                      <p:cBhvr>
                                        <p:cTn id="17" dur="500"/>
                                        <p:tgtEl>
                                          <p:spTgt spid="73"/>
                                        </p:tgtEl>
                                      </p:cBhvr>
                                    </p:animEffect>
                                  </p:childTnLst>
                                  <p:subTnLst>
                                    <p:set>
                                      <p:cBhvr override="childStyle">
                                        <p:cTn dur="1" fill="hold" display="0" masterRel="nextClick" afterEffect="1"/>
                                        <p:tgtEl>
                                          <p:spTgt spid="73"/>
                                        </p:tgtEl>
                                        <p:attrNameLst>
                                          <p:attrName>style.visibility</p:attrName>
                                        </p:attrNameLst>
                                      </p:cBhvr>
                                      <p:to>
                                        <p:strVal val="hidden"/>
                                      </p:to>
                                    </p:set>
                                  </p:sub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59"/>
                                        </p:tgtEl>
                                        <p:attrNameLst>
                                          <p:attrName>style.visibility</p:attrName>
                                        </p:attrNameLst>
                                      </p:cBhvr>
                                      <p:to>
                                        <p:strVal val="visible"/>
                                      </p:to>
                                    </p:set>
                                    <p:animEffect transition="in" filter="wipe(left)">
                                      <p:cBhvr>
                                        <p:cTn id="22" dur="500"/>
                                        <p:tgtEl>
                                          <p:spTgt spid="59"/>
                                        </p:tgtEl>
                                      </p:cBhvr>
                                    </p:animEffect>
                                  </p:childTnLst>
                                  <p:subTnLst>
                                    <p:set>
                                      <p:cBhvr override="childStyle">
                                        <p:cTn dur="1" fill="hold" display="0" masterRel="nextClick" afterEffect="1"/>
                                        <p:tgtEl>
                                          <p:spTgt spid="59"/>
                                        </p:tgtEl>
                                        <p:attrNameLst>
                                          <p:attrName>style.visibility</p:attrName>
                                        </p:attrNameLst>
                                      </p:cBhvr>
                                      <p:to>
                                        <p:strVal val="hidden"/>
                                      </p:to>
                                    </p:set>
                                  </p:subTnLst>
                                </p:cTn>
                              </p:par>
                              <p:par>
                                <p:cTn id="23" presetID="22" presetClass="entr" presetSubtype="8" fill="hold" grpId="0" nodeType="withEffect">
                                  <p:stCondLst>
                                    <p:cond delay="0"/>
                                  </p:stCondLst>
                                  <p:childTnLst>
                                    <p:set>
                                      <p:cBhvr>
                                        <p:cTn id="24" dur="1" fill="hold">
                                          <p:stCondLst>
                                            <p:cond delay="0"/>
                                          </p:stCondLst>
                                        </p:cTn>
                                        <p:tgtEl>
                                          <p:spTgt spid="78"/>
                                        </p:tgtEl>
                                        <p:attrNameLst>
                                          <p:attrName>style.visibility</p:attrName>
                                        </p:attrNameLst>
                                      </p:cBhvr>
                                      <p:to>
                                        <p:strVal val="visible"/>
                                      </p:to>
                                    </p:set>
                                    <p:animEffect transition="in" filter="wipe(left)">
                                      <p:cBhvr>
                                        <p:cTn id="25" dur="500"/>
                                        <p:tgtEl>
                                          <p:spTgt spid="78"/>
                                        </p:tgtEl>
                                      </p:cBhvr>
                                    </p:animEffect>
                                  </p:childTnLst>
                                  <p:subTnLst>
                                    <p:set>
                                      <p:cBhvr override="childStyle">
                                        <p:cTn dur="1" fill="hold" display="0" masterRel="nextClick" afterEffect="1"/>
                                        <p:tgtEl>
                                          <p:spTgt spid="78"/>
                                        </p:tgtEl>
                                        <p:attrNameLst>
                                          <p:attrName>style.visibility</p:attrName>
                                        </p:attrNameLst>
                                      </p:cBhvr>
                                      <p:to>
                                        <p:strVal val="hidden"/>
                                      </p:to>
                                    </p:set>
                                  </p:sub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79"/>
                                        </p:tgtEl>
                                        <p:attrNameLst>
                                          <p:attrName>style.visibility</p:attrName>
                                        </p:attrNameLst>
                                      </p:cBhvr>
                                      <p:to>
                                        <p:strVal val="visible"/>
                                      </p:to>
                                    </p:set>
                                    <p:animEffect transition="in" filter="wipe(left)">
                                      <p:cBhvr>
                                        <p:cTn id="30" dur="500"/>
                                        <p:tgtEl>
                                          <p:spTgt spid="79"/>
                                        </p:tgtEl>
                                      </p:cBhvr>
                                    </p:animEffect>
                                  </p:childTnLst>
                                  <p:subTnLst>
                                    <p:set>
                                      <p:cBhvr override="childStyle">
                                        <p:cTn dur="1" fill="hold" display="0" masterRel="nextClick" afterEffect="1"/>
                                        <p:tgtEl>
                                          <p:spTgt spid="79"/>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p:bldP spid="77" grpId="0"/>
      <p:bldP spid="78" grpId="0"/>
      <p:bldP spid="79" grpId="0"/>
      <p:bldP spid="73" grpId="0"/>
      <p:bldP spid="5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Vyatta?</a:t>
            </a:r>
            <a:endParaRPr lang="en-US" dirty="0"/>
          </a:p>
        </p:txBody>
      </p:sp>
      <p:sp>
        <p:nvSpPr>
          <p:cNvPr id="16" name="Text Placeholder 15"/>
          <p:cNvSpPr>
            <a:spLocks noGrp="1"/>
          </p:cNvSpPr>
          <p:nvPr>
            <p:ph type="body" idx="10"/>
          </p:nvPr>
        </p:nvSpPr>
        <p:spPr/>
        <p:txBody>
          <a:bodyPr/>
          <a:lstStyle/>
          <a:p>
            <a:r>
              <a:rPr lang="en-US" dirty="0" smtClean="0"/>
              <a:t>Extending networking into the server</a:t>
            </a:r>
            <a:endParaRPr lang="en-US" dirty="0"/>
          </a:p>
        </p:txBody>
      </p:sp>
      <p:grpSp>
        <p:nvGrpSpPr>
          <p:cNvPr id="17" name="Group 16"/>
          <p:cNvGrpSpPr/>
          <p:nvPr/>
        </p:nvGrpSpPr>
        <p:grpSpPr>
          <a:xfrm>
            <a:off x="159927" y="1254785"/>
            <a:ext cx="2780712" cy="3343465"/>
            <a:chOff x="159927" y="1254784"/>
            <a:chExt cx="2780712" cy="3343465"/>
          </a:xfrm>
        </p:grpSpPr>
        <p:grpSp>
          <p:nvGrpSpPr>
            <p:cNvPr id="21" name="Group 20"/>
            <p:cNvGrpSpPr/>
            <p:nvPr/>
          </p:nvGrpSpPr>
          <p:grpSpPr>
            <a:xfrm>
              <a:off x="159927" y="1254784"/>
              <a:ext cx="2780712" cy="3343465"/>
              <a:chOff x="141559" y="1254783"/>
              <a:chExt cx="2780712" cy="3343465"/>
            </a:xfrm>
          </p:grpSpPr>
          <p:sp>
            <p:nvSpPr>
              <p:cNvPr id="9" name="TextBox 8"/>
              <p:cNvSpPr txBox="1"/>
              <p:nvPr/>
            </p:nvSpPr>
            <p:spPr>
              <a:xfrm>
                <a:off x="234303" y="1254783"/>
                <a:ext cx="2592383" cy="646331"/>
              </a:xfrm>
              <a:prstGeom prst="rect">
                <a:avLst/>
              </a:prstGeom>
              <a:noFill/>
            </p:spPr>
            <p:txBody>
              <a:bodyPr wrap="square" rtlCol="0">
                <a:spAutoFit/>
              </a:bodyPr>
              <a:lstStyle/>
              <a:p>
                <a:pPr algn="ctr"/>
                <a:r>
                  <a:rPr lang="en-US" dirty="0" smtClean="0">
                    <a:latin typeface="Verdana"/>
                    <a:cs typeface="Verdana"/>
                  </a:rPr>
                  <a:t>Application Developers</a:t>
                </a:r>
              </a:p>
            </p:txBody>
          </p:sp>
          <p:sp>
            <p:nvSpPr>
              <p:cNvPr id="10" name="TextBox 9"/>
              <p:cNvSpPr txBox="1"/>
              <p:nvPr/>
            </p:nvSpPr>
            <p:spPr>
              <a:xfrm>
                <a:off x="141559" y="3951917"/>
                <a:ext cx="2780712" cy="646331"/>
              </a:xfrm>
              <a:prstGeom prst="rect">
                <a:avLst/>
              </a:prstGeom>
              <a:noFill/>
            </p:spPr>
            <p:txBody>
              <a:bodyPr wrap="square" rtlCol="0">
                <a:spAutoFit/>
              </a:bodyPr>
              <a:lstStyle/>
              <a:p>
                <a:pPr algn="ctr"/>
                <a:r>
                  <a:rPr lang="en-US" dirty="0" smtClean="0">
                    <a:latin typeface="Verdana"/>
                    <a:cs typeface="Verdana"/>
                  </a:rPr>
                  <a:t>Development Cycle Accelerated</a:t>
                </a:r>
                <a:endParaRPr lang="en-US" dirty="0">
                  <a:latin typeface="Verdana"/>
                  <a:cs typeface="Verdana"/>
                </a:endParaRPr>
              </a:p>
            </p:txBody>
          </p:sp>
        </p:grpSp>
        <p:pic>
          <p:nvPicPr>
            <p:cNvPr id="5" name="Picture 4"/>
            <p:cNvPicPr>
              <a:picLocks noChangeAspect="1"/>
            </p:cNvPicPr>
            <p:nvPr/>
          </p:nvPicPr>
          <p:blipFill>
            <a:blip r:embed="rId3"/>
            <a:stretch>
              <a:fillRect/>
            </a:stretch>
          </p:blipFill>
          <p:spPr>
            <a:xfrm>
              <a:off x="406288" y="2102803"/>
              <a:ext cx="2324726" cy="1681945"/>
            </a:xfrm>
            <a:prstGeom prst="rect">
              <a:avLst/>
            </a:prstGeom>
            <a:ln>
              <a:noFill/>
            </a:ln>
          </p:spPr>
        </p:pic>
      </p:grpSp>
      <p:grpSp>
        <p:nvGrpSpPr>
          <p:cNvPr id="6" name="Group 5"/>
          <p:cNvGrpSpPr/>
          <p:nvPr/>
        </p:nvGrpSpPr>
        <p:grpSpPr>
          <a:xfrm>
            <a:off x="2969919" y="1254783"/>
            <a:ext cx="2998782" cy="3319330"/>
            <a:chOff x="3046887" y="1254783"/>
            <a:chExt cx="2998782" cy="3319330"/>
          </a:xfrm>
        </p:grpSpPr>
        <p:grpSp>
          <p:nvGrpSpPr>
            <p:cNvPr id="33" name="Group 32"/>
            <p:cNvGrpSpPr/>
            <p:nvPr/>
          </p:nvGrpSpPr>
          <p:grpSpPr>
            <a:xfrm>
              <a:off x="3046887" y="1254783"/>
              <a:ext cx="2998782" cy="3319330"/>
              <a:chOff x="2999195" y="1254783"/>
              <a:chExt cx="2998782" cy="3319330"/>
            </a:xfrm>
          </p:grpSpPr>
          <p:cxnSp>
            <p:nvCxnSpPr>
              <p:cNvPr id="4" name="Straight Connector 3"/>
              <p:cNvCxnSpPr/>
              <p:nvPr/>
            </p:nvCxnSpPr>
            <p:spPr>
              <a:xfrm>
                <a:off x="2999195" y="1477549"/>
                <a:ext cx="0" cy="3048383"/>
              </a:xfrm>
              <a:prstGeom prst="line">
                <a:avLst/>
              </a:prstGeom>
              <a:ln>
                <a:solidFill>
                  <a:srgbClr val="7F7F7F"/>
                </a:solidFill>
              </a:ln>
            </p:spPr>
            <p:style>
              <a:lnRef idx="2">
                <a:schemeClr val="dk1"/>
              </a:lnRef>
              <a:fillRef idx="0">
                <a:schemeClr val="dk1"/>
              </a:fillRef>
              <a:effectRef idx="1">
                <a:schemeClr val="dk1"/>
              </a:effectRef>
              <a:fontRef idx="minor">
                <a:schemeClr val="tx1"/>
              </a:fontRef>
            </p:style>
          </p:cxnSp>
          <p:sp>
            <p:nvSpPr>
              <p:cNvPr id="11" name="TextBox 10"/>
              <p:cNvSpPr txBox="1"/>
              <p:nvPr/>
            </p:nvSpPr>
            <p:spPr>
              <a:xfrm>
                <a:off x="3417176" y="1254783"/>
                <a:ext cx="2262016" cy="707886"/>
              </a:xfrm>
              <a:prstGeom prst="rect">
                <a:avLst/>
              </a:prstGeom>
              <a:noFill/>
            </p:spPr>
            <p:txBody>
              <a:bodyPr wrap="square" rtlCol="0">
                <a:spAutoFit/>
              </a:bodyPr>
              <a:lstStyle/>
              <a:p>
                <a:pPr algn="ctr"/>
                <a:r>
                  <a:rPr lang="en-US" sz="2000" dirty="0">
                    <a:latin typeface="Verdana"/>
                    <a:cs typeface="Verdana"/>
                  </a:rPr>
                  <a:t>Infrastructure Architects</a:t>
                </a:r>
              </a:p>
            </p:txBody>
          </p:sp>
          <p:sp>
            <p:nvSpPr>
              <p:cNvPr id="12" name="TextBox 11"/>
              <p:cNvSpPr txBox="1"/>
              <p:nvPr/>
            </p:nvSpPr>
            <p:spPr>
              <a:xfrm>
                <a:off x="3098392" y="3927782"/>
                <a:ext cx="2899585" cy="646331"/>
              </a:xfrm>
              <a:prstGeom prst="rect">
                <a:avLst/>
              </a:prstGeom>
              <a:noFill/>
            </p:spPr>
            <p:txBody>
              <a:bodyPr wrap="square" rtlCol="0">
                <a:spAutoFit/>
              </a:bodyPr>
              <a:lstStyle/>
              <a:p>
                <a:pPr algn="ctr"/>
                <a:r>
                  <a:rPr lang="en-US" dirty="0" smtClean="0">
                    <a:latin typeface="Verdana"/>
                    <a:cs typeface="Verdana"/>
                  </a:rPr>
                  <a:t>Exploit Cloud Infrastructure</a:t>
                </a:r>
              </a:p>
            </p:txBody>
          </p:sp>
        </p:grpSp>
        <p:pic>
          <p:nvPicPr>
            <p:cNvPr id="7" name="Picture 6"/>
            <p:cNvPicPr>
              <a:picLocks noChangeAspect="1"/>
            </p:cNvPicPr>
            <p:nvPr/>
          </p:nvPicPr>
          <p:blipFill>
            <a:blip r:embed="rId4"/>
            <a:stretch>
              <a:fillRect/>
            </a:stretch>
          </p:blipFill>
          <p:spPr>
            <a:xfrm>
              <a:off x="3273678" y="2102802"/>
              <a:ext cx="2644397" cy="1681945"/>
            </a:xfrm>
            <a:prstGeom prst="rect">
              <a:avLst/>
            </a:prstGeom>
          </p:spPr>
        </p:pic>
      </p:grpSp>
      <p:grpSp>
        <p:nvGrpSpPr>
          <p:cNvPr id="8" name="Group 7"/>
          <p:cNvGrpSpPr/>
          <p:nvPr/>
        </p:nvGrpSpPr>
        <p:grpSpPr>
          <a:xfrm>
            <a:off x="5997980" y="1254783"/>
            <a:ext cx="2936363" cy="3343465"/>
            <a:chOff x="5997977" y="1254783"/>
            <a:chExt cx="2936363" cy="3343465"/>
          </a:xfrm>
        </p:grpSpPr>
        <p:grpSp>
          <p:nvGrpSpPr>
            <p:cNvPr id="32" name="Group 31"/>
            <p:cNvGrpSpPr/>
            <p:nvPr/>
          </p:nvGrpSpPr>
          <p:grpSpPr>
            <a:xfrm>
              <a:off x="5997977" y="1254783"/>
              <a:ext cx="2936363" cy="3343465"/>
              <a:chOff x="5997977" y="1254783"/>
              <a:chExt cx="2936363" cy="3343465"/>
            </a:xfrm>
          </p:grpSpPr>
          <p:sp>
            <p:nvSpPr>
              <p:cNvPr id="13" name="TextBox 12"/>
              <p:cNvSpPr txBox="1"/>
              <p:nvPr/>
            </p:nvSpPr>
            <p:spPr>
              <a:xfrm>
                <a:off x="6137635" y="1254783"/>
                <a:ext cx="2796705" cy="707886"/>
              </a:xfrm>
              <a:prstGeom prst="rect">
                <a:avLst/>
              </a:prstGeom>
              <a:noFill/>
            </p:spPr>
            <p:txBody>
              <a:bodyPr wrap="square" rtlCol="0">
                <a:spAutoFit/>
              </a:bodyPr>
              <a:lstStyle/>
              <a:p>
                <a:pPr algn="ctr"/>
                <a:r>
                  <a:rPr lang="en-US" sz="2000" dirty="0">
                    <a:latin typeface="Verdana"/>
                    <a:cs typeface="Verdana"/>
                  </a:rPr>
                  <a:t>Network and Security Managers</a:t>
                </a:r>
              </a:p>
            </p:txBody>
          </p:sp>
          <p:sp>
            <p:nvSpPr>
              <p:cNvPr id="14" name="TextBox 13"/>
              <p:cNvSpPr txBox="1"/>
              <p:nvPr/>
            </p:nvSpPr>
            <p:spPr>
              <a:xfrm>
                <a:off x="6301496" y="3951917"/>
                <a:ext cx="2469906" cy="646331"/>
              </a:xfrm>
              <a:prstGeom prst="rect">
                <a:avLst/>
              </a:prstGeom>
              <a:noFill/>
            </p:spPr>
            <p:txBody>
              <a:bodyPr wrap="square" rtlCol="0">
                <a:spAutoFit/>
              </a:bodyPr>
              <a:lstStyle/>
              <a:p>
                <a:pPr algn="ctr"/>
                <a:r>
                  <a:rPr lang="en-US" dirty="0" smtClean="0">
                    <a:latin typeface="Verdana"/>
                    <a:cs typeface="Verdana"/>
                  </a:rPr>
                  <a:t>New Network Challenges</a:t>
                </a:r>
                <a:endParaRPr lang="en-US" dirty="0">
                  <a:latin typeface="Verdana"/>
                  <a:cs typeface="Verdana"/>
                </a:endParaRPr>
              </a:p>
            </p:txBody>
          </p:sp>
          <p:cxnSp>
            <p:nvCxnSpPr>
              <p:cNvPr id="31" name="Straight Connector 30"/>
              <p:cNvCxnSpPr/>
              <p:nvPr/>
            </p:nvCxnSpPr>
            <p:spPr>
              <a:xfrm>
                <a:off x="5997977" y="1473123"/>
                <a:ext cx="0" cy="3048383"/>
              </a:xfrm>
              <a:prstGeom prst="line">
                <a:avLst/>
              </a:prstGeom>
              <a:ln>
                <a:solidFill>
                  <a:srgbClr val="7F7F7F"/>
                </a:solidFill>
              </a:ln>
            </p:spPr>
            <p:style>
              <a:lnRef idx="2">
                <a:schemeClr val="dk1"/>
              </a:lnRef>
              <a:fillRef idx="0">
                <a:schemeClr val="dk1"/>
              </a:fillRef>
              <a:effectRef idx="1">
                <a:schemeClr val="dk1"/>
              </a:effectRef>
              <a:fontRef idx="minor">
                <a:schemeClr val="tx1"/>
              </a:fontRef>
            </p:style>
          </p:cxnSp>
        </p:grpSp>
        <p:pic>
          <p:nvPicPr>
            <p:cNvPr id="15" name="Picture 14"/>
            <p:cNvPicPr>
              <a:picLocks noChangeAspect="1"/>
            </p:cNvPicPr>
            <p:nvPr/>
          </p:nvPicPr>
          <p:blipFill>
            <a:blip r:embed="rId5"/>
            <a:stretch>
              <a:fillRect/>
            </a:stretch>
          </p:blipFill>
          <p:spPr>
            <a:xfrm>
              <a:off x="6372372" y="2137600"/>
              <a:ext cx="2234536" cy="1675902"/>
            </a:xfrm>
            <a:prstGeom prst="rect">
              <a:avLst/>
            </a:prstGeom>
          </p:spPr>
        </p:pic>
      </p:grpSp>
      <p:sp>
        <p:nvSpPr>
          <p:cNvPr id="19" name="Footer Placeholder 18"/>
          <p:cNvSpPr>
            <a:spLocks noGrp="1"/>
          </p:cNvSpPr>
          <p:nvPr>
            <p:ph type="ftr" sz="quarter" idx="3"/>
          </p:nvPr>
        </p:nvSpPr>
        <p:spPr/>
        <p:txBody>
          <a:bodyPr/>
          <a:lstStyle/>
          <a:p>
            <a:r>
              <a:rPr lang="en-US" dirty="0" smtClean="0"/>
              <a:t>© 2013 Brocade Communications Systems, Inc. Company Proprietary Information</a:t>
            </a:r>
            <a:endParaRPr lang="en-US" dirty="0"/>
          </a:p>
        </p:txBody>
      </p:sp>
      <p:sp>
        <p:nvSpPr>
          <p:cNvPr id="26" name="Slide Number Placeholder 14"/>
          <p:cNvSpPr>
            <a:spLocks noGrp="1"/>
          </p:cNvSpPr>
          <p:nvPr>
            <p:ph type="sldNum" sz="quarter" idx="4"/>
          </p:nvPr>
        </p:nvSpPr>
        <p:spPr>
          <a:xfrm>
            <a:off x="7766743" y="4957227"/>
            <a:ext cx="256801" cy="116425"/>
          </a:xfrm>
        </p:spPr>
        <p:txBody>
          <a:bodyPr/>
          <a:lstStyle/>
          <a:p>
            <a:fld id="{7BCC8D0D-EAEC-449D-9161-023DFF90F2E2}" type="slidenum">
              <a:rPr>
                <a:solidFill>
                  <a:srgbClr val="000000">
                    <a:lumMod val="65000"/>
                    <a:lumOff val="35000"/>
                  </a:srgbClr>
                </a:solidFill>
              </a:rPr>
              <a:pPr/>
              <a:t>6</a:t>
            </a:fld>
            <a:endParaRPr dirty="0">
              <a:solidFill>
                <a:srgbClr val="000000">
                  <a:lumMod val="65000"/>
                  <a:lumOff val="35000"/>
                </a:srgbClr>
              </a:solidFill>
            </a:endParaRPr>
          </a:p>
        </p:txBody>
      </p:sp>
    </p:spTree>
    <p:extLst>
      <p:ext uri="{BB962C8B-B14F-4D97-AF65-F5344CB8AC3E}">
        <p14:creationId xmlns:p14="http://schemas.microsoft.com/office/powerpoint/2010/main" val="3160751787"/>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Content Placeholder 1"/>
          <p:cNvSpPr>
            <a:spLocks noGrp="1"/>
          </p:cNvSpPr>
          <p:nvPr>
            <p:ph idx="1"/>
          </p:nvPr>
        </p:nvSpPr>
        <p:spPr>
          <a:xfrm>
            <a:off x="2441575" y="3938589"/>
            <a:ext cx="4086225" cy="798155"/>
          </a:xfrm>
        </p:spPr>
        <p:txBody>
          <a:bodyPr/>
          <a:lstStyle/>
          <a:p>
            <a:r>
              <a:rPr sz="1800" dirty="0">
                <a:latin typeface="Franklin Gothic Book" charset="0"/>
              </a:rPr>
              <a:t>VM-to-VM Traffic Dominates</a:t>
            </a:r>
          </a:p>
          <a:p>
            <a:r>
              <a:rPr sz="1800" dirty="0">
                <a:latin typeface="Franklin Gothic Book" charset="0"/>
              </a:rPr>
              <a:t>Network Topologies </a:t>
            </a:r>
            <a:r>
              <a:rPr sz="1800" u="sng" dirty="0">
                <a:latin typeface="Franklin Gothic Book" charset="0"/>
              </a:rPr>
              <a:t>Within</a:t>
            </a:r>
            <a:r>
              <a:rPr sz="1800" dirty="0">
                <a:latin typeface="Franklin Gothic Book" charset="0"/>
              </a:rPr>
              <a:t> The Server</a:t>
            </a:r>
          </a:p>
        </p:txBody>
      </p:sp>
      <p:sp>
        <p:nvSpPr>
          <p:cNvPr id="21506" name="Title 3"/>
          <p:cNvSpPr>
            <a:spLocks noGrp="1"/>
          </p:cNvSpPr>
          <p:nvPr>
            <p:ph type="title"/>
          </p:nvPr>
        </p:nvSpPr>
        <p:spPr>
          <a:xfrm>
            <a:off x="241301" y="457850"/>
            <a:ext cx="8208963" cy="472425"/>
          </a:xfrm>
        </p:spPr>
        <p:txBody>
          <a:bodyPr/>
          <a:lstStyle/>
          <a:p>
            <a:r>
              <a:rPr>
                <a:latin typeface="Franklin Gothic Demi" charset="0"/>
              </a:rPr>
              <a:t>Virtual Compute Changes Networking</a:t>
            </a:r>
          </a:p>
        </p:txBody>
      </p:sp>
      <p:sp>
        <p:nvSpPr>
          <p:cNvPr id="21507" name="Text Placeholder 4"/>
          <p:cNvSpPr>
            <a:spLocks noGrp="1"/>
          </p:cNvSpPr>
          <p:nvPr>
            <p:ph type="body" idx="10"/>
          </p:nvPr>
        </p:nvSpPr>
        <p:spPr>
          <a:xfrm>
            <a:off x="239713" y="854076"/>
            <a:ext cx="8207375" cy="384709"/>
          </a:xfrm>
        </p:spPr>
        <p:txBody>
          <a:bodyPr/>
          <a:lstStyle/>
          <a:p>
            <a:r>
              <a:rPr>
                <a:latin typeface="Franklin Gothic Book" charset="0"/>
              </a:rPr>
              <a:t>Application Density Drives New Traffic Patterns</a:t>
            </a:r>
          </a:p>
        </p:txBody>
      </p:sp>
      <p:pic>
        <p:nvPicPr>
          <p:cNvPr id="21511" name="Picture 8"/>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7513" y="1590675"/>
            <a:ext cx="3911600" cy="2200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pic>
      <p:sp>
        <p:nvSpPr>
          <p:cNvPr id="10" name="Rectangle 35"/>
          <p:cNvSpPr>
            <a:spLocks noChangeArrowheads="1"/>
          </p:cNvSpPr>
          <p:nvPr/>
        </p:nvSpPr>
        <p:spPr bwMode="auto">
          <a:xfrm>
            <a:off x="412648" y="3320368"/>
            <a:ext cx="3915738" cy="473236"/>
          </a:xfrm>
          <a:prstGeom prst="rect">
            <a:avLst/>
          </a:prstGeom>
          <a:solidFill>
            <a:schemeClr val="tx1">
              <a:alpha val="50000"/>
            </a:schemeClr>
          </a:solidFill>
          <a:ln w="9525">
            <a:noFill/>
            <a:miter lim="800000"/>
            <a:headEnd/>
            <a:tailEnd/>
          </a:ln>
          <a:effectLst>
            <a:innerShdw blurRad="114300">
              <a:prstClr val="black"/>
            </a:innerShdw>
          </a:effectLst>
        </p:spPr>
        <p:txBody>
          <a:bodyPr lIns="91430" tIns="45714" rIns="91430" bIns="45714" anchor="ctr"/>
          <a:lstStyle/>
          <a:p>
            <a:pPr algn="ctr">
              <a:defRPr/>
            </a:pPr>
            <a:r>
              <a:rPr lang="en-US" sz="1400" dirty="0">
                <a:solidFill>
                  <a:schemeClr val="bg1"/>
                </a:solidFill>
              </a:rPr>
              <a:t>Networks Must Adapt To Virtualized Compute</a:t>
            </a:r>
          </a:p>
        </p:txBody>
      </p:sp>
      <p:pic>
        <p:nvPicPr>
          <p:cNvPr id="21515" name="Picture 10"/>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676775" y="1582739"/>
            <a:ext cx="3933825" cy="222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35"/>
          <p:cNvSpPr>
            <a:spLocks noChangeArrowheads="1"/>
          </p:cNvSpPr>
          <p:nvPr/>
        </p:nvSpPr>
        <p:spPr bwMode="auto">
          <a:xfrm>
            <a:off x="4687539" y="3320368"/>
            <a:ext cx="3923062" cy="473236"/>
          </a:xfrm>
          <a:prstGeom prst="rect">
            <a:avLst/>
          </a:prstGeom>
          <a:solidFill>
            <a:schemeClr val="tx1">
              <a:alpha val="50000"/>
            </a:schemeClr>
          </a:solidFill>
          <a:ln w="9525">
            <a:noFill/>
            <a:miter lim="800000"/>
            <a:headEnd/>
            <a:tailEnd/>
          </a:ln>
          <a:effectLst>
            <a:innerShdw blurRad="114300">
              <a:prstClr val="black"/>
            </a:innerShdw>
          </a:effectLst>
        </p:spPr>
        <p:txBody>
          <a:bodyPr lIns="91430" tIns="45714" rIns="91430" bIns="45714" anchor="ctr"/>
          <a:lstStyle/>
          <a:p>
            <a:pPr algn="ctr">
              <a:defRPr/>
            </a:pPr>
            <a:r>
              <a:rPr lang="en-US" sz="1400" dirty="0">
                <a:solidFill>
                  <a:schemeClr val="bg1"/>
                </a:solidFill>
              </a:rPr>
              <a:t>By 2014, 80% of networking traffic </a:t>
            </a:r>
          </a:p>
          <a:p>
            <a:pPr algn="ctr">
              <a:defRPr/>
            </a:pPr>
            <a:r>
              <a:rPr lang="en-US" sz="1400" dirty="0">
                <a:solidFill>
                  <a:schemeClr val="bg1"/>
                </a:solidFill>
              </a:rPr>
              <a:t>will be between servers.</a:t>
            </a:r>
          </a:p>
        </p:txBody>
      </p:sp>
      <p:sp>
        <p:nvSpPr>
          <p:cNvPr id="21519" name="TextBox 16"/>
          <p:cNvSpPr txBox="1">
            <a:spLocks noChangeArrowheads="1"/>
          </p:cNvSpPr>
          <p:nvPr/>
        </p:nvSpPr>
        <p:spPr bwMode="auto">
          <a:xfrm>
            <a:off x="8188326" y="3629025"/>
            <a:ext cx="410369"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Franklin Gothic Book" charset="0"/>
                <a:ea typeface="ＭＳ Ｐゴシック" charset="0"/>
                <a:cs typeface="ＭＳ Ｐゴシック" charset="0"/>
              </a:defRPr>
            </a:lvl1pPr>
            <a:lvl2pPr marL="742950" indent="-285750" eaLnBrk="0" hangingPunct="0">
              <a:defRPr sz="2400">
                <a:solidFill>
                  <a:schemeClr val="tx1"/>
                </a:solidFill>
                <a:latin typeface="Franklin Gothic Book" charset="0"/>
                <a:ea typeface="ＭＳ Ｐゴシック" charset="0"/>
              </a:defRPr>
            </a:lvl2pPr>
            <a:lvl3pPr marL="1143000" indent="-228600" eaLnBrk="0" hangingPunct="0">
              <a:defRPr sz="2400">
                <a:solidFill>
                  <a:schemeClr val="tx1"/>
                </a:solidFill>
                <a:latin typeface="Franklin Gothic Book" charset="0"/>
                <a:ea typeface="ＭＳ Ｐゴシック" charset="0"/>
              </a:defRPr>
            </a:lvl3pPr>
            <a:lvl4pPr marL="1600200" indent="-228600" eaLnBrk="0" hangingPunct="0">
              <a:defRPr sz="2400">
                <a:solidFill>
                  <a:schemeClr val="tx1"/>
                </a:solidFill>
                <a:latin typeface="Franklin Gothic Book" charset="0"/>
                <a:ea typeface="ＭＳ Ｐゴシック" charset="0"/>
              </a:defRPr>
            </a:lvl4pPr>
            <a:lvl5pPr marL="2057400" indent="-228600" eaLnBrk="0" hangingPunct="0">
              <a:defRPr sz="2400">
                <a:solidFill>
                  <a:schemeClr val="tx1"/>
                </a:solidFill>
                <a:latin typeface="Franklin Gothic Book" charset="0"/>
                <a:ea typeface="ＭＳ Ｐゴシック" charset="0"/>
              </a:defRPr>
            </a:lvl5pPr>
            <a:lvl6pPr marL="2514600" indent="-228600" eaLnBrk="0" fontAlgn="base" hangingPunct="0">
              <a:spcBef>
                <a:spcPct val="0"/>
              </a:spcBef>
              <a:spcAft>
                <a:spcPct val="0"/>
              </a:spcAft>
              <a:defRPr sz="2400">
                <a:solidFill>
                  <a:schemeClr val="tx1"/>
                </a:solidFill>
                <a:latin typeface="Franklin Gothic Book" charset="0"/>
                <a:ea typeface="ＭＳ Ｐゴシック" charset="0"/>
              </a:defRPr>
            </a:lvl6pPr>
            <a:lvl7pPr marL="2971800" indent="-228600" eaLnBrk="0" fontAlgn="base" hangingPunct="0">
              <a:spcBef>
                <a:spcPct val="0"/>
              </a:spcBef>
              <a:spcAft>
                <a:spcPct val="0"/>
              </a:spcAft>
              <a:defRPr sz="2400">
                <a:solidFill>
                  <a:schemeClr val="tx1"/>
                </a:solidFill>
                <a:latin typeface="Franklin Gothic Book" charset="0"/>
                <a:ea typeface="ＭＳ Ｐゴシック" charset="0"/>
              </a:defRPr>
            </a:lvl7pPr>
            <a:lvl8pPr marL="3429000" indent="-228600" eaLnBrk="0" fontAlgn="base" hangingPunct="0">
              <a:spcBef>
                <a:spcPct val="0"/>
              </a:spcBef>
              <a:spcAft>
                <a:spcPct val="0"/>
              </a:spcAft>
              <a:defRPr sz="2400">
                <a:solidFill>
                  <a:schemeClr val="tx1"/>
                </a:solidFill>
                <a:latin typeface="Franklin Gothic Book" charset="0"/>
                <a:ea typeface="ＭＳ Ｐゴシック" charset="0"/>
              </a:defRPr>
            </a:lvl8pPr>
            <a:lvl9pPr marL="3886200" indent="-228600" eaLnBrk="0" fontAlgn="base" hangingPunct="0">
              <a:spcBef>
                <a:spcPct val="0"/>
              </a:spcBef>
              <a:spcAft>
                <a:spcPct val="0"/>
              </a:spcAft>
              <a:defRPr sz="2400">
                <a:solidFill>
                  <a:schemeClr val="tx1"/>
                </a:solidFill>
                <a:latin typeface="Franklin Gothic Book" charset="0"/>
                <a:ea typeface="ＭＳ Ｐゴシック" charset="0"/>
              </a:defRPr>
            </a:lvl9pPr>
          </a:lstStyle>
          <a:p>
            <a:pPr eaLnBrk="1" hangingPunct="1"/>
            <a:r>
              <a:rPr lang="en-US" sz="1000">
                <a:solidFill>
                  <a:schemeClr val="bg1"/>
                </a:solidFill>
              </a:rPr>
              <a:t>Gartner</a:t>
            </a:r>
          </a:p>
        </p:txBody>
      </p:sp>
      <p:sp>
        <p:nvSpPr>
          <p:cNvPr id="13" name="Footer Placeholder 18"/>
          <p:cNvSpPr>
            <a:spLocks noGrp="1"/>
          </p:cNvSpPr>
          <p:nvPr>
            <p:ph type="ftr" sz="quarter" idx="3"/>
          </p:nvPr>
        </p:nvSpPr>
        <p:spPr>
          <a:xfrm>
            <a:off x="336880" y="4987786"/>
            <a:ext cx="3990646" cy="103485"/>
          </a:xfrm>
        </p:spPr>
        <p:txBody>
          <a:bodyPr/>
          <a:lstStyle/>
          <a:p>
            <a:r>
              <a:rPr lang="en-US" dirty="0" smtClean="0"/>
              <a:t>© 2013 Brocade Communications Systems, Inc. Company Proprietary Information</a:t>
            </a:r>
            <a:endParaRPr lang="en-US" dirty="0"/>
          </a:p>
        </p:txBody>
      </p:sp>
      <p:sp>
        <p:nvSpPr>
          <p:cNvPr id="14" name="Slide Number Placeholder 14"/>
          <p:cNvSpPr>
            <a:spLocks noGrp="1"/>
          </p:cNvSpPr>
          <p:nvPr>
            <p:ph type="sldNum" sz="quarter" idx="4"/>
          </p:nvPr>
        </p:nvSpPr>
        <p:spPr>
          <a:xfrm>
            <a:off x="7766743" y="4957227"/>
            <a:ext cx="256801" cy="116425"/>
          </a:xfrm>
        </p:spPr>
        <p:txBody>
          <a:bodyPr/>
          <a:lstStyle/>
          <a:p>
            <a:fld id="{7BCC8D0D-EAEC-449D-9161-023DFF90F2E2}" type="slidenum">
              <a:rPr>
                <a:solidFill>
                  <a:srgbClr val="000000">
                    <a:lumMod val="65000"/>
                    <a:lumOff val="35000"/>
                  </a:srgbClr>
                </a:solidFill>
              </a:rPr>
              <a:pPr/>
              <a:t>7</a:t>
            </a:fld>
            <a:endParaRPr dirty="0">
              <a:solidFill>
                <a:srgbClr val="000000">
                  <a:lumMod val="65000"/>
                  <a:lumOff val="35000"/>
                </a:srgbClr>
              </a:solidFill>
            </a:endParaRPr>
          </a:p>
        </p:txBody>
      </p:sp>
    </p:spTree>
    <p:extLst>
      <p:ext uri="{BB962C8B-B14F-4D97-AF65-F5344CB8AC3E}">
        <p14:creationId xmlns:p14="http://schemas.microsoft.com/office/powerpoint/2010/main" val="1010656023"/>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41262" y="1633855"/>
            <a:ext cx="4088645" cy="3057235"/>
          </a:xfrm>
        </p:spPr>
        <p:txBody>
          <a:bodyPr/>
          <a:lstStyle/>
          <a:p>
            <a:pPr>
              <a:lnSpc>
                <a:spcPct val="100000"/>
              </a:lnSpc>
              <a:defRPr/>
            </a:pPr>
            <a:r>
              <a:rPr lang="en-US" sz="1800" dirty="0" smtClean="0">
                <a:solidFill>
                  <a:srgbClr val="7F7F7F"/>
                </a:solidFill>
                <a:latin typeface="Arial"/>
                <a:ea typeface="ＭＳ Ｐゴシック" charset="-128"/>
                <a:cs typeface="Arial"/>
              </a:rPr>
              <a:t>Rely on industry standard hardware</a:t>
            </a:r>
          </a:p>
          <a:p>
            <a:pPr>
              <a:lnSpc>
                <a:spcPct val="100000"/>
              </a:lnSpc>
              <a:defRPr/>
            </a:pPr>
            <a:r>
              <a:rPr lang="en-US" sz="1800" dirty="0" smtClean="0">
                <a:solidFill>
                  <a:srgbClr val="7F7F7F"/>
                </a:solidFill>
                <a:latin typeface="Arial"/>
                <a:ea typeface="ＭＳ Ｐゴシック" charset="-128"/>
                <a:cs typeface="Arial"/>
              </a:rPr>
              <a:t>Reduce capital and operational expenses</a:t>
            </a:r>
          </a:p>
          <a:p>
            <a:pPr>
              <a:lnSpc>
                <a:spcPct val="100000"/>
              </a:lnSpc>
              <a:defRPr/>
            </a:pPr>
            <a:r>
              <a:rPr lang="en-US" sz="1800" dirty="0" smtClean="0">
                <a:solidFill>
                  <a:srgbClr val="7F7F7F"/>
                </a:solidFill>
                <a:latin typeface="Arial"/>
                <a:ea typeface="ＭＳ Ｐゴシック" charset="-128"/>
                <a:cs typeface="Arial"/>
              </a:rPr>
              <a:t>Move, scale-up and scale-down network resources with the click of a mouse</a:t>
            </a:r>
          </a:p>
          <a:p>
            <a:pPr>
              <a:lnSpc>
                <a:spcPct val="100000"/>
              </a:lnSpc>
              <a:defRPr/>
            </a:pPr>
            <a:r>
              <a:rPr lang="en-US" sz="1800" dirty="0" smtClean="0">
                <a:solidFill>
                  <a:srgbClr val="7F7F7F"/>
                </a:solidFill>
                <a:latin typeface="Arial"/>
                <a:ea typeface="ＭＳ Ｐゴシック" charset="-128"/>
                <a:cs typeface="Arial"/>
              </a:rPr>
              <a:t>Hypervisor &amp; Cloud agnostic</a:t>
            </a:r>
            <a:endParaRPr lang="en-US" sz="1800" dirty="0">
              <a:solidFill>
                <a:srgbClr val="7F7F7F"/>
              </a:solidFill>
              <a:latin typeface="Arial"/>
              <a:ea typeface="ＭＳ Ｐゴシック" charset="-128"/>
              <a:cs typeface="Arial"/>
            </a:endParaRPr>
          </a:p>
          <a:p>
            <a:pPr>
              <a:lnSpc>
                <a:spcPct val="100000"/>
              </a:lnSpc>
            </a:pPr>
            <a:endParaRPr lang="en-US" dirty="0"/>
          </a:p>
        </p:txBody>
      </p:sp>
      <p:sp>
        <p:nvSpPr>
          <p:cNvPr id="31" name="Title 1"/>
          <p:cNvSpPr>
            <a:spLocks noGrp="1"/>
          </p:cNvSpPr>
          <p:nvPr>
            <p:ph type="title"/>
          </p:nvPr>
        </p:nvSpPr>
        <p:spPr/>
        <p:txBody>
          <a:bodyPr>
            <a:normAutofit/>
          </a:bodyPr>
          <a:lstStyle/>
          <a:p>
            <a:r>
              <a:rPr lang="en-US" dirty="0">
                <a:ea typeface="ＭＳ Ｐゴシック" pitchFamily="34" charset="-128"/>
              </a:rPr>
              <a:t>The Value of Software </a:t>
            </a:r>
            <a:r>
              <a:rPr lang="en-US" dirty="0" smtClean="0">
                <a:ea typeface="ＭＳ Ｐゴシック" pitchFamily="34" charset="-128"/>
              </a:rPr>
              <a:t>Networking</a:t>
            </a:r>
            <a:endParaRPr lang="en-US" dirty="0">
              <a:ea typeface="ＭＳ Ｐゴシック" pitchFamily="34" charset="-128"/>
            </a:endParaRPr>
          </a:p>
        </p:txBody>
      </p:sp>
      <p:sp>
        <p:nvSpPr>
          <p:cNvPr id="14" name="Text Placeholder 13"/>
          <p:cNvSpPr>
            <a:spLocks noGrp="1"/>
          </p:cNvSpPr>
          <p:nvPr>
            <p:ph type="body" idx="10"/>
          </p:nvPr>
        </p:nvSpPr>
        <p:spPr>
          <a:xfrm>
            <a:off x="240282" y="853799"/>
            <a:ext cx="8206105" cy="856633"/>
          </a:xfrm>
        </p:spPr>
        <p:txBody>
          <a:bodyPr/>
          <a:lstStyle/>
          <a:p>
            <a:r>
              <a:rPr lang="en-US" dirty="0">
                <a:solidFill>
                  <a:schemeClr val="tx1">
                    <a:lumMod val="50000"/>
                    <a:lumOff val="50000"/>
                  </a:schemeClr>
                </a:solidFill>
                <a:latin typeface="Arial"/>
                <a:ea typeface="ＭＳ Ｐゴシック" charset="-128"/>
                <a:cs typeface="Arial"/>
              </a:rPr>
              <a:t>Network infrastructure with the </a:t>
            </a:r>
            <a:r>
              <a:rPr lang="en-US" b="1" dirty="0" smtClean="0">
                <a:solidFill>
                  <a:srgbClr val="FF9933"/>
                </a:solidFill>
                <a:latin typeface="Arial"/>
                <a:ea typeface="ＭＳ Ｐゴシック" charset="-128"/>
                <a:cs typeface="Arial"/>
              </a:rPr>
              <a:t>flexibility </a:t>
            </a:r>
            <a:r>
              <a:rPr lang="en-US" b="1" dirty="0">
                <a:solidFill>
                  <a:srgbClr val="FF9933"/>
                </a:solidFill>
                <a:latin typeface="Arial"/>
                <a:ea typeface="ＭＳ Ｐゴシック" charset="-128"/>
                <a:cs typeface="Arial"/>
              </a:rPr>
              <a:t>&amp; economics of software</a:t>
            </a:r>
          </a:p>
          <a:p>
            <a:endParaRPr lang="en-US" dirty="0"/>
          </a:p>
        </p:txBody>
      </p:sp>
      <p:sp>
        <p:nvSpPr>
          <p:cNvPr id="23" name="Rectangle 22"/>
          <p:cNvSpPr/>
          <p:nvPr/>
        </p:nvSpPr>
        <p:spPr bwMode="auto">
          <a:xfrm>
            <a:off x="4510274" y="1866900"/>
            <a:ext cx="4615722" cy="2266592"/>
          </a:xfrm>
          <a:prstGeom prst="rect">
            <a:avLst/>
          </a:prstGeom>
          <a:solidFill>
            <a:schemeClr val="bg1">
              <a:lumMod val="95000"/>
            </a:schemeClr>
          </a:solidFill>
          <a:ln w="19050" algn="ctr">
            <a:noFill/>
            <a:miter lim="800000"/>
            <a:headEnd/>
            <a:tailEnd/>
          </a:ln>
        </p:spPr>
        <p:txBody>
          <a:bodyPr wrap="none" rtlCol="0" anchor="ctr"/>
          <a:lstStyle/>
          <a:p>
            <a:pPr algn="ctr"/>
            <a:endParaRPr lang="en-US" dirty="0"/>
          </a:p>
        </p:txBody>
      </p:sp>
      <p:grpSp>
        <p:nvGrpSpPr>
          <p:cNvPr id="7" name="Group 6"/>
          <p:cNvGrpSpPr/>
          <p:nvPr/>
        </p:nvGrpSpPr>
        <p:grpSpPr>
          <a:xfrm>
            <a:off x="7417862" y="2008853"/>
            <a:ext cx="1677185" cy="1861314"/>
            <a:chOff x="7387850" y="2119180"/>
            <a:chExt cx="1677185" cy="1861314"/>
          </a:xfrm>
        </p:grpSpPr>
        <p:sp>
          <p:nvSpPr>
            <p:cNvPr id="28" name="TextBox 27"/>
            <p:cNvSpPr txBox="1">
              <a:spLocks noChangeArrowheads="1"/>
            </p:cNvSpPr>
            <p:nvPr/>
          </p:nvSpPr>
          <p:spPr bwMode="auto">
            <a:xfrm>
              <a:off x="7589470" y="2119180"/>
              <a:ext cx="1475565" cy="570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77208" tIns="38604" rIns="77208" bIns="38604">
              <a:spAutoFit/>
            </a:bodyPr>
            <a:lstStyle>
              <a:lvl1pPr eaLnBrk="0" hangingPunct="0">
                <a:defRPr sz="1600">
                  <a:solidFill>
                    <a:schemeClr val="tx1"/>
                  </a:solidFill>
                  <a:latin typeface="Arial" pitchFamily="34" charset="0"/>
                  <a:ea typeface="ＭＳ Ｐゴシック" pitchFamily="34" charset="-128"/>
                </a:defRPr>
              </a:lvl1pPr>
              <a:lvl2pPr marL="37931725" indent="-37474525" eaLnBrk="0" hangingPunct="0">
                <a:defRPr sz="1600">
                  <a:solidFill>
                    <a:schemeClr val="tx1"/>
                  </a:solidFill>
                  <a:latin typeface="Arial" pitchFamily="34" charset="0"/>
                  <a:ea typeface="ＭＳ Ｐゴシック" pitchFamily="34" charset="-128"/>
                </a:defRPr>
              </a:lvl2pPr>
              <a:lvl3pPr eaLnBrk="0" hangingPunct="0">
                <a:defRPr sz="1600">
                  <a:solidFill>
                    <a:schemeClr val="tx1"/>
                  </a:solidFill>
                  <a:latin typeface="Arial" pitchFamily="34" charset="0"/>
                  <a:ea typeface="ＭＳ Ｐゴシック" pitchFamily="34" charset="-128"/>
                </a:defRPr>
              </a:lvl3pPr>
              <a:lvl4pPr eaLnBrk="0" hangingPunct="0">
                <a:defRPr sz="1600">
                  <a:solidFill>
                    <a:schemeClr val="tx1"/>
                  </a:solidFill>
                  <a:latin typeface="Arial" pitchFamily="34" charset="0"/>
                  <a:ea typeface="ＭＳ Ｐゴシック" pitchFamily="34" charset="-128"/>
                </a:defRPr>
              </a:lvl4pPr>
              <a:lvl5pPr eaLnBrk="0" hangingPunct="0">
                <a:defRPr sz="1600">
                  <a:solidFill>
                    <a:schemeClr val="tx1"/>
                  </a:solidFill>
                  <a:latin typeface="Arial" pitchFamily="34" charset="0"/>
                  <a:ea typeface="ＭＳ Ｐゴシック" pitchFamily="34" charset="-128"/>
                </a:defRPr>
              </a:lvl5pPr>
              <a:lvl6pPr marL="457200" eaLnBrk="0" fontAlgn="base" hangingPunct="0">
                <a:spcBef>
                  <a:spcPct val="0"/>
                </a:spcBef>
                <a:spcAft>
                  <a:spcPct val="0"/>
                </a:spcAft>
                <a:defRPr sz="1600">
                  <a:solidFill>
                    <a:schemeClr val="tx1"/>
                  </a:solidFill>
                  <a:latin typeface="Arial" pitchFamily="34" charset="0"/>
                  <a:ea typeface="ＭＳ Ｐゴシック" pitchFamily="34" charset="-128"/>
                </a:defRPr>
              </a:lvl6pPr>
              <a:lvl7pPr marL="914400" eaLnBrk="0" fontAlgn="base" hangingPunct="0">
                <a:spcBef>
                  <a:spcPct val="0"/>
                </a:spcBef>
                <a:spcAft>
                  <a:spcPct val="0"/>
                </a:spcAft>
                <a:defRPr sz="1600">
                  <a:solidFill>
                    <a:schemeClr val="tx1"/>
                  </a:solidFill>
                  <a:latin typeface="Arial" pitchFamily="34" charset="0"/>
                  <a:ea typeface="ＭＳ Ｐゴシック" pitchFamily="34" charset="-128"/>
                </a:defRPr>
              </a:lvl7pPr>
              <a:lvl8pPr marL="1371600" eaLnBrk="0" fontAlgn="base" hangingPunct="0">
                <a:spcBef>
                  <a:spcPct val="0"/>
                </a:spcBef>
                <a:spcAft>
                  <a:spcPct val="0"/>
                </a:spcAft>
                <a:defRPr sz="1600">
                  <a:solidFill>
                    <a:schemeClr val="tx1"/>
                  </a:solidFill>
                  <a:latin typeface="Arial" pitchFamily="34" charset="0"/>
                  <a:ea typeface="ＭＳ Ｐゴシック" pitchFamily="34" charset="-128"/>
                </a:defRPr>
              </a:lvl8pPr>
              <a:lvl9pPr marL="1828800" eaLnBrk="0" fontAlgn="base" hangingPunct="0">
                <a:spcBef>
                  <a:spcPct val="0"/>
                </a:spcBef>
                <a:spcAft>
                  <a:spcPct val="0"/>
                </a:spcAft>
                <a:defRPr sz="1600">
                  <a:solidFill>
                    <a:schemeClr val="tx1"/>
                  </a:solidFill>
                  <a:latin typeface="Arial" pitchFamily="34" charset="0"/>
                  <a:ea typeface="ＭＳ Ｐゴシック" pitchFamily="34" charset="-128"/>
                </a:defRPr>
              </a:lvl9pPr>
            </a:lstStyle>
            <a:p>
              <a:pPr algn="ctr" eaLnBrk="1" hangingPunct="1">
                <a:buClr>
                  <a:srgbClr val="7F7F7F"/>
                </a:buClr>
              </a:pPr>
              <a:r>
                <a:rPr lang="en-US" b="1" dirty="0">
                  <a:solidFill>
                    <a:schemeClr val="accent1"/>
                  </a:solidFill>
                  <a:cs typeface="Arial" pitchFamily="34" charset="0"/>
                </a:rPr>
                <a:t>Scale Up</a:t>
              </a:r>
            </a:p>
            <a:p>
              <a:pPr algn="ctr" eaLnBrk="1" hangingPunct="1">
                <a:buClr>
                  <a:srgbClr val="7F7F7F"/>
                </a:buClr>
              </a:pPr>
              <a:r>
                <a:rPr lang="en-US" b="1" dirty="0">
                  <a:solidFill>
                    <a:schemeClr val="accent1"/>
                  </a:solidFill>
                  <a:cs typeface="Arial" pitchFamily="34" charset="0"/>
                </a:rPr>
                <a:t>&amp; Down</a:t>
              </a:r>
            </a:p>
          </p:txBody>
        </p:sp>
        <p:grpSp>
          <p:nvGrpSpPr>
            <p:cNvPr id="2" name="Group 124"/>
            <p:cNvGrpSpPr>
              <a:grpSpLocks/>
            </p:cNvGrpSpPr>
            <p:nvPr/>
          </p:nvGrpSpPr>
          <p:grpSpPr bwMode="auto">
            <a:xfrm>
              <a:off x="7387850" y="2668589"/>
              <a:ext cx="1529504" cy="1311905"/>
              <a:chOff x="4815652" y="4172700"/>
              <a:chExt cx="1868327" cy="1897748"/>
            </a:xfrm>
          </p:grpSpPr>
          <p:grpSp>
            <p:nvGrpSpPr>
              <p:cNvPr id="26804" name="Group 17"/>
              <p:cNvGrpSpPr>
                <a:grpSpLocks/>
              </p:cNvGrpSpPr>
              <p:nvPr/>
            </p:nvGrpSpPr>
            <p:grpSpPr bwMode="auto">
              <a:xfrm>
                <a:off x="5170048" y="4175760"/>
                <a:ext cx="1513931" cy="1514644"/>
                <a:chOff x="990727" y="1752727"/>
                <a:chExt cx="1371473" cy="1371472"/>
              </a:xfrm>
            </p:grpSpPr>
            <p:cxnSp>
              <p:nvCxnSpPr>
                <p:cNvPr id="10" name="Straight Connector 9"/>
                <p:cNvCxnSpPr/>
                <p:nvPr/>
              </p:nvCxnSpPr>
              <p:spPr bwMode="auto">
                <a:xfrm rot="5400000">
                  <a:off x="825029" y="2260939"/>
                  <a:ext cx="1016117" cy="0"/>
                </a:xfrm>
                <a:prstGeom prst="line">
                  <a:avLst/>
                </a:prstGeom>
                <a:solidFill>
                  <a:schemeClr val="accent1"/>
                </a:solidFill>
                <a:ln w="9525" cap="flat" cmpd="sng" algn="ctr">
                  <a:solidFill>
                    <a:schemeClr val="bg1">
                      <a:lumMod val="75000"/>
                    </a:schemeClr>
                  </a:solidFill>
                  <a:prstDash val="sysDash"/>
                  <a:round/>
                  <a:headEnd type="none" w="med" len="med"/>
                  <a:tailEnd type="none" w="med" len="med"/>
                </a:ln>
                <a:effectLst/>
              </p:spPr>
            </p:cxnSp>
            <p:cxnSp>
              <p:nvCxnSpPr>
                <p:cNvPr id="11" name="Straight Connector 10"/>
                <p:cNvCxnSpPr/>
                <p:nvPr/>
              </p:nvCxnSpPr>
              <p:spPr bwMode="auto">
                <a:xfrm rot="10800000">
                  <a:off x="1337480" y="2773383"/>
                  <a:ext cx="1024720" cy="0"/>
                </a:xfrm>
                <a:prstGeom prst="line">
                  <a:avLst/>
                </a:prstGeom>
                <a:solidFill>
                  <a:schemeClr val="accent1"/>
                </a:solidFill>
                <a:ln w="9525" cap="flat" cmpd="sng" algn="ctr">
                  <a:solidFill>
                    <a:schemeClr val="bg1">
                      <a:lumMod val="75000"/>
                    </a:schemeClr>
                  </a:solidFill>
                  <a:prstDash val="sysDash"/>
                  <a:round/>
                  <a:headEnd type="none" w="med" len="med"/>
                  <a:tailEnd type="none" w="med" len="med"/>
                </a:ln>
                <a:effectLst/>
              </p:spPr>
            </p:cxnSp>
            <p:cxnSp>
              <p:nvCxnSpPr>
                <p:cNvPr id="12" name="Straight Connector 11"/>
                <p:cNvCxnSpPr/>
                <p:nvPr/>
              </p:nvCxnSpPr>
              <p:spPr bwMode="auto">
                <a:xfrm rot="5400000">
                  <a:off x="986372" y="2773164"/>
                  <a:ext cx="355275" cy="346941"/>
                </a:xfrm>
                <a:prstGeom prst="line">
                  <a:avLst/>
                </a:prstGeom>
                <a:solidFill>
                  <a:schemeClr val="accent1"/>
                </a:solidFill>
                <a:ln w="9525" cap="flat" cmpd="sng" algn="ctr">
                  <a:solidFill>
                    <a:schemeClr val="bg1">
                      <a:lumMod val="75000"/>
                    </a:schemeClr>
                  </a:solidFill>
                  <a:prstDash val="sysDash"/>
                  <a:round/>
                  <a:headEnd type="none" w="med" len="med"/>
                  <a:tailEnd type="none" w="med" len="med"/>
                </a:ln>
                <a:effectLst/>
              </p:spPr>
            </p:cxnSp>
          </p:grpSp>
          <p:sp>
            <p:nvSpPr>
              <p:cNvPr id="8" name="Cube 7"/>
              <p:cNvSpPr/>
              <p:nvPr/>
            </p:nvSpPr>
            <p:spPr bwMode="auto">
              <a:xfrm>
                <a:off x="5395277" y="4604385"/>
                <a:ext cx="1101725" cy="927100"/>
              </a:xfrm>
              <a:prstGeom prst="cube">
                <a:avLst/>
              </a:prstGeom>
              <a:gradFill>
                <a:gsLst>
                  <a:gs pos="99000">
                    <a:schemeClr val="accent1">
                      <a:alpha val="59000"/>
                    </a:schemeClr>
                  </a:gs>
                  <a:gs pos="38000">
                    <a:schemeClr val="bg1"/>
                  </a:gs>
                </a:gsLst>
                <a:path path="shape">
                  <a:fillToRect l="50000" t="50000" r="50000" b="50000"/>
                </a:path>
              </a:gradFill>
              <a:ln w="12700" cap="flat" cmpd="sng" algn="ctr">
                <a:solidFill>
                  <a:schemeClr val="bg1"/>
                </a:solidFill>
                <a:prstDash val="dash"/>
                <a:round/>
                <a:headEnd type="none" w="med" len="med"/>
                <a:tailEnd type="none" w="med" len="med"/>
              </a:ln>
              <a:effectLst/>
            </p:spPr>
            <p:txBody>
              <a:bodyPr lIns="86486" tIns="43243" rIns="86486" bIns="43243"/>
              <a:lstStyle/>
              <a:p>
                <a:pPr defTabSz="816306">
                  <a:defRPr/>
                </a:pPr>
                <a:endParaRPr lang="en-US" dirty="0">
                  <a:latin typeface="Arial"/>
                  <a:ea typeface="+mn-ea"/>
                  <a:cs typeface="Arial"/>
                </a:endParaRPr>
              </a:p>
            </p:txBody>
          </p:sp>
          <p:sp>
            <p:nvSpPr>
              <p:cNvPr id="26808" name="Cube 5"/>
              <p:cNvSpPr>
                <a:spLocks noChangeArrowheads="1"/>
              </p:cNvSpPr>
              <p:nvPr/>
            </p:nvSpPr>
            <p:spPr bwMode="auto">
              <a:xfrm>
                <a:off x="5166713" y="4172700"/>
                <a:ext cx="1516944" cy="1517703"/>
              </a:xfrm>
              <a:prstGeom prst="cube">
                <a:avLst>
                  <a:gd name="adj" fmla="val 25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86486" tIns="43243" rIns="86486" bIns="43243"/>
              <a:lstStyle/>
              <a:p>
                <a:endParaRPr lang="en-US">
                  <a:cs typeface="Arial" pitchFamily="34" charset="0"/>
                </a:endParaRPr>
              </a:p>
            </p:txBody>
          </p:sp>
          <p:sp>
            <p:nvSpPr>
              <p:cNvPr id="13" name="Cube 12"/>
              <p:cNvSpPr/>
              <p:nvPr/>
            </p:nvSpPr>
            <p:spPr bwMode="auto">
              <a:xfrm>
                <a:off x="5743500" y="5054307"/>
                <a:ext cx="260166" cy="217980"/>
              </a:xfrm>
              <a:prstGeom prst="cube">
                <a:avLst/>
              </a:prstGeom>
              <a:gradFill>
                <a:gsLst>
                  <a:gs pos="99000">
                    <a:schemeClr val="accent1"/>
                  </a:gs>
                  <a:gs pos="3000">
                    <a:schemeClr val="accent1">
                      <a:lumMod val="20000"/>
                      <a:lumOff val="80000"/>
                    </a:schemeClr>
                  </a:gs>
                </a:gsLst>
                <a:path path="shape">
                  <a:fillToRect l="50000" t="50000" r="50000" b="50000"/>
                </a:path>
              </a:gradFill>
              <a:ln w="9525" cap="flat" cmpd="sng" algn="ctr">
                <a:solidFill>
                  <a:schemeClr val="bg1"/>
                </a:solidFill>
                <a:prstDash val="solid"/>
                <a:round/>
                <a:headEnd type="none" w="med" len="med"/>
                <a:tailEnd type="none" w="med" len="med"/>
              </a:ln>
              <a:effectLst/>
            </p:spPr>
            <p:txBody>
              <a:bodyPr lIns="86486" tIns="43243" rIns="86486" bIns="43243"/>
              <a:lstStyle/>
              <a:p>
                <a:pPr defTabSz="816306">
                  <a:defRPr/>
                </a:pPr>
                <a:endParaRPr lang="en-US" dirty="0">
                  <a:latin typeface="Arial"/>
                  <a:ea typeface="+mn-ea"/>
                  <a:cs typeface="Arial"/>
                </a:endParaRPr>
              </a:p>
            </p:txBody>
          </p:sp>
          <p:sp>
            <p:nvSpPr>
              <p:cNvPr id="24" name="Right Arrow 23"/>
              <p:cNvSpPr/>
              <p:nvPr/>
            </p:nvSpPr>
            <p:spPr bwMode="auto">
              <a:xfrm>
                <a:off x="6056824" y="5121290"/>
                <a:ext cx="150871" cy="101363"/>
              </a:xfrm>
              <a:prstGeom prst="rightArrow">
                <a:avLst/>
              </a:prstGeom>
              <a:gradFill flip="none" rotWithShape="1">
                <a:gsLst>
                  <a:gs pos="99000">
                    <a:schemeClr val="tx1"/>
                  </a:gs>
                  <a:gs pos="3000">
                    <a:schemeClr val="tx2">
                      <a:alpha val="0"/>
                    </a:schemeClr>
                  </a:gs>
                </a:gsLst>
                <a:lin ang="0" scaled="1"/>
                <a:tileRect/>
              </a:gradFill>
              <a:ln w="9525" cap="flat" cmpd="sng" algn="ctr">
                <a:noFill/>
                <a:prstDash val="sysDash"/>
                <a:round/>
                <a:headEnd type="none" w="med" len="med"/>
                <a:tailEnd type="none" w="med" len="med"/>
              </a:ln>
              <a:effectLst/>
            </p:spPr>
            <p:txBody>
              <a:bodyPr lIns="86486" tIns="43243" rIns="86486" bIns="43243"/>
              <a:lstStyle/>
              <a:p>
                <a:pPr defTabSz="816306">
                  <a:defRPr/>
                </a:pPr>
                <a:endParaRPr lang="en-US" dirty="0">
                  <a:latin typeface="Arial"/>
                  <a:ea typeface="+mn-ea"/>
                  <a:cs typeface="Arial"/>
                </a:endParaRPr>
              </a:p>
            </p:txBody>
          </p:sp>
          <p:sp>
            <p:nvSpPr>
              <p:cNvPr id="25" name="Right Arrow 24"/>
              <p:cNvSpPr/>
              <p:nvPr/>
            </p:nvSpPr>
            <p:spPr bwMode="auto">
              <a:xfrm flipH="1">
                <a:off x="5564894" y="5121290"/>
                <a:ext cx="150871" cy="101363"/>
              </a:xfrm>
              <a:prstGeom prst="rightArrow">
                <a:avLst/>
              </a:prstGeom>
              <a:gradFill flip="none" rotWithShape="1">
                <a:gsLst>
                  <a:gs pos="99000">
                    <a:schemeClr val="tx1"/>
                  </a:gs>
                  <a:gs pos="3000">
                    <a:schemeClr val="tx2">
                      <a:alpha val="0"/>
                    </a:schemeClr>
                  </a:gs>
                </a:gsLst>
                <a:lin ang="0" scaled="1"/>
                <a:tileRect/>
              </a:gradFill>
              <a:ln w="9525" cap="flat" cmpd="sng" algn="ctr">
                <a:noFill/>
                <a:prstDash val="sysDash"/>
                <a:round/>
                <a:headEnd type="none" w="med" len="med"/>
                <a:tailEnd type="none" w="med" len="med"/>
              </a:ln>
              <a:effectLst/>
            </p:spPr>
            <p:txBody>
              <a:bodyPr lIns="86486" tIns="43243" rIns="86486" bIns="43243"/>
              <a:lstStyle/>
              <a:p>
                <a:pPr defTabSz="816306">
                  <a:defRPr/>
                </a:pPr>
                <a:endParaRPr lang="en-US" dirty="0">
                  <a:latin typeface="Arial"/>
                  <a:ea typeface="+mn-ea"/>
                  <a:cs typeface="Arial"/>
                </a:endParaRPr>
              </a:p>
            </p:txBody>
          </p:sp>
          <p:sp>
            <p:nvSpPr>
              <p:cNvPr id="26" name="Right Arrow 25"/>
              <p:cNvSpPr/>
              <p:nvPr/>
            </p:nvSpPr>
            <p:spPr bwMode="auto">
              <a:xfrm rot="16200000" flipH="1">
                <a:off x="5801257" y="5340535"/>
                <a:ext cx="150837" cy="101386"/>
              </a:xfrm>
              <a:prstGeom prst="rightArrow">
                <a:avLst/>
              </a:prstGeom>
              <a:gradFill flip="none" rotWithShape="1">
                <a:gsLst>
                  <a:gs pos="99000">
                    <a:schemeClr val="tx1"/>
                  </a:gs>
                  <a:gs pos="3000">
                    <a:schemeClr val="tx2">
                      <a:alpha val="0"/>
                    </a:schemeClr>
                  </a:gs>
                </a:gsLst>
                <a:lin ang="0" scaled="1"/>
                <a:tileRect/>
              </a:gradFill>
              <a:ln w="9525" cap="flat" cmpd="sng" algn="ctr">
                <a:noFill/>
                <a:prstDash val="sysDash"/>
                <a:round/>
                <a:headEnd type="none" w="med" len="med"/>
                <a:tailEnd type="none" w="med" len="med"/>
              </a:ln>
              <a:effectLst/>
            </p:spPr>
            <p:txBody>
              <a:bodyPr lIns="86486" tIns="43243" rIns="86486" bIns="43243"/>
              <a:lstStyle/>
              <a:p>
                <a:pPr defTabSz="816306">
                  <a:defRPr/>
                </a:pPr>
                <a:endParaRPr lang="en-US" dirty="0">
                  <a:latin typeface="Arial"/>
                  <a:ea typeface="+mn-ea"/>
                  <a:cs typeface="Arial"/>
                </a:endParaRPr>
              </a:p>
            </p:txBody>
          </p:sp>
          <p:sp>
            <p:nvSpPr>
              <p:cNvPr id="27" name="Right Arrow 26"/>
              <p:cNvSpPr/>
              <p:nvPr/>
            </p:nvSpPr>
            <p:spPr bwMode="auto">
              <a:xfrm rot="5400000" flipH="1" flipV="1">
                <a:off x="5801257" y="4902071"/>
                <a:ext cx="150837" cy="101386"/>
              </a:xfrm>
              <a:prstGeom prst="rightArrow">
                <a:avLst/>
              </a:prstGeom>
              <a:gradFill flip="none" rotWithShape="1">
                <a:gsLst>
                  <a:gs pos="99000">
                    <a:schemeClr val="tx1"/>
                  </a:gs>
                  <a:gs pos="3000">
                    <a:schemeClr val="tx2">
                      <a:alpha val="0"/>
                    </a:schemeClr>
                  </a:gs>
                </a:gsLst>
                <a:lin ang="0" scaled="1"/>
                <a:tileRect/>
              </a:gradFill>
              <a:ln w="9525" cap="flat" cmpd="sng" algn="ctr">
                <a:noFill/>
                <a:prstDash val="sysDash"/>
                <a:round/>
                <a:headEnd type="none" w="med" len="med"/>
                <a:tailEnd type="none" w="med" len="med"/>
              </a:ln>
              <a:effectLst/>
            </p:spPr>
            <p:txBody>
              <a:bodyPr lIns="86486" tIns="43243" rIns="86486" bIns="43243"/>
              <a:lstStyle/>
              <a:p>
                <a:pPr defTabSz="816306">
                  <a:defRPr/>
                </a:pPr>
                <a:endParaRPr lang="en-US" dirty="0">
                  <a:latin typeface="Arial"/>
                  <a:ea typeface="+mn-ea"/>
                  <a:cs typeface="Arial"/>
                </a:endParaRPr>
              </a:p>
            </p:txBody>
          </p:sp>
          <p:cxnSp>
            <p:nvCxnSpPr>
              <p:cNvPr id="34" name="Straight Connector 33"/>
              <p:cNvCxnSpPr/>
              <p:nvPr/>
            </p:nvCxnSpPr>
            <p:spPr bwMode="auto">
              <a:xfrm rot="5400000" flipH="1" flipV="1">
                <a:off x="4544892" y="5138270"/>
                <a:ext cx="1065679" cy="0"/>
              </a:xfrm>
              <a:prstGeom prst="line">
                <a:avLst/>
              </a:prstGeom>
              <a:solidFill>
                <a:schemeClr val="accent1"/>
              </a:solidFill>
              <a:ln w="9525" cap="flat" cmpd="sng" algn="ctr">
                <a:solidFill>
                  <a:schemeClr val="bg1">
                    <a:lumMod val="50000"/>
                  </a:schemeClr>
                </a:solidFill>
                <a:prstDash val="dash"/>
                <a:round/>
                <a:headEnd type="none" w="med" len="med"/>
                <a:tailEnd type="triangle" w="med" len="med"/>
              </a:ln>
              <a:effectLst/>
            </p:spPr>
          </p:cxnSp>
          <p:cxnSp>
            <p:nvCxnSpPr>
              <p:cNvPr id="35" name="Straight Connector 34"/>
              <p:cNvCxnSpPr/>
              <p:nvPr/>
            </p:nvCxnSpPr>
            <p:spPr bwMode="auto">
              <a:xfrm rot="10800000" flipH="1" flipV="1">
                <a:off x="5207007" y="5771218"/>
                <a:ext cx="1066522" cy="0"/>
              </a:xfrm>
              <a:prstGeom prst="line">
                <a:avLst/>
              </a:prstGeom>
              <a:solidFill>
                <a:schemeClr val="accent1"/>
              </a:solidFill>
              <a:ln w="9525" cap="flat" cmpd="sng" algn="ctr">
                <a:solidFill>
                  <a:schemeClr val="bg1">
                    <a:lumMod val="50000"/>
                  </a:schemeClr>
                </a:solidFill>
                <a:prstDash val="dash"/>
                <a:round/>
                <a:headEnd type="none" w="med" len="med"/>
                <a:tailEnd type="triangle" w="med" len="med"/>
              </a:ln>
              <a:effectLst/>
            </p:spPr>
          </p:cxnSp>
          <p:sp>
            <p:nvSpPr>
              <p:cNvPr id="36" name="TextBox 35"/>
              <p:cNvSpPr txBox="1"/>
              <p:nvPr/>
            </p:nvSpPr>
            <p:spPr bwMode="auto">
              <a:xfrm rot="16200000">
                <a:off x="4578124" y="5038574"/>
                <a:ext cx="716426" cy="241370"/>
              </a:xfrm>
              <a:prstGeom prst="rect">
                <a:avLst/>
              </a:prstGeom>
              <a:noFill/>
            </p:spPr>
            <p:txBody>
              <a:bodyPr wrap="none" lIns="86486" tIns="43243" rIns="86486" bIns="43243">
                <a:spAutoFit/>
              </a:bodyPr>
              <a:lstStyle/>
              <a:p>
                <a:pPr>
                  <a:defRPr/>
                </a:pPr>
                <a:r>
                  <a:rPr lang="en-US" sz="900" b="1" dirty="0">
                    <a:solidFill>
                      <a:schemeClr val="tx1">
                        <a:lumMod val="50000"/>
                        <a:lumOff val="50000"/>
                      </a:schemeClr>
                    </a:solidFill>
                    <a:latin typeface="Arial"/>
                    <a:ea typeface="ＭＳ Ｐゴシック" charset="-128"/>
                    <a:cs typeface="Arial"/>
                  </a:rPr>
                  <a:t>Users</a:t>
                </a:r>
              </a:p>
            </p:txBody>
          </p:sp>
          <p:sp>
            <p:nvSpPr>
              <p:cNvPr id="37" name="TextBox 36"/>
              <p:cNvSpPr txBox="1"/>
              <p:nvPr/>
            </p:nvSpPr>
            <p:spPr bwMode="auto">
              <a:xfrm>
                <a:off x="5383145" y="5743771"/>
                <a:ext cx="556755" cy="326677"/>
              </a:xfrm>
              <a:prstGeom prst="rect">
                <a:avLst/>
              </a:prstGeom>
              <a:noFill/>
            </p:spPr>
            <p:txBody>
              <a:bodyPr wrap="none" lIns="86486" tIns="43243" rIns="86486" bIns="43243">
                <a:spAutoFit/>
              </a:bodyPr>
              <a:lstStyle/>
              <a:p>
                <a:pPr>
                  <a:defRPr/>
                </a:pPr>
                <a:r>
                  <a:rPr lang="en-US" sz="900" b="1" dirty="0">
                    <a:solidFill>
                      <a:schemeClr val="tx1">
                        <a:lumMod val="50000"/>
                        <a:lumOff val="50000"/>
                      </a:schemeClr>
                    </a:solidFill>
                    <a:latin typeface="Arial"/>
                    <a:ea typeface="ＭＳ Ｐゴシック" charset="-128"/>
                    <a:cs typeface="Arial"/>
                  </a:rPr>
                  <a:t>Speed</a:t>
                </a:r>
              </a:p>
            </p:txBody>
          </p:sp>
        </p:grpSp>
      </p:grpSp>
      <p:sp>
        <p:nvSpPr>
          <p:cNvPr id="47" name="TextBox 46"/>
          <p:cNvSpPr txBox="1">
            <a:spLocks noChangeArrowheads="1"/>
          </p:cNvSpPr>
          <p:nvPr/>
        </p:nvSpPr>
        <p:spPr bwMode="auto">
          <a:xfrm>
            <a:off x="4540285" y="2008853"/>
            <a:ext cx="1374285" cy="570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38604" rIns="0" bIns="38604">
            <a:spAutoFit/>
          </a:bodyPr>
          <a:lstStyle>
            <a:lvl1pPr eaLnBrk="0" hangingPunct="0">
              <a:defRPr sz="1600">
                <a:solidFill>
                  <a:schemeClr val="tx1"/>
                </a:solidFill>
                <a:latin typeface="Arial" pitchFamily="34" charset="0"/>
                <a:ea typeface="ＭＳ Ｐゴシック" pitchFamily="34" charset="-128"/>
              </a:defRPr>
            </a:lvl1pPr>
            <a:lvl2pPr marL="37931725" indent="-37474525" eaLnBrk="0" hangingPunct="0">
              <a:defRPr sz="1600">
                <a:solidFill>
                  <a:schemeClr val="tx1"/>
                </a:solidFill>
                <a:latin typeface="Arial" pitchFamily="34" charset="0"/>
                <a:ea typeface="ＭＳ Ｐゴシック" pitchFamily="34" charset="-128"/>
              </a:defRPr>
            </a:lvl2pPr>
            <a:lvl3pPr eaLnBrk="0" hangingPunct="0">
              <a:defRPr sz="1600">
                <a:solidFill>
                  <a:schemeClr val="tx1"/>
                </a:solidFill>
                <a:latin typeface="Arial" pitchFamily="34" charset="0"/>
                <a:ea typeface="ＭＳ Ｐゴシック" pitchFamily="34" charset="-128"/>
              </a:defRPr>
            </a:lvl3pPr>
            <a:lvl4pPr eaLnBrk="0" hangingPunct="0">
              <a:defRPr sz="1600">
                <a:solidFill>
                  <a:schemeClr val="tx1"/>
                </a:solidFill>
                <a:latin typeface="Arial" pitchFamily="34" charset="0"/>
                <a:ea typeface="ＭＳ Ｐゴシック" pitchFamily="34" charset="-128"/>
              </a:defRPr>
            </a:lvl4pPr>
            <a:lvl5pPr eaLnBrk="0" hangingPunct="0">
              <a:defRPr sz="1600">
                <a:solidFill>
                  <a:schemeClr val="tx1"/>
                </a:solidFill>
                <a:latin typeface="Arial" pitchFamily="34" charset="0"/>
                <a:ea typeface="ＭＳ Ｐゴシック" pitchFamily="34" charset="-128"/>
              </a:defRPr>
            </a:lvl5pPr>
            <a:lvl6pPr marL="457200" eaLnBrk="0" fontAlgn="base" hangingPunct="0">
              <a:spcBef>
                <a:spcPct val="0"/>
              </a:spcBef>
              <a:spcAft>
                <a:spcPct val="0"/>
              </a:spcAft>
              <a:defRPr sz="1600">
                <a:solidFill>
                  <a:schemeClr val="tx1"/>
                </a:solidFill>
                <a:latin typeface="Arial" pitchFamily="34" charset="0"/>
                <a:ea typeface="ＭＳ Ｐゴシック" pitchFamily="34" charset="-128"/>
              </a:defRPr>
            </a:lvl6pPr>
            <a:lvl7pPr marL="914400" eaLnBrk="0" fontAlgn="base" hangingPunct="0">
              <a:spcBef>
                <a:spcPct val="0"/>
              </a:spcBef>
              <a:spcAft>
                <a:spcPct val="0"/>
              </a:spcAft>
              <a:defRPr sz="1600">
                <a:solidFill>
                  <a:schemeClr val="tx1"/>
                </a:solidFill>
                <a:latin typeface="Arial" pitchFamily="34" charset="0"/>
                <a:ea typeface="ＭＳ Ｐゴシック" pitchFamily="34" charset="-128"/>
              </a:defRPr>
            </a:lvl7pPr>
            <a:lvl8pPr marL="1371600" eaLnBrk="0" fontAlgn="base" hangingPunct="0">
              <a:spcBef>
                <a:spcPct val="0"/>
              </a:spcBef>
              <a:spcAft>
                <a:spcPct val="0"/>
              </a:spcAft>
              <a:defRPr sz="1600">
                <a:solidFill>
                  <a:schemeClr val="tx1"/>
                </a:solidFill>
                <a:latin typeface="Arial" pitchFamily="34" charset="0"/>
                <a:ea typeface="ＭＳ Ｐゴシック" pitchFamily="34" charset="-128"/>
              </a:defRPr>
            </a:lvl8pPr>
            <a:lvl9pPr marL="1828800" eaLnBrk="0" fontAlgn="base" hangingPunct="0">
              <a:spcBef>
                <a:spcPct val="0"/>
              </a:spcBef>
              <a:spcAft>
                <a:spcPct val="0"/>
              </a:spcAft>
              <a:defRPr sz="1600">
                <a:solidFill>
                  <a:schemeClr val="tx1"/>
                </a:solidFill>
                <a:latin typeface="Arial" pitchFamily="34" charset="0"/>
                <a:ea typeface="ＭＳ Ｐゴシック" pitchFamily="34" charset="-128"/>
              </a:defRPr>
            </a:lvl9pPr>
          </a:lstStyle>
          <a:p>
            <a:pPr algn="ctr" eaLnBrk="1" hangingPunct="1">
              <a:buClr>
                <a:srgbClr val="7F7F7F"/>
              </a:buClr>
            </a:pPr>
            <a:r>
              <a:rPr lang="en-US" b="1" dirty="0" smtClean="0">
                <a:solidFill>
                  <a:schemeClr val="accent1"/>
                </a:solidFill>
                <a:cs typeface="Arial" pitchFamily="34" charset="0"/>
              </a:rPr>
              <a:t>Leverage Intel Hardware</a:t>
            </a:r>
            <a:endParaRPr lang="en-US" b="1" dirty="0">
              <a:solidFill>
                <a:schemeClr val="accent1"/>
              </a:solidFill>
              <a:cs typeface="Arial" pitchFamily="34" charset="0"/>
            </a:endParaRPr>
          </a:p>
        </p:txBody>
      </p:sp>
      <p:grpSp>
        <p:nvGrpSpPr>
          <p:cNvPr id="4" name="Group 120"/>
          <p:cNvGrpSpPr>
            <a:grpSpLocks/>
          </p:cNvGrpSpPr>
          <p:nvPr/>
        </p:nvGrpSpPr>
        <p:grpSpPr bwMode="auto">
          <a:xfrm>
            <a:off x="4615307" y="2742258"/>
            <a:ext cx="1105202" cy="1071563"/>
            <a:chOff x="439563" y="4560547"/>
            <a:chExt cx="1160637" cy="1523028"/>
          </a:xfrm>
        </p:grpSpPr>
        <p:pic>
          <p:nvPicPr>
            <p:cNvPr id="26659" name="Picture 1" descr="\\psf\Home\Graphic Tank\Vyatta Icons v1a_Server.png"/>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439563" y="4560547"/>
              <a:ext cx="1160637" cy="15230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 name="Rectangle 57"/>
            <p:cNvSpPr/>
            <p:nvPr/>
          </p:nvSpPr>
          <p:spPr bwMode="auto">
            <a:xfrm>
              <a:off x="738819" y="5263477"/>
              <a:ext cx="130085" cy="78143"/>
            </a:xfrm>
            <a:prstGeom prst="rect">
              <a:avLst/>
            </a:prstGeom>
            <a:gradFill>
              <a:gsLst>
                <a:gs pos="0">
                  <a:schemeClr val="accent2">
                    <a:shade val="15000"/>
                    <a:satMod val="180000"/>
                  </a:schemeClr>
                </a:gs>
                <a:gs pos="50000">
                  <a:schemeClr val="accent2">
                    <a:shade val="45000"/>
                    <a:satMod val="170000"/>
                  </a:schemeClr>
                </a:gs>
                <a:gs pos="70000">
                  <a:schemeClr val="accent2">
                    <a:tint val="99000"/>
                    <a:shade val="65000"/>
                    <a:satMod val="155000"/>
                  </a:schemeClr>
                </a:gs>
                <a:gs pos="100000">
                  <a:schemeClr val="accent2">
                    <a:tint val="95500"/>
                    <a:shade val="100000"/>
                    <a:satMod val="155000"/>
                  </a:schemeClr>
                </a:gs>
              </a:gsLst>
            </a:gradFill>
            <a:ln>
              <a:headEnd/>
              <a:tailEnd/>
            </a:ln>
            <a:effectLst/>
            <a:scene3d>
              <a:camera prst="orthographicFront">
                <a:rot lat="0" lon="0" rev="0"/>
              </a:camera>
              <a:lightRig rig="threePt" dir="t"/>
            </a:scene3d>
            <a:sp3d contourW="1000" prstMaterial="dkEdge">
              <a:bevelT w="50800" h="44450"/>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wrap="none" anchor="ctr"/>
            <a:lstStyle/>
            <a:p>
              <a:pPr algn="ctr" defTabSz="816452">
                <a:defRPr/>
              </a:pPr>
              <a:endParaRPr lang="en-US" b="1" dirty="0">
                <a:solidFill>
                  <a:schemeClr val="bg1"/>
                </a:solidFill>
              </a:endParaRPr>
            </a:p>
          </p:txBody>
        </p:sp>
        <p:sp>
          <p:nvSpPr>
            <p:cNvPr id="59" name="Rectangle 58"/>
            <p:cNvSpPr/>
            <p:nvPr/>
          </p:nvSpPr>
          <p:spPr bwMode="auto">
            <a:xfrm>
              <a:off x="886065" y="5263477"/>
              <a:ext cx="130085" cy="78143"/>
            </a:xfrm>
            <a:prstGeom prst="rect">
              <a:avLst/>
            </a:prstGeom>
            <a:gradFill>
              <a:gsLst>
                <a:gs pos="0">
                  <a:schemeClr val="accent2">
                    <a:shade val="15000"/>
                    <a:satMod val="180000"/>
                  </a:schemeClr>
                </a:gs>
                <a:gs pos="50000">
                  <a:schemeClr val="accent2">
                    <a:shade val="45000"/>
                    <a:satMod val="170000"/>
                  </a:schemeClr>
                </a:gs>
                <a:gs pos="70000">
                  <a:schemeClr val="accent2">
                    <a:tint val="99000"/>
                    <a:shade val="65000"/>
                    <a:satMod val="155000"/>
                  </a:schemeClr>
                </a:gs>
                <a:gs pos="100000">
                  <a:schemeClr val="accent2">
                    <a:tint val="95500"/>
                    <a:shade val="100000"/>
                    <a:satMod val="155000"/>
                  </a:schemeClr>
                </a:gs>
              </a:gsLst>
            </a:gradFill>
            <a:ln>
              <a:headEnd/>
              <a:tailEnd/>
            </a:ln>
            <a:effectLst/>
            <a:scene3d>
              <a:camera prst="orthographicFront">
                <a:rot lat="0" lon="0" rev="0"/>
              </a:camera>
              <a:lightRig rig="threePt" dir="t"/>
            </a:scene3d>
            <a:sp3d contourW="1000" prstMaterial="dkEdge">
              <a:bevelT w="50800" h="44450"/>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wrap="none" anchor="ctr"/>
            <a:lstStyle/>
            <a:p>
              <a:pPr algn="ctr" defTabSz="816452">
                <a:defRPr/>
              </a:pPr>
              <a:endParaRPr lang="en-US" b="1" dirty="0">
                <a:solidFill>
                  <a:schemeClr val="bg1"/>
                </a:solidFill>
              </a:endParaRPr>
            </a:p>
          </p:txBody>
        </p:sp>
        <p:sp>
          <p:nvSpPr>
            <p:cNvPr id="60" name="Rectangle 59"/>
            <p:cNvSpPr/>
            <p:nvPr/>
          </p:nvSpPr>
          <p:spPr bwMode="auto">
            <a:xfrm>
              <a:off x="1033309" y="5263477"/>
              <a:ext cx="130085" cy="78143"/>
            </a:xfrm>
            <a:prstGeom prst="rect">
              <a:avLst/>
            </a:prstGeom>
            <a:gradFill>
              <a:gsLst>
                <a:gs pos="0">
                  <a:schemeClr val="accent2">
                    <a:shade val="15000"/>
                    <a:satMod val="180000"/>
                  </a:schemeClr>
                </a:gs>
                <a:gs pos="50000">
                  <a:schemeClr val="accent2">
                    <a:shade val="45000"/>
                    <a:satMod val="170000"/>
                  </a:schemeClr>
                </a:gs>
                <a:gs pos="70000">
                  <a:schemeClr val="accent2">
                    <a:tint val="99000"/>
                    <a:shade val="65000"/>
                    <a:satMod val="155000"/>
                  </a:schemeClr>
                </a:gs>
                <a:gs pos="100000">
                  <a:schemeClr val="accent2">
                    <a:tint val="95500"/>
                    <a:shade val="100000"/>
                    <a:satMod val="155000"/>
                  </a:schemeClr>
                </a:gs>
              </a:gsLst>
            </a:gradFill>
            <a:ln>
              <a:headEnd/>
              <a:tailEnd/>
            </a:ln>
            <a:effectLst/>
            <a:scene3d>
              <a:camera prst="orthographicFront">
                <a:rot lat="0" lon="0" rev="0"/>
              </a:camera>
              <a:lightRig rig="threePt" dir="t"/>
            </a:scene3d>
            <a:sp3d contourW="1000" prstMaterial="dkEdge">
              <a:bevelT w="50800" h="44450"/>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wrap="none" anchor="ctr"/>
            <a:lstStyle/>
            <a:p>
              <a:pPr algn="ctr" defTabSz="816452">
                <a:defRPr/>
              </a:pPr>
              <a:endParaRPr lang="en-US" b="1" dirty="0">
                <a:solidFill>
                  <a:schemeClr val="bg1"/>
                </a:solidFill>
              </a:endParaRPr>
            </a:p>
          </p:txBody>
        </p:sp>
        <p:sp>
          <p:nvSpPr>
            <p:cNvPr id="61" name="Rectangle 60"/>
            <p:cNvSpPr/>
            <p:nvPr/>
          </p:nvSpPr>
          <p:spPr bwMode="auto">
            <a:xfrm>
              <a:off x="1033309" y="5105185"/>
              <a:ext cx="130085" cy="78143"/>
            </a:xfrm>
            <a:prstGeom prst="rect">
              <a:avLst/>
            </a:prstGeom>
            <a:solidFill>
              <a:srgbClr val="BEDAFF"/>
            </a:solidFill>
            <a:ln w="9525" cap="flat" cmpd="sng" algn="ctr">
              <a:noFill/>
              <a:prstDash val="solid"/>
              <a:round/>
              <a:headEnd type="none" w="med" len="med"/>
              <a:tailEnd type="none" w="med" len="med"/>
            </a:ln>
            <a:effectLst/>
            <a:scene3d>
              <a:camera prst="orthographicFront"/>
              <a:lightRig rig="threePt" dir="t"/>
            </a:scene3d>
            <a:sp3d>
              <a:bevelT/>
            </a:sp3d>
          </p:spPr>
          <p:txBody>
            <a:bodyPr anchor="ctr"/>
            <a:lstStyle/>
            <a:p>
              <a:pPr algn="ctr" defTabSz="816452">
                <a:defRPr/>
              </a:pPr>
              <a:endParaRPr lang="en-US" sz="800" dirty="0">
                <a:latin typeface="Arial" charset="0"/>
                <a:ea typeface="ＭＳ Ｐゴシック" charset="-128"/>
                <a:cs typeface="ＭＳ Ｐゴシック" charset="-128"/>
              </a:endParaRPr>
            </a:p>
          </p:txBody>
        </p:sp>
        <p:sp>
          <p:nvSpPr>
            <p:cNvPr id="62" name="Rectangle 61"/>
            <p:cNvSpPr/>
            <p:nvPr/>
          </p:nvSpPr>
          <p:spPr bwMode="auto">
            <a:xfrm>
              <a:off x="1180555" y="5105185"/>
              <a:ext cx="130085" cy="78143"/>
            </a:xfrm>
            <a:prstGeom prst="rect">
              <a:avLst/>
            </a:prstGeom>
            <a:solidFill>
              <a:srgbClr val="BEDAFF"/>
            </a:solidFill>
            <a:ln w="9525" cap="flat" cmpd="sng" algn="ctr">
              <a:noFill/>
              <a:prstDash val="solid"/>
              <a:round/>
              <a:headEnd type="none" w="med" len="med"/>
              <a:tailEnd type="none" w="med" len="med"/>
            </a:ln>
            <a:effectLst/>
            <a:scene3d>
              <a:camera prst="orthographicFront"/>
              <a:lightRig rig="threePt" dir="t"/>
            </a:scene3d>
            <a:sp3d>
              <a:bevelT/>
            </a:sp3d>
          </p:spPr>
          <p:txBody>
            <a:bodyPr anchor="ctr"/>
            <a:lstStyle/>
            <a:p>
              <a:pPr algn="ctr" defTabSz="816452">
                <a:defRPr/>
              </a:pPr>
              <a:endParaRPr lang="en-US" sz="800" dirty="0">
                <a:latin typeface="Arial" charset="0"/>
                <a:ea typeface="ＭＳ Ｐゴシック" charset="-128"/>
                <a:cs typeface="ＭＳ Ｐゴシック" charset="-128"/>
              </a:endParaRPr>
            </a:p>
          </p:txBody>
        </p:sp>
        <p:sp>
          <p:nvSpPr>
            <p:cNvPr id="63" name="Rectangle 62"/>
            <p:cNvSpPr/>
            <p:nvPr/>
          </p:nvSpPr>
          <p:spPr bwMode="auto">
            <a:xfrm>
              <a:off x="738819" y="4949958"/>
              <a:ext cx="130085" cy="78143"/>
            </a:xfrm>
            <a:prstGeom prst="rect">
              <a:avLst/>
            </a:prstGeom>
            <a:solidFill>
              <a:srgbClr val="BEDAFF"/>
            </a:solidFill>
            <a:ln w="9525" cap="flat" cmpd="sng" algn="ctr">
              <a:noFill/>
              <a:prstDash val="solid"/>
              <a:round/>
              <a:headEnd type="none" w="med" len="med"/>
              <a:tailEnd type="none" w="med" len="med"/>
            </a:ln>
            <a:effectLst/>
            <a:scene3d>
              <a:camera prst="orthographicFront"/>
              <a:lightRig rig="threePt" dir="t"/>
            </a:scene3d>
            <a:sp3d>
              <a:bevelT/>
            </a:sp3d>
          </p:spPr>
          <p:txBody>
            <a:bodyPr anchor="ctr"/>
            <a:lstStyle/>
            <a:p>
              <a:pPr algn="ctr" defTabSz="816452">
                <a:defRPr/>
              </a:pPr>
              <a:endParaRPr lang="en-US" sz="800" dirty="0">
                <a:latin typeface="Arial" charset="0"/>
                <a:ea typeface="ＭＳ Ｐゴシック" charset="-128"/>
                <a:cs typeface="ＭＳ Ｐゴシック" charset="-128"/>
              </a:endParaRPr>
            </a:p>
          </p:txBody>
        </p:sp>
        <p:sp>
          <p:nvSpPr>
            <p:cNvPr id="64" name="Rectangle 63"/>
            <p:cNvSpPr/>
            <p:nvPr/>
          </p:nvSpPr>
          <p:spPr bwMode="auto">
            <a:xfrm>
              <a:off x="1033309" y="4949958"/>
              <a:ext cx="130085" cy="78143"/>
            </a:xfrm>
            <a:prstGeom prst="rect">
              <a:avLst/>
            </a:prstGeom>
            <a:solidFill>
              <a:srgbClr val="BEDAFF"/>
            </a:solidFill>
            <a:ln w="9525" cap="flat" cmpd="sng" algn="ctr">
              <a:noFill/>
              <a:prstDash val="solid"/>
              <a:round/>
              <a:headEnd type="none" w="med" len="med"/>
              <a:tailEnd type="none" w="med" len="med"/>
            </a:ln>
            <a:effectLst/>
            <a:scene3d>
              <a:camera prst="orthographicFront"/>
              <a:lightRig rig="threePt" dir="t"/>
            </a:scene3d>
            <a:sp3d>
              <a:bevelT/>
            </a:sp3d>
          </p:spPr>
          <p:txBody>
            <a:bodyPr anchor="ctr"/>
            <a:lstStyle/>
            <a:p>
              <a:pPr algn="ctr" defTabSz="816452">
                <a:defRPr/>
              </a:pPr>
              <a:endParaRPr lang="en-US" sz="800" dirty="0">
                <a:latin typeface="Arial" charset="0"/>
                <a:ea typeface="ＭＳ Ｐゴシック" charset="-128"/>
                <a:cs typeface="ＭＳ Ｐゴシック" charset="-128"/>
              </a:endParaRPr>
            </a:p>
          </p:txBody>
        </p:sp>
        <p:sp>
          <p:nvSpPr>
            <p:cNvPr id="65" name="Rectangle 64"/>
            <p:cNvSpPr/>
            <p:nvPr/>
          </p:nvSpPr>
          <p:spPr bwMode="auto">
            <a:xfrm>
              <a:off x="1180555" y="4949958"/>
              <a:ext cx="130085" cy="78143"/>
            </a:xfrm>
            <a:prstGeom prst="rect">
              <a:avLst/>
            </a:prstGeom>
            <a:solidFill>
              <a:srgbClr val="BEDAFF"/>
            </a:solidFill>
            <a:ln w="9525" cap="flat" cmpd="sng" algn="ctr">
              <a:noFill/>
              <a:prstDash val="solid"/>
              <a:round/>
              <a:headEnd type="none" w="med" len="med"/>
              <a:tailEnd type="none" w="med" len="med"/>
            </a:ln>
            <a:effectLst/>
            <a:scene3d>
              <a:camera prst="orthographicFront"/>
              <a:lightRig rig="threePt" dir="t"/>
            </a:scene3d>
            <a:sp3d>
              <a:bevelT/>
            </a:sp3d>
          </p:spPr>
          <p:txBody>
            <a:bodyPr anchor="ctr"/>
            <a:lstStyle/>
            <a:p>
              <a:pPr algn="ctr" defTabSz="816452">
                <a:defRPr/>
              </a:pPr>
              <a:endParaRPr lang="en-US" sz="800" dirty="0">
                <a:latin typeface="Arial" charset="0"/>
                <a:ea typeface="ＭＳ Ｐゴシック" charset="-128"/>
                <a:cs typeface="ＭＳ Ｐゴシック" charset="-128"/>
              </a:endParaRPr>
            </a:p>
          </p:txBody>
        </p:sp>
        <p:sp>
          <p:nvSpPr>
            <p:cNvPr id="66" name="Rectangle 65"/>
            <p:cNvSpPr/>
            <p:nvPr/>
          </p:nvSpPr>
          <p:spPr bwMode="auto">
            <a:xfrm>
              <a:off x="886065" y="4807335"/>
              <a:ext cx="130085" cy="78143"/>
            </a:xfrm>
            <a:prstGeom prst="rect">
              <a:avLst/>
            </a:prstGeom>
            <a:solidFill>
              <a:srgbClr val="BEDAFF"/>
            </a:solidFill>
            <a:ln w="9525" cap="flat" cmpd="sng" algn="ctr">
              <a:noFill/>
              <a:prstDash val="solid"/>
              <a:round/>
              <a:headEnd type="none" w="med" len="med"/>
              <a:tailEnd type="none" w="med" len="med"/>
            </a:ln>
            <a:effectLst/>
            <a:scene3d>
              <a:camera prst="orthographicFront"/>
              <a:lightRig rig="threePt" dir="t"/>
            </a:scene3d>
            <a:sp3d>
              <a:bevelT/>
            </a:sp3d>
          </p:spPr>
          <p:txBody>
            <a:bodyPr anchor="ctr"/>
            <a:lstStyle/>
            <a:p>
              <a:pPr algn="ctr" defTabSz="816452">
                <a:defRPr/>
              </a:pPr>
              <a:endParaRPr lang="en-US" sz="800" dirty="0">
                <a:latin typeface="Arial" charset="0"/>
                <a:ea typeface="ＭＳ Ｐゴシック" charset="-128"/>
                <a:cs typeface="ＭＳ Ｐゴシック" charset="-128"/>
              </a:endParaRPr>
            </a:p>
          </p:txBody>
        </p:sp>
        <p:sp>
          <p:nvSpPr>
            <p:cNvPr id="67" name="Rectangle 66"/>
            <p:cNvSpPr/>
            <p:nvPr/>
          </p:nvSpPr>
          <p:spPr bwMode="auto">
            <a:xfrm>
              <a:off x="1033309" y="4807335"/>
              <a:ext cx="130085" cy="78143"/>
            </a:xfrm>
            <a:prstGeom prst="rect">
              <a:avLst/>
            </a:prstGeom>
            <a:solidFill>
              <a:srgbClr val="BEDAFF"/>
            </a:solidFill>
            <a:ln w="9525" cap="flat" cmpd="sng" algn="ctr">
              <a:noFill/>
              <a:prstDash val="solid"/>
              <a:round/>
              <a:headEnd type="none" w="med" len="med"/>
              <a:tailEnd type="none" w="med" len="med"/>
            </a:ln>
            <a:effectLst/>
            <a:scene3d>
              <a:camera prst="orthographicFront"/>
              <a:lightRig rig="threePt" dir="t"/>
            </a:scene3d>
            <a:sp3d>
              <a:bevelT/>
            </a:sp3d>
          </p:spPr>
          <p:txBody>
            <a:bodyPr anchor="ctr"/>
            <a:lstStyle/>
            <a:p>
              <a:pPr algn="ctr" defTabSz="816452">
                <a:defRPr/>
              </a:pPr>
              <a:endParaRPr lang="en-US" sz="800" dirty="0">
                <a:latin typeface="Arial" charset="0"/>
                <a:ea typeface="ＭＳ Ｐゴシック" charset="-128"/>
                <a:cs typeface="ＭＳ Ｐゴシック" charset="-128"/>
              </a:endParaRPr>
            </a:p>
          </p:txBody>
        </p:sp>
        <p:sp>
          <p:nvSpPr>
            <p:cNvPr id="68" name="Rectangle 67"/>
            <p:cNvSpPr/>
            <p:nvPr/>
          </p:nvSpPr>
          <p:spPr bwMode="auto">
            <a:xfrm>
              <a:off x="738819" y="4649470"/>
              <a:ext cx="130085" cy="78143"/>
            </a:xfrm>
            <a:prstGeom prst="rect">
              <a:avLst/>
            </a:prstGeom>
            <a:solidFill>
              <a:srgbClr val="BEDAFF"/>
            </a:solidFill>
            <a:ln w="9525" cap="flat" cmpd="sng" algn="ctr">
              <a:noFill/>
              <a:prstDash val="solid"/>
              <a:round/>
              <a:headEnd type="none" w="med" len="med"/>
              <a:tailEnd type="none" w="med" len="med"/>
            </a:ln>
            <a:effectLst/>
            <a:scene3d>
              <a:camera prst="orthographicFront"/>
              <a:lightRig rig="threePt" dir="t"/>
            </a:scene3d>
            <a:sp3d>
              <a:bevelT/>
            </a:sp3d>
          </p:spPr>
          <p:txBody>
            <a:bodyPr anchor="ctr"/>
            <a:lstStyle/>
            <a:p>
              <a:pPr algn="ctr" defTabSz="816452">
                <a:defRPr/>
              </a:pPr>
              <a:endParaRPr lang="en-US" sz="800" dirty="0">
                <a:latin typeface="Arial" charset="0"/>
                <a:ea typeface="ＭＳ Ｐゴシック" charset="-128"/>
                <a:cs typeface="ＭＳ Ｐゴシック" charset="-128"/>
              </a:endParaRPr>
            </a:p>
          </p:txBody>
        </p:sp>
        <p:sp>
          <p:nvSpPr>
            <p:cNvPr id="69" name="Rectangle 68"/>
            <p:cNvSpPr/>
            <p:nvPr/>
          </p:nvSpPr>
          <p:spPr bwMode="auto">
            <a:xfrm>
              <a:off x="886065" y="4649470"/>
              <a:ext cx="130085" cy="78143"/>
            </a:xfrm>
            <a:prstGeom prst="rect">
              <a:avLst/>
            </a:prstGeom>
            <a:gradFill>
              <a:gsLst>
                <a:gs pos="0">
                  <a:schemeClr val="accent2">
                    <a:shade val="15000"/>
                    <a:satMod val="180000"/>
                  </a:schemeClr>
                </a:gs>
                <a:gs pos="50000">
                  <a:schemeClr val="accent2">
                    <a:shade val="45000"/>
                    <a:satMod val="170000"/>
                  </a:schemeClr>
                </a:gs>
                <a:gs pos="70000">
                  <a:schemeClr val="accent2">
                    <a:tint val="99000"/>
                    <a:shade val="65000"/>
                    <a:satMod val="155000"/>
                  </a:schemeClr>
                </a:gs>
                <a:gs pos="100000">
                  <a:schemeClr val="accent2">
                    <a:tint val="95500"/>
                    <a:shade val="100000"/>
                    <a:satMod val="155000"/>
                  </a:schemeClr>
                </a:gs>
              </a:gsLst>
            </a:gradFill>
            <a:ln>
              <a:headEnd/>
              <a:tailEnd/>
            </a:ln>
            <a:effectLst/>
          </p:spPr>
          <p:style>
            <a:lnRef idx="0">
              <a:schemeClr val="accent2"/>
            </a:lnRef>
            <a:fillRef idx="3">
              <a:schemeClr val="accent2"/>
            </a:fillRef>
            <a:effectRef idx="3">
              <a:schemeClr val="accent2"/>
            </a:effectRef>
            <a:fontRef idx="minor">
              <a:schemeClr val="lt1"/>
            </a:fontRef>
          </p:style>
          <p:txBody>
            <a:bodyPr wrap="none" anchor="ctr"/>
            <a:lstStyle/>
            <a:p>
              <a:pPr algn="ctr" defTabSz="816452">
                <a:defRPr/>
              </a:pPr>
              <a:endParaRPr lang="en-US" b="1" dirty="0">
                <a:solidFill>
                  <a:schemeClr val="bg1"/>
                </a:solidFill>
              </a:endParaRPr>
            </a:p>
          </p:txBody>
        </p:sp>
        <p:sp>
          <p:nvSpPr>
            <p:cNvPr id="70" name="Rectangle 69"/>
            <p:cNvSpPr/>
            <p:nvPr/>
          </p:nvSpPr>
          <p:spPr bwMode="auto">
            <a:xfrm>
              <a:off x="1180555" y="4649470"/>
              <a:ext cx="130085" cy="78143"/>
            </a:xfrm>
            <a:prstGeom prst="rect">
              <a:avLst/>
            </a:prstGeom>
            <a:gradFill>
              <a:gsLst>
                <a:gs pos="0">
                  <a:schemeClr val="accent2">
                    <a:shade val="15000"/>
                    <a:satMod val="180000"/>
                  </a:schemeClr>
                </a:gs>
                <a:gs pos="50000">
                  <a:schemeClr val="accent2">
                    <a:shade val="45000"/>
                    <a:satMod val="170000"/>
                  </a:schemeClr>
                </a:gs>
                <a:gs pos="70000">
                  <a:schemeClr val="accent2">
                    <a:tint val="99000"/>
                    <a:shade val="65000"/>
                    <a:satMod val="155000"/>
                  </a:schemeClr>
                </a:gs>
                <a:gs pos="100000">
                  <a:schemeClr val="accent2">
                    <a:tint val="95500"/>
                    <a:shade val="100000"/>
                    <a:satMod val="155000"/>
                  </a:schemeClr>
                </a:gs>
              </a:gsLst>
            </a:gradFill>
            <a:ln>
              <a:headEnd/>
              <a:tailEnd/>
            </a:ln>
            <a:effectLst/>
          </p:spPr>
          <p:style>
            <a:lnRef idx="0">
              <a:schemeClr val="accent2"/>
            </a:lnRef>
            <a:fillRef idx="3">
              <a:schemeClr val="accent2"/>
            </a:fillRef>
            <a:effectRef idx="3">
              <a:schemeClr val="accent2"/>
            </a:effectRef>
            <a:fontRef idx="minor">
              <a:schemeClr val="lt1"/>
            </a:fontRef>
          </p:style>
          <p:txBody>
            <a:bodyPr wrap="none" anchor="ctr"/>
            <a:lstStyle/>
            <a:p>
              <a:pPr algn="ctr" defTabSz="816452">
                <a:defRPr/>
              </a:pPr>
              <a:endParaRPr lang="en-US" b="1" dirty="0">
                <a:solidFill>
                  <a:schemeClr val="bg1"/>
                </a:solidFill>
              </a:endParaRPr>
            </a:p>
          </p:txBody>
        </p:sp>
        <p:sp>
          <p:nvSpPr>
            <p:cNvPr id="76" name="Rectangle 75"/>
            <p:cNvSpPr/>
            <p:nvPr/>
          </p:nvSpPr>
          <p:spPr bwMode="auto">
            <a:xfrm>
              <a:off x="1180524" y="5263477"/>
              <a:ext cx="130116" cy="78143"/>
            </a:xfrm>
            <a:prstGeom prst="rect">
              <a:avLst/>
            </a:prstGeom>
            <a:gradFill>
              <a:gsLst>
                <a:gs pos="0">
                  <a:schemeClr val="accent2">
                    <a:shade val="15000"/>
                    <a:satMod val="180000"/>
                  </a:schemeClr>
                </a:gs>
                <a:gs pos="50000">
                  <a:schemeClr val="accent2">
                    <a:shade val="45000"/>
                    <a:satMod val="170000"/>
                  </a:schemeClr>
                </a:gs>
                <a:gs pos="70000">
                  <a:schemeClr val="accent2">
                    <a:tint val="99000"/>
                    <a:shade val="65000"/>
                    <a:satMod val="155000"/>
                  </a:schemeClr>
                </a:gs>
                <a:gs pos="100000">
                  <a:schemeClr val="accent2">
                    <a:tint val="95500"/>
                    <a:shade val="100000"/>
                    <a:satMod val="155000"/>
                  </a:schemeClr>
                </a:gs>
              </a:gsLst>
            </a:gradFill>
            <a:ln>
              <a:headEnd/>
              <a:tailEnd/>
            </a:ln>
            <a:effectLst/>
            <a:scene3d>
              <a:camera prst="orthographicFront">
                <a:rot lat="0" lon="0" rev="0"/>
              </a:camera>
              <a:lightRig rig="threePt" dir="t"/>
            </a:scene3d>
            <a:sp3d contourW="1000" prstMaterial="dkEdge">
              <a:bevelT w="50800" h="44450"/>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wrap="none" anchor="ctr"/>
            <a:lstStyle/>
            <a:p>
              <a:pPr algn="ctr" defTabSz="816452">
                <a:defRPr/>
              </a:pPr>
              <a:endParaRPr lang="en-US" b="1" dirty="0">
                <a:solidFill>
                  <a:schemeClr val="bg1"/>
                </a:solidFill>
              </a:endParaRPr>
            </a:p>
          </p:txBody>
        </p:sp>
        <p:sp>
          <p:nvSpPr>
            <p:cNvPr id="77" name="Rectangle 76"/>
            <p:cNvSpPr/>
            <p:nvPr/>
          </p:nvSpPr>
          <p:spPr bwMode="auto">
            <a:xfrm>
              <a:off x="738682" y="5105185"/>
              <a:ext cx="130116" cy="78143"/>
            </a:xfrm>
            <a:prstGeom prst="rect">
              <a:avLst/>
            </a:prstGeom>
            <a:solidFill>
              <a:srgbClr val="FF9933"/>
            </a:solidFill>
            <a:ln w="9525" cap="flat" cmpd="sng" algn="ctr">
              <a:noFill/>
              <a:prstDash val="solid"/>
              <a:round/>
              <a:headEnd type="none" w="med" len="med"/>
              <a:tailEnd type="none" w="med" len="med"/>
            </a:ln>
            <a:effectLst/>
            <a:scene3d>
              <a:camera prst="orthographicFront"/>
              <a:lightRig rig="threePt" dir="t"/>
            </a:scene3d>
            <a:sp3d>
              <a:bevelT/>
            </a:sp3d>
          </p:spPr>
          <p:txBody>
            <a:bodyPr anchor="ctr"/>
            <a:lstStyle/>
            <a:p>
              <a:pPr algn="ctr" defTabSz="816452">
                <a:defRPr/>
              </a:pPr>
              <a:endParaRPr lang="en-US" sz="800" dirty="0">
                <a:latin typeface="Arial" charset="0"/>
                <a:ea typeface="ＭＳ Ｐゴシック" charset="-128"/>
                <a:cs typeface="ＭＳ Ｐゴシック" charset="-128"/>
              </a:endParaRPr>
            </a:p>
          </p:txBody>
        </p:sp>
        <p:sp>
          <p:nvSpPr>
            <p:cNvPr id="78" name="Rectangle 77"/>
            <p:cNvSpPr/>
            <p:nvPr/>
          </p:nvSpPr>
          <p:spPr bwMode="auto">
            <a:xfrm>
              <a:off x="885963" y="5105185"/>
              <a:ext cx="130116" cy="78143"/>
            </a:xfrm>
            <a:prstGeom prst="rect">
              <a:avLst/>
            </a:prstGeom>
            <a:solidFill>
              <a:srgbClr val="FF9933"/>
            </a:solidFill>
            <a:ln w="9525" cap="flat" cmpd="sng" algn="ctr">
              <a:noFill/>
              <a:prstDash val="solid"/>
              <a:round/>
              <a:headEnd type="none" w="med" len="med"/>
              <a:tailEnd type="none" w="med" len="med"/>
            </a:ln>
            <a:effectLst/>
            <a:scene3d>
              <a:camera prst="orthographicFront"/>
              <a:lightRig rig="threePt" dir="t"/>
            </a:scene3d>
            <a:sp3d>
              <a:bevelT/>
            </a:sp3d>
          </p:spPr>
          <p:txBody>
            <a:bodyPr anchor="ctr"/>
            <a:lstStyle/>
            <a:p>
              <a:pPr algn="ctr" defTabSz="816452">
                <a:defRPr/>
              </a:pPr>
              <a:endParaRPr lang="en-US" sz="800" dirty="0">
                <a:latin typeface="Arial" charset="0"/>
                <a:ea typeface="ＭＳ Ｐゴシック" charset="-128"/>
                <a:cs typeface="ＭＳ Ｐゴシック" charset="-128"/>
              </a:endParaRPr>
            </a:p>
          </p:txBody>
        </p:sp>
        <p:sp>
          <p:nvSpPr>
            <p:cNvPr id="79" name="Rectangle 78"/>
            <p:cNvSpPr/>
            <p:nvPr/>
          </p:nvSpPr>
          <p:spPr bwMode="auto">
            <a:xfrm>
              <a:off x="885963" y="4949958"/>
              <a:ext cx="130116" cy="78143"/>
            </a:xfrm>
            <a:prstGeom prst="rect">
              <a:avLst/>
            </a:prstGeom>
            <a:solidFill>
              <a:srgbClr val="FF9933"/>
            </a:solidFill>
            <a:ln w="9525" cap="flat" cmpd="sng" algn="ctr">
              <a:noFill/>
              <a:prstDash val="solid"/>
              <a:round/>
              <a:headEnd type="none" w="med" len="med"/>
              <a:tailEnd type="none" w="med" len="med"/>
            </a:ln>
            <a:effectLst/>
            <a:scene3d>
              <a:camera prst="orthographicFront"/>
              <a:lightRig rig="threePt" dir="t"/>
            </a:scene3d>
            <a:sp3d>
              <a:bevelT/>
            </a:sp3d>
          </p:spPr>
          <p:txBody>
            <a:bodyPr anchor="ctr"/>
            <a:lstStyle/>
            <a:p>
              <a:pPr algn="ctr" defTabSz="816452">
                <a:defRPr/>
              </a:pPr>
              <a:endParaRPr lang="en-US" sz="800" dirty="0">
                <a:latin typeface="Arial" charset="0"/>
                <a:ea typeface="ＭＳ Ｐゴシック" charset="-128"/>
                <a:cs typeface="ＭＳ Ｐゴシック" charset="-128"/>
              </a:endParaRPr>
            </a:p>
          </p:txBody>
        </p:sp>
        <p:sp>
          <p:nvSpPr>
            <p:cNvPr id="80" name="Rectangle 79"/>
            <p:cNvSpPr/>
            <p:nvPr/>
          </p:nvSpPr>
          <p:spPr bwMode="auto">
            <a:xfrm>
              <a:off x="738682" y="4807335"/>
              <a:ext cx="130116" cy="78143"/>
            </a:xfrm>
            <a:prstGeom prst="rect">
              <a:avLst/>
            </a:prstGeom>
            <a:solidFill>
              <a:srgbClr val="FF9933"/>
            </a:solidFill>
            <a:ln w="9525" cap="flat" cmpd="sng" algn="ctr">
              <a:noFill/>
              <a:prstDash val="solid"/>
              <a:round/>
              <a:headEnd type="none" w="med" len="med"/>
              <a:tailEnd type="none" w="med" len="med"/>
            </a:ln>
            <a:effectLst/>
            <a:scene3d>
              <a:camera prst="orthographicFront"/>
              <a:lightRig rig="threePt" dir="t"/>
            </a:scene3d>
            <a:sp3d>
              <a:bevelT/>
            </a:sp3d>
          </p:spPr>
          <p:txBody>
            <a:bodyPr anchor="ctr"/>
            <a:lstStyle/>
            <a:p>
              <a:pPr algn="ctr" defTabSz="816452">
                <a:defRPr/>
              </a:pPr>
              <a:endParaRPr lang="en-US" sz="800" dirty="0">
                <a:latin typeface="Arial" charset="0"/>
                <a:ea typeface="ＭＳ Ｐゴシック" charset="-128"/>
                <a:cs typeface="ＭＳ Ｐゴシック" charset="-128"/>
              </a:endParaRPr>
            </a:p>
          </p:txBody>
        </p:sp>
        <p:sp>
          <p:nvSpPr>
            <p:cNvPr id="81" name="Rectangle 80"/>
            <p:cNvSpPr/>
            <p:nvPr/>
          </p:nvSpPr>
          <p:spPr bwMode="auto">
            <a:xfrm>
              <a:off x="1180524" y="4807335"/>
              <a:ext cx="130116" cy="78143"/>
            </a:xfrm>
            <a:prstGeom prst="rect">
              <a:avLst/>
            </a:prstGeom>
            <a:solidFill>
              <a:srgbClr val="FF9933"/>
            </a:solidFill>
            <a:ln w="9525" cap="flat" cmpd="sng" algn="ctr">
              <a:noFill/>
              <a:prstDash val="solid"/>
              <a:round/>
              <a:headEnd type="none" w="med" len="med"/>
              <a:tailEnd type="none" w="med" len="med"/>
            </a:ln>
            <a:effectLst/>
            <a:scene3d>
              <a:camera prst="orthographicFront"/>
              <a:lightRig rig="threePt" dir="t"/>
            </a:scene3d>
            <a:sp3d>
              <a:bevelT/>
            </a:sp3d>
          </p:spPr>
          <p:txBody>
            <a:bodyPr anchor="ctr"/>
            <a:lstStyle/>
            <a:p>
              <a:pPr algn="ctr" defTabSz="816452">
                <a:defRPr/>
              </a:pPr>
              <a:endParaRPr lang="en-US" sz="800" dirty="0">
                <a:latin typeface="Arial" charset="0"/>
                <a:ea typeface="ＭＳ Ｐゴシック" charset="-128"/>
                <a:cs typeface="ＭＳ Ｐゴシック" charset="-128"/>
              </a:endParaRPr>
            </a:p>
          </p:txBody>
        </p:sp>
        <p:sp>
          <p:nvSpPr>
            <p:cNvPr id="82" name="Rectangle 81"/>
            <p:cNvSpPr/>
            <p:nvPr/>
          </p:nvSpPr>
          <p:spPr bwMode="auto">
            <a:xfrm>
              <a:off x="1033242" y="4649470"/>
              <a:ext cx="130116" cy="78143"/>
            </a:xfrm>
            <a:prstGeom prst="rect">
              <a:avLst/>
            </a:prstGeom>
            <a:gradFill>
              <a:gsLst>
                <a:gs pos="0">
                  <a:schemeClr val="accent2">
                    <a:shade val="15000"/>
                    <a:satMod val="180000"/>
                  </a:schemeClr>
                </a:gs>
                <a:gs pos="50000">
                  <a:schemeClr val="accent2">
                    <a:shade val="45000"/>
                    <a:satMod val="170000"/>
                  </a:schemeClr>
                </a:gs>
                <a:gs pos="70000">
                  <a:schemeClr val="accent2">
                    <a:tint val="99000"/>
                    <a:shade val="65000"/>
                    <a:satMod val="155000"/>
                  </a:schemeClr>
                </a:gs>
                <a:gs pos="100000">
                  <a:schemeClr val="accent2">
                    <a:tint val="95500"/>
                    <a:shade val="100000"/>
                    <a:satMod val="155000"/>
                  </a:schemeClr>
                </a:gs>
              </a:gsLst>
            </a:gradFill>
            <a:ln>
              <a:headEnd/>
              <a:tailEnd/>
            </a:ln>
            <a:effectLst/>
          </p:spPr>
          <p:style>
            <a:lnRef idx="0">
              <a:schemeClr val="accent2"/>
            </a:lnRef>
            <a:fillRef idx="3">
              <a:schemeClr val="accent2"/>
            </a:fillRef>
            <a:effectRef idx="3">
              <a:schemeClr val="accent2"/>
            </a:effectRef>
            <a:fontRef idx="minor">
              <a:schemeClr val="lt1"/>
            </a:fontRef>
          </p:style>
          <p:txBody>
            <a:bodyPr wrap="none" anchor="ctr"/>
            <a:lstStyle/>
            <a:p>
              <a:pPr algn="ctr" defTabSz="816452">
                <a:defRPr/>
              </a:pPr>
              <a:endParaRPr lang="en-US" b="1" dirty="0">
                <a:solidFill>
                  <a:schemeClr val="bg1"/>
                </a:solidFill>
              </a:endParaRPr>
            </a:p>
          </p:txBody>
        </p:sp>
        <p:sp>
          <p:nvSpPr>
            <p:cNvPr id="91" name="Rectangle 90"/>
            <p:cNvSpPr/>
            <p:nvPr/>
          </p:nvSpPr>
          <p:spPr bwMode="auto">
            <a:xfrm>
              <a:off x="731657" y="5263477"/>
              <a:ext cx="130085" cy="78143"/>
            </a:xfrm>
            <a:prstGeom prst="rect">
              <a:avLst/>
            </a:prstGeom>
            <a:gradFill>
              <a:gsLst>
                <a:gs pos="0">
                  <a:srgbClr val="863300"/>
                </a:gs>
                <a:gs pos="70000">
                  <a:schemeClr val="accent1">
                    <a:lumMod val="60000"/>
                    <a:lumOff val="40000"/>
                  </a:schemeClr>
                </a:gs>
                <a:gs pos="100000">
                  <a:schemeClr val="accent1"/>
                </a:gs>
              </a:gsLst>
            </a:gradFill>
            <a:ln>
              <a:headEnd/>
              <a:tailEnd/>
            </a:ln>
            <a:effectLst/>
            <a:scene3d>
              <a:camera prst="orthographicFront">
                <a:rot lat="0" lon="0" rev="0"/>
              </a:camera>
              <a:lightRig rig="threePt" dir="t"/>
            </a:scene3d>
            <a:sp3d contourW="1000" prstMaterial="dkEdge">
              <a:bevelT w="50800" h="44450"/>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wrap="none" anchor="ctr"/>
            <a:lstStyle/>
            <a:p>
              <a:pPr algn="ctr" defTabSz="816452">
                <a:defRPr/>
              </a:pPr>
              <a:endParaRPr lang="en-US" b="1" dirty="0">
                <a:solidFill>
                  <a:schemeClr val="bg1"/>
                </a:solidFill>
              </a:endParaRPr>
            </a:p>
          </p:txBody>
        </p:sp>
        <p:sp>
          <p:nvSpPr>
            <p:cNvPr id="92" name="Rectangle 91"/>
            <p:cNvSpPr/>
            <p:nvPr/>
          </p:nvSpPr>
          <p:spPr bwMode="auto">
            <a:xfrm>
              <a:off x="878903" y="5263477"/>
              <a:ext cx="130085" cy="78143"/>
            </a:xfrm>
            <a:prstGeom prst="rect">
              <a:avLst/>
            </a:prstGeom>
            <a:gradFill>
              <a:gsLst>
                <a:gs pos="0">
                  <a:schemeClr val="accent2">
                    <a:shade val="15000"/>
                    <a:satMod val="180000"/>
                  </a:schemeClr>
                </a:gs>
                <a:gs pos="50000">
                  <a:schemeClr val="accent2">
                    <a:shade val="45000"/>
                    <a:satMod val="170000"/>
                  </a:schemeClr>
                </a:gs>
                <a:gs pos="70000">
                  <a:schemeClr val="accent2">
                    <a:tint val="99000"/>
                    <a:shade val="65000"/>
                    <a:satMod val="155000"/>
                  </a:schemeClr>
                </a:gs>
                <a:gs pos="100000">
                  <a:schemeClr val="accent2">
                    <a:tint val="95500"/>
                    <a:shade val="100000"/>
                    <a:satMod val="155000"/>
                  </a:schemeClr>
                </a:gs>
              </a:gsLst>
            </a:gradFill>
            <a:ln>
              <a:headEnd/>
              <a:tailEnd/>
            </a:ln>
            <a:effectLst/>
            <a:scene3d>
              <a:camera prst="orthographicFront">
                <a:rot lat="0" lon="0" rev="0"/>
              </a:camera>
              <a:lightRig rig="threePt" dir="t"/>
            </a:scene3d>
            <a:sp3d contourW="1000" prstMaterial="dkEdge">
              <a:bevelT w="50800" h="44450"/>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wrap="none" anchor="ctr"/>
            <a:lstStyle/>
            <a:p>
              <a:pPr algn="ctr" defTabSz="816452">
                <a:defRPr/>
              </a:pPr>
              <a:endParaRPr lang="en-US" b="1" dirty="0">
                <a:solidFill>
                  <a:schemeClr val="bg1"/>
                </a:solidFill>
              </a:endParaRPr>
            </a:p>
          </p:txBody>
        </p:sp>
        <p:sp>
          <p:nvSpPr>
            <p:cNvPr id="93" name="Rectangle 92"/>
            <p:cNvSpPr/>
            <p:nvPr/>
          </p:nvSpPr>
          <p:spPr bwMode="auto">
            <a:xfrm>
              <a:off x="1026147" y="5263477"/>
              <a:ext cx="130085" cy="78143"/>
            </a:xfrm>
            <a:prstGeom prst="rect">
              <a:avLst/>
            </a:prstGeom>
            <a:gradFill>
              <a:gsLst>
                <a:gs pos="0">
                  <a:schemeClr val="accent2">
                    <a:shade val="15000"/>
                    <a:satMod val="180000"/>
                  </a:schemeClr>
                </a:gs>
                <a:gs pos="50000">
                  <a:schemeClr val="accent2">
                    <a:shade val="45000"/>
                    <a:satMod val="170000"/>
                  </a:schemeClr>
                </a:gs>
                <a:gs pos="70000">
                  <a:schemeClr val="accent2">
                    <a:tint val="99000"/>
                    <a:shade val="65000"/>
                    <a:satMod val="155000"/>
                  </a:schemeClr>
                </a:gs>
                <a:gs pos="100000">
                  <a:schemeClr val="accent2">
                    <a:tint val="95500"/>
                    <a:shade val="100000"/>
                    <a:satMod val="155000"/>
                  </a:schemeClr>
                </a:gs>
              </a:gsLst>
            </a:gradFill>
            <a:ln>
              <a:headEnd/>
              <a:tailEnd/>
            </a:ln>
            <a:effectLst/>
            <a:scene3d>
              <a:camera prst="orthographicFront">
                <a:rot lat="0" lon="0" rev="0"/>
              </a:camera>
              <a:lightRig rig="threePt" dir="t"/>
            </a:scene3d>
            <a:sp3d contourW="1000" prstMaterial="dkEdge">
              <a:bevelT w="50800" h="44450"/>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wrap="none" anchor="ctr"/>
            <a:lstStyle/>
            <a:p>
              <a:pPr algn="ctr" defTabSz="816452">
                <a:defRPr/>
              </a:pPr>
              <a:endParaRPr lang="en-US" b="1" dirty="0">
                <a:solidFill>
                  <a:schemeClr val="bg1"/>
                </a:solidFill>
              </a:endParaRPr>
            </a:p>
          </p:txBody>
        </p:sp>
        <p:sp>
          <p:nvSpPr>
            <p:cNvPr id="94" name="Rectangle 93"/>
            <p:cNvSpPr/>
            <p:nvPr/>
          </p:nvSpPr>
          <p:spPr bwMode="auto">
            <a:xfrm>
              <a:off x="1026147" y="5105185"/>
              <a:ext cx="130085" cy="78143"/>
            </a:xfrm>
            <a:prstGeom prst="rect">
              <a:avLst/>
            </a:prstGeom>
            <a:gradFill>
              <a:gsLst>
                <a:gs pos="0">
                  <a:schemeClr val="accent2">
                    <a:shade val="15000"/>
                    <a:satMod val="180000"/>
                  </a:schemeClr>
                </a:gs>
                <a:gs pos="50000">
                  <a:schemeClr val="accent2">
                    <a:shade val="45000"/>
                    <a:satMod val="170000"/>
                  </a:schemeClr>
                </a:gs>
                <a:gs pos="70000">
                  <a:schemeClr val="accent2">
                    <a:tint val="99000"/>
                    <a:shade val="65000"/>
                    <a:satMod val="155000"/>
                  </a:schemeClr>
                </a:gs>
                <a:gs pos="100000">
                  <a:schemeClr val="accent2">
                    <a:tint val="95500"/>
                    <a:shade val="100000"/>
                    <a:satMod val="155000"/>
                  </a:schemeClr>
                </a:gs>
              </a:gsLst>
            </a:gradFill>
            <a:ln>
              <a:headEnd/>
              <a:tailEnd/>
            </a:ln>
            <a:effectLst/>
            <a:scene3d>
              <a:camera prst="orthographicFront">
                <a:rot lat="0" lon="0" rev="0"/>
              </a:camera>
              <a:lightRig rig="threePt" dir="t"/>
            </a:scene3d>
            <a:sp3d contourW="1000" prstMaterial="dkEdge">
              <a:bevelT w="50800" h="44450"/>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wrap="none" anchor="ctr"/>
            <a:lstStyle/>
            <a:p>
              <a:pPr algn="ctr" defTabSz="816452">
                <a:defRPr/>
              </a:pPr>
              <a:endParaRPr lang="en-US" b="1" dirty="0">
                <a:solidFill>
                  <a:schemeClr val="bg1"/>
                </a:solidFill>
              </a:endParaRPr>
            </a:p>
          </p:txBody>
        </p:sp>
        <p:sp>
          <p:nvSpPr>
            <p:cNvPr id="95" name="Rectangle 94"/>
            <p:cNvSpPr/>
            <p:nvPr/>
          </p:nvSpPr>
          <p:spPr bwMode="auto">
            <a:xfrm>
              <a:off x="1173393" y="5105185"/>
              <a:ext cx="130085" cy="78143"/>
            </a:xfrm>
            <a:prstGeom prst="rect">
              <a:avLst/>
            </a:prstGeom>
            <a:gradFill>
              <a:gsLst>
                <a:gs pos="0">
                  <a:srgbClr val="863300"/>
                </a:gs>
                <a:gs pos="70000">
                  <a:schemeClr val="accent1">
                    <a:lumMod val="60000"/>
                    <a:lumOff val="40000"/>
                  </a:schemeClr>
                </a:gs>
                <a:gs pos="100000">
                  <a:schemeClr val="accent1"/>
                </a:gs>
              </a:gsLst>
            </a:gradFill>
            <a:ln>
              <a:headEnd/>
              <a:tailEnd/>
            </a:ln>
            <a:effectLst/>
            <a:scene3d>
              <a:camera prst="orthographicFront">
                <a:rot lat="0" lon="0" rev="0"/>
              </a:camera>
              <a:lightRig rig="threePt" dir="t"/>
            </a:scene3d>
            <a:sp3d contourW="1000" prstMaterial="dkEdge">
              <a:bevelT w="50800" h="44450"/>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wrap="none" anchor="ctr"/>
            <a:lstStyle/>
            <a:p>
              <a:pPr algn="ctr" defTabSz="816452">
                <a:defRPr/>
              </a:pPr>
              <a:endParaRPr lang="en-US" b="1" dirty="0">
                <a:solidFill>
                  <a:schemeClr val="bg1"/>
                </a:solidFill>
              </a:endParaRPr>
            </a:p>
          </p:txBody>
        </p:sp>
        <p:sp>
          <p:nvSpPr>
            <p:cNvPr id="96" name="Rectangle 95"/>
            <p:cNvSpPr/>
            <p:nvPr/>
          </p:nvSpPr>
          <p:spPr bwMode="auto">
            <a:xfrm>
              <a:off x="731657" y="4949958"/>
              <a:ext cx="130085" cy="78143"/>
            </a:xfrm>
            <a:prstGeom prst="rect">
              <a:avLst/>
            </a:prstGeom>
            <a:gradFill>
              <a:gsLst>
                <a:gs pos="0">
                  <a:schemeClr val="accent2">
                    <a:shade val="15000"/>
                    <a:satMod val="180000"/>
                  </a:schemeClr>
                </a:gs>
                <a:gs pos="50000">
                  <a:schemeClr val="accent2">
                    <a:shade val="45000"/>
                    <a:satMod val="170000"/>
                  </a:schemeClr>
                </a:gs>
                <a:gs pos="70000">
                  <a:schemeClr val="accent2">
                    <a:tint val="99000"/>
                    <a:shade val="65000"/>
                    <a:satMod val="155000"/>
                  </a:schemeClr>
                </a:gs>
                <a:gs pos="100000">
                  <a:schemeClr val="accent2">
                    <a:tint val="95500"/>
                    <a:shade val="100000"/>
                    <a:satMod val="155000"/>
                  </a:schemeClr>
                </a:gs>
              </a:gsLst>
            </a:gradFill>
            <a:ln>
              <a:headEnd/>
              <a:tailEnd/>
            </a:ln>
            <a:effectLst/>
            <a:scene3d>
              <a:camera prst="orthographicFront">
                <a:rot lat="0" lon="0" rev="0"/>
              </a:camera>
              <a:lightRig rig="threePt" dir="t"/>
            </a:scene3d>
            <a:sp3d contourW="1000" prstMaterial="dkEdge">
              <a:bevelT w="50800" h="44450"/>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wrap="none" anchor="ctr"/>
            <a:lstStyle/>
            <a:p>
              <a:pPr algn="ctr" defTabSz="816452">
                <a:defRPr/>
              </a:pPr>
              <a:endParaRPr lang="en-US" b="1" dirty="0">
                <a:solidFill>
                  <a:schemeClr val="bg1"/>
                </a:solidFill>
              </a:endParaRPr>
            </a:p>
          </p:txBody>
        </p:sp>
        <p:sp>
          <p:nvSpPr>
            <p:cNvPr id="97" name="Rectangle 96"/>
            <p:cNvSpPr/>
            <p:nvPr/>
          </p:nvSpPr>
          <p:spPr bwMode="auto">
            <a:xfrm>
              <a:off x="1026147" y="4949958"/>
              <a:ext cx="130085" cy="78143"/>
            </a:xfrm>
            <a:prstGeom prst="rect">
              <a:avLst/>
            </a:prstGeom>
            <a:gradFill>
              <a:gsLst>
                <a:gs pos="0">
                  <a:srgbClr val="863300"/>
                </a:gs>
                <a:gs pos="70000">
                  <a:schemeClr val="accent1">
                    <a:lumMod val="60000"/>
                    <a:lumOff val="40000"/>
                  </a:schemeClr>
                </a:gs>
                <a:gs pos="100000">
                  <a:schemeClr val="accent1"/>
                </a:gs>
              </a:gsLst>
            </a:gradFill>
            <a:ln>
              <a:headEnd/>
              <a:tailEnd/>
            </a:ln>
            <a:effectLst/>
            <a:scene3d>
              <a:camera prst="orthographicFront">
                <a:rot lat="0" lon="0" rev="0"/>
              </a:camera>
              <a:lightRig rig="threePt" dir="t"/>
            </a:scene3d>
            <a:sp3d contourW="1000" prstMaterial="dkEdge">
              <a:bevelT w="50800" h="44450"/>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wrap="none" anchor="ctr"/>
            <a:lstStyle/>
            <a:p>
              <a:pPr algn="ctr" defTabSz="816452">
                <a:defRPr/>
              </a:pPr>
              <a:endParaRPr lang="en-US" b="1" dirty="0">
                <a:solidFill>
                  <a:schemeClr val="bg1"/>
                </a:solidFill>
              </a:endParaRPr>
            </a:p>
          </p:txBody>
        </p:sp>
        <p:sp>
          <p:nvSpPr>
            <p:cNvPr id="98" name="Rectangle 97"/>
            <p:cNvSpPr/>
            <p:nvPr/>
          </p:nvSpPr>
          <p:spPr bwMode="auto">
            <a:xfrm>
              <a:off x="1173393" y="4949958"/>
              <a:ext cx="130085" cy="78143"/>
            </a:xfrm>
            <a:prstGeom prst="rect">
              <a:avLst/>
            </a:prstGeom>
            <a:gradFill>
              <a:gsLst>
                <a:gs pos="0">
                  <a:schemeClr val="accent2">
                    <a:shade val="15000"/>
                    <a:satMod val="180000"/>
                  </a:schemeClr>
                </a:gs>
                <a:gs pos="50000">
                  <a:schemeClr val="accent2">
                    <a:shade val="45000"/>
                    <a:satMod val="170000"/>
                  </a:schemeClr>
                </a:gs>
                <a:gs pos="70000">
                  <a:schemeClr val="accent2">
                    <a:tint val="99000"/>
                    <a:shade val="65000"/>
                    <a:satMod val="155000"/>
                  </a:schemeClr>
                </a:gs>
                <a:gs pos="100000">
                  <a:schemeClr val="accent2">
                    <a:tint val="95500"/>
                    <a:shade val="100000"/>
                    <a:satMod val="155000"/>
                  </a:schemeClr>
                </a:gs>
              </a:gsLst>
            </a:gradFill>
            <a:ln>
              <a:headEnd/>
              <a:tailEnd/>
            </a:ln>
            <a:effectLst/>
            <a:scene3d>
              <a:camera prst="orthographicFront">
                <a:rot lat="0" lon="0" rev="0"/>
              </a:camera>
              <a:lightRig rig="threePt" dir="t"/>
            </a:scene3d>
            <a:sp3d contourW="1000" prstMaterial="dkEdge">
              <a:bevelT w="50800" h="44450"/>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wrap="none" anchor="ctr"/>
            <a:lstStyle/>
            <a:p>
              <a:pPr algn="ctr" defTabSz="816452">
                <a:defRPr/>
              </a:pPr>
              <a:endParaRPr lang="en-US" b="1" dirty="0">
                <a:solidFill>
                  <a:schemeClr val="bg1"/>
                </a:solidFill>
              </a:endParaRPr>
            </a:p>
          </p:txBody>
        </p:sp>
        <p:sp>
          <p:nvSpPr>
            <p:cNvPr id="99" name="Rectangle 98"/>
            <p:cNvSpPr/>
            <p:nvPr/>
          </p:nvSpPr>
          <p:spPr bwMode="auto">
            <a:xfrm>
              <a:off x="878903" y="4807335"/>
              <a:ext cx="130085" cy="78143"/>
            </a:xfrm>
            <a:prstGeom prst="rect">
              <a:avLst/>
            </a:prstGeom>
            <a:gradFill>
              <a:gsLst>
                <a:gs pos="0">
                  <a:srgbClr val="863300"/>
                </a:gs>
                <a:gs pos="70000">
                  <a:schemeClr val="accent1">
                    <a:lumMod val="60000"/>
                    <a:lumOff val="40000"/>
                  </a:schemeClr>
                </a:gs>
                <a:gs pos="100000">
                  <a:schemeClr val="accent1"/>
                </a:gs>
              </a:gsLst>
            </a:gradFill>
            <a:ln>
              <a:headEnd/>
              <a:tailEnd/>
            </a:ln>
            <a:effectLst/>
            <a:scene3d>
              <a:camera prst="orthographicFront">
                <a:rot lat="0" lon="0" rev="0"/>
              </a:camera>
              <a:lightRig rig="threePt" dir="t"/>
            </a:scene3d>
            <a:sp3d contourW="1000" prstMaterial="dkEdge">
              <a:bevelT w="50800" h="44450"/>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wrap="none" anchor="ctr"/>
            <a:lstStyle/>
            <a:p>
              <a:pPr algn="ctr" defTabSz="816452">
                <a:defRPr/>
              </a:pPr>
              <a:endParaRPr lang="en-US" b="1" dirty="0">
                <a:solidFill>
                  <a:schemeClr val="bg1"/>
                </a:solidFill>
              </a:endParaRPr>
            </a:p>
          </p:txBody>
        </p:sp>
        <p:sp>
          <p:nvSpPr>
            <p:cNvPr id="100" name="Rectangle 99"/>
            <p:cNvSpPr/>
            <p:nvPr/>
          </p:nvSpPr>
          <p:spPr bwMode="auto">
            <a:xfrm>
              <a:off x="1026147" y="4807335"/>
              <a:ext cx="130085" cy="78143"/>
            </a:xfrm>
            <a:prstGeom prst="rect">
              <a:avLst/>
            </a:prstGeom>
            <a:gradFill>
              <a:gsLst>
                <a:gs pos="0">
                  <a:schemeClr val="accent2">
                    <a:shade val="15000"/>
                    <a:satMod val="180000"/>
                  </a:schemeClr>
                </a:gs>
                <a:gs pos="50000">
                  <a:schemeClr val="accent2">
                    <a:shade val="45000"/>
                    <a:satMod val="170000"/>
                  </a:schemeClr>
                </a:gs>
                <a:gs pos="70000">
                  <a:schemeClr val="accent2">
                    <a:tint val="99000"/>
                    <a:shade val="65000"/>
                    <a:satMod val="155000"/>
                  </a:schemeClr>
                </a:gs>
                <a:gs pos="100000">
                  <a:schemeClr val="accent2">
                    <a:tint val="95500"/>
                    <a:shade val="100000"/>
                    <a:satMod val="155000"/>
                  </a:schemeClr>
                </a:gs>
              </a:gsLst>
            </a:gradFill>
            <a:ln>
              <a:headEnd/>
              <a:tailEnd/>
            </a:ln>
            <a:effectLst/>
            <a:scene3d>
              <a:camera prst="orthographicFront">
                <a:rot lat="0" lon="0" rev="0"/>
              </a:camera>
              <a:lightRig rig="threePt" dir="t"/>
            </a:scene3d>
            <a:sp3d contourW="1000" prstMaterial="dkEdge">
              <a:bevelT w="50800" h="44450"/>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wrap="none" anchor="ctr"/>
            <a:lstStyle/>
            <a:p>
              <a:pPr algn="ctr" defTabSz="816452">
                <a:defRPr/>
              </a:pPr>
              <a:endParaRPr lang="en-US" b="1" dirty="0">
                <a:solidFill>
                  <a:schemeClr val="bg1"/>
                </a:solidFill>
              </a:endParaRPr>
            </a:p>
          </p:txBody>
        </p:sp>
        <p:sp>
          <p:nvSpPr>
            <p:cNvPr id="101" name="Rectangle 100"/>
            <p:cNvSpPr/>
            <p:nvPr/>
          </p:nvSpPr>
          <p:spPr bwMode="auto">
            <a:xfrm>
              <a:off x="731657" y="4649470"/>
              <a:ext cx="130085" cy="78143"/>
            </a:xfrm>
            <a:prstGeom prst="rect">
              <a:avLst/>
            </a:prstGeom>
            <a:gradFill>
              <a:gsLst>
                <a:gs pos="0">
                  <a:srgbClr val="863300"/>
                </a:gs>
                <a:gs pos="70000">
                  <a:schemeClr val="accent1">
                    <a:lumMod val="60000"/>
                    <a:lumOff val="40000"/>
                  </a:schemeClr>
                </a:gs>
                <a:gs pos="100000">
                  <a:schemeClr val="accent1"/>
                </a:gs>
              </a:gsLst>
            </a:gradFill>
            <a:ln>
              <a:headEnd/>
              <a:tailEnd/>
            </a:ln>
            <a:effectLst/>
            <a:scene3d>
              <a:camera prst="orthographicFront">
                <a:rot lat="0" lon="0" rev="0"/>
              </a:camera>
              <a:lightRig rig="threePt" dir="t"/>
            </a:scene3d>
            <a:sp3d contourW="1000" prstMaterial="dkEdge">
              <a:bevelT w="50800" h="44450"/>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wrap="none" anchor="ctr"/>
            <a:lstStyle/>
            <a:p>
              <a:pPr algn="ctr" defTabSz="816452">
                <a:defRPr/>
              </a:pPr>
              <a:endParaRPr lang="en-US" b="1" dirty="0">
                <a:solidFill>
                  <a:schemeClr val="bg1"/>
                </a:solidFill>
              </a:endParaRPr>
            </a:p>
          </p:txBody>
        </p:sp>
        <p:sp>
          <p:nvSpPr>
            <p:cNvPr id="102" name="Rectangle 101"/>
            <p:cNvSpPr/>
            <p:nvPr/>
          </p:nvSpPr>
          <p:spPr bwMode="auto">
            <a:xfrm>
              <a:off x="878903" y="4649470"/>
              <a:ext cx="130085" cy="78143"/>
            </a:xfrm>
            <a:prstGeom prst="rect">
              <a:avLst/>
            </a:prstGeom>
            <a:gradFill>
              <a:gsLst>
                <a:gs pos="0">
                  <a:schemeClr val="accent2">
                    <a:shade val="15000"/>
                    <a:satMod val="180000"/>
                  </a:schemeClr>
                </a:gs>
                <a:gs pos="50000">
                  <a:schemeClr val="accent2">
                    <a:shade val="45000"/>
                    <a:satMod val="170000"/>
                  </a:schemeClr>
                </a:gs>
                <a:gs pos="70000">
                  <a:schemeClr val="accent2">
                    <a:tint val="99000"/>
                    <a:shade val="65000"/>
                    <a:satMod val="155000"/>
                  </a:schemeClr>
                </a:gs>
                <a:gs pos="100000">
                  <a:schemeClr val="accent2">
                    <a:tint val="95500"/>
                    <a:shade val="100000"/>
                    <a:satMod val="155000"/>
                  </a:schemeClr>
                </a:gs>
              </a:gsLst>
            </a:gradFill>
            <a:ln>
              <a:headEnd/>
              <a:tailEnd/>
            </a:ln>
            <a:effectLst/>
            <a:scene3d>
              <a:camera prst="orthographicFront">
                <a:rot lat="0" lon="0" rev="0"/>
              </a:camera>
              <a:lightRig rig="threePt" dir="t"/>
            </a:scene3d>
            <a:sp3d contourW="1000" prstMaterial="dkEdge">
              <a:bevelT w="50800" h="44450"/>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wrap="none" anchor="ctr"/>
            <a:lstStyle/>
            <a:p>
              <a:pPr algn="ctr" defTabSz="816452">
                <a:defRPr/>
              </a:pPr>
              <a:endParaRPr lang="en-US" b="1" dirty="0">
                <a:solidFill>
                  <a:schemeClr val="bg1"/>
                </a:solidFill>
              </a:endParaRPr>
            </a:p>
          </p:txBody>
        </p:sp>
        <p:sp>
          <p:nvSpPr>
            <p:cNvPr id="103" name="Rectangle 102"/>
            <p:cNvSpPr/>
            <p:nvPr/>
          </p:nvSpPr>
          <p:spPr bwMode="auto">
            <a:xfrm>
              <a:off x="1173393" y="4649470"/>
              <a:ext cx="130085" cy="78143"/>
            </a:xfrm>
            <a:prstGeom prst="rect">
              <a:avLst/>
            </a:prstGeom>
            <a:gradFill>
              <a:gsLst>
                <a:gs pos="0">
                  <a:schemeClr val="accent2">
                    <a:shade val="15000"/>
                    <a:satMod val="180000"/>
                  </a:schemeClr>
                </a:gs>
                <a:gs pos="50000">
                  <a:schemeClr val="accent2">
                    <a:shade val="45000"/>
                    <a:satMod val="170000"/>
                  </a:schemeClr>
                </a:gs>
                <a:gs pos="70000">
                  <a:schemeClr val="accent2">
                    <a:tint val="99000"/>
                    <a:shade val="65000"/>
                    <a:satMod val="155000"/>
                  </a:schemeClr>
                </a:gs>
                <a:gs pos="100000">
                  <a:schemeClr val="accent2">
                    <a:tint val="95500"/>
                    <a:shade val="100000"/>
                    <a:satMod val="155000"/>
                  </a:schemeClr>
                </a:gs>
              </a:gsLst>
            </a:gradFill>
            <a:ln>
              <a:headEnd/>
              <a:tailEnd/>
            </a:ln>
            <a:effectLst/>
            <a:scene3d>
              <a:camera prst="orthographicFront">
                <a:rot lat="0" lon="0" rev="0"/>
              </a:camera>
              <a:lightRig rig="threePt" dir="t"/>
            </a:scene3d>
            <a:sp3d contourW="1000" prstMaterial="dkEdge">
              <a:bevelT w="50800" h="44450"/>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wrap="none" anchor="ctr"/>
            <a:lstStyle/>
            <a:p>
              <a:pPr algn="ctr" defTabSz="816452">
                <a:defRPr/>
              </a:pPr>
              <a:endParaRPr lang="en-US" b="1" dirty="0">
                <a:solidFill>
                  <a:schemeClr val="bg1"/>
                </a:solidFill>
              </a:endParaRPr>
            </a:p>
          </p:txBody>
        </p:sp>
        <p:sp>
          <p:nvSpPr>
            <p:cNvPr id="109" name="Rectangle 108"/>
            <p:cNvSpPr/>
            <p:nvPr/>
          </p:nvSpPr>
          <p:spPr bwMode="auto">
            <a:xfrm>
              <a:off x="1173361" y="5263477"/>
              <a:ext cx="130116" cy="78143"/>
            </a:xfrm>
            <a:prstGeom prst="rect">
              <a:avLst/>
            </a:prstGeom>
            <a:gradFill>
              <a:gsLst>
                <a:gs pos="0">
                  <a:schemeClr val="accent2">
                    <a:shade val="15000"/>
                    <a:satMod val="180000"/>
                  </a:schemeClr>
                </a:gs>
                <a:gs pos="50000">
                  <a:schemeClr val="accent2">
                    <a:shade val="45000"/>
                    <a:satMod val="170000"/>
                  </a:schemeClr>
                </a:gs>
                <a:gs pos="70000">
                  <a:schemeClr val="accent2">
                    <a:tint val="99000"/>
                    <a:shade val="65000"/>
                    <a:satMod val="155000"/>
                  </a:schemeClr>
                </a:gs>
                <a:gs pos="100000">
                  <a:schemeClr val="accent2">
                    <a:tint val="95500"/>
                    <a:shade val="100000"/>
                    <a:satMod val="155000"/>
                  </a:schemeClr>
                </a:gs>
              </a:gsLst>
            </a:gradFill>
            <a:ln>
              <a:headEnd/>
              <a:tailEnd/>
            </a:ln>
            <a:effectLst/>
            <a:scene3d>
              <a:camera prst="orthographicFront">
                <a:rot lat="0" lon="0" rev="0"/>
              </a:camera>
              <a:lightRig rig="threePt" dir="t"/>
            </a:scene3d>
            <a:sp3d contourW="1000" prstMaterial="dkEdge">
              <a:bevelT w="50800" h="44450"/>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wrap="none" anchor="ctr"/>
            <a:lstStyle/>
            <a:p>
              <a:pPr algn="ctr" defTabSz="816452">
                <a:defRPr/>
              </a:pPr>
              <a:endParaRPr lang="en-US" b="1" dirty="0">
                <a:solidFill>
                  <a:schemeClr val="bg1"/>
                </a:solidFill>
              </a:endParaRPr>
            </a:p>
          </p:txBody>
        </p:sp>
        <p:sp>
          <p:nvSpPr>
            <p:cNvPr id="110" name="Rectangle 109"/>
            <p:cNvSpPr/>
            <p:nvPr/>
          </p:nvSpPr>
          <p:spPr bwMode="auto">
            <a:xfrm>
              <a:off x="731520" y="5105185"/>
              <a:ext cx="130116" cy="78143"/>
            </a:xfrm>
            <a:prstGeom prst="rect">
              <a:avLst/>
            </a:prstGeom>
            <a:gradFill>
              <a:gsLst>
                <a:gs pos="0">
                  <a:schemeClr val="accent2">
                    <a:shade val="15000"/>
                    <a:satMod val="180000"/>
                  </a:schemeClr>
                </a:gs>
                <a:gs pos="50000">
                  <a:schemeClr val="accent2">
                    <a:shade val="45000"/>
                    <a:satMod val="170000"/>
                  </a:schemeClr>
                </a:gs>
                <a:gs pos="70000">
                  <a:schemeClr val="accent2">
                    <a:tint val="99000"/>
                    <a:shade val="65000"/>
                    <a:satMod val="155000"/>
                  </a:schemeClr>
                </a:gs>
                <a:gs pos="100000">
                  <a:schemeClr val="accent2">
                    <a:tint val="95500"/>
                    <a:shade val="100000"/>
                    <a:satMod val="155000"/>
                  </a:schemeClr>
                </a:gs>
              </a:gsLst>
            </a:gradFill>
            <a:ln>
              <a:headEnd/>
              <a:tailEnd/>
            </a:ln>
            <a:effectLst/>
            <a:scene3d>
              <a:camera prst="orthographicFront">
                <a:rot lat="0" lon="0" rev="0"/>
              </a:camera>
              <a:lightRig rig="threePt" dir="t"/>
            </a:scene3d>
            <a:sp3d contourW="1000" prstMaterial="dkEdge">
              <a:bevelT w="50800" h="44450"/>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wrap="none" anchor="ctr"/>
            <a:lstStyle/>
            <a:p>
              <a:pPr algn="ctr" defTabSz="816452">
                <a:defRPr/>
              </a:pPr>
              <a:endParaRPr lang="en-US" b="1" dirty="0">
                <a:solidFill>
                  <a:schemeClr val="bg1"/>
                </a:solidFill>
              </a:endParaRPr>
            </a:p>
          </p:txBody>
        </p:sp>
        <p:sp>
          <p:nvSpPr>
            <p:cNvPr id="111" name="Rectangle 110"/>
            <p:cNvSpPr/>
            <p:nvPr/>
          </p:nvSpPr>
          <p:spPr bwMode="auto">
            <a:xfrm>
              <a:off x="878801" y="5105185"/>
              <a:ext cx="130116" cy="78143"/>
            </a:xfrm>
            <a:prstGeom prst="rect">
              <a:avLst/>
            </a:prstGeom>
            <a:gradFill>
              <a:gsLst>
                <a:gs pos="0">
                  <a:srgbClr val="863300"/>
                </a:gs>
                <a:gs pos="70000">
                  <a:schemeClr val="accent1">
                    <a:lumMod val="60000"/>
                    <a:lumOff val="40000"/>
                  </a:schemeClr>
                </a:gs>
                <a:gs pos="100000">
                  <a:schemeClr val="accent1"/>
                </a:gs>
              </a:gsLst>
            </a:gradFill>
            <a:ln>
              <a:headEnd/>
              <a:tailEnd/>
            </a:ln>
            <a:effectLst/>
            <a:scene3d>
              <a:camera prst="orthographicFront">
                <a:rot lat="0" lon="0" rev="0"/>
              </a:camera>
              <a:lightRig rig="threePt" dir="t"/>
            </a:scene3d>
            <a:sp3d contourW="1000" prstMaterial="dkEdge">
              <a:bevelT w="50800" h="44450"/>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wrap="none" anchor="ctr"/>
            <a:lstStyle/>
            <a:p>
              <a:pPr algn="ctr" defTabSz="816452">
                <a:defRPr/>
              </a:pPr>
              <a:endParaRPr lang="en-US" b="1" dirty="0">
                <a:solidFill>
                  <a:schemeClr val="bg1"/>
                </a:solidFill>
              </a:endParaRPr>
            </a:p>
          </p:txBody>
        </p:sp>
        <p:sp>
          <p:nvSpPr>
            <p:cNvPr id="112" name="Rectangle 111"/>
            <p:cNvSpPr/>
            <p:nvPr/>
          </p:nvSpPr>
          <p:spPr bwMode="auto">
            <a:xfrm>
              <a:off x="878801" y="4949958"/>
              <a:ext cx="130116" cy="78143"/>
            </a:xfrm>
            <a:prstGeom prst="rect">
              <a:avLst/>
            </a:prstGeom>
            <a:gradFill>
              <a:gsLst>
                <a:gs pos="0">
                  <a:srgbClr val="863300"/>
                </a:gs>
                <a:gs pos="70000">
                  <a:schemeClr val="accent1">
                    <a:lumMod val="60000"/>
                    <a:lumOff val="40000"/>
                  </a:schemeClr>
                </a:gs>
                <a:gs pos="100000">
                  <a:schemeClr val="accent1"/>
                </a:gs>
              </a:gsLst>
            </a:gradFill>
            <a:ln>
              <a:headEnd/>
              <a:tailEnd/>
            </a:ln>
            <a:effectLst/>
            <a:scene3d>
              <a:camera prst="orthographicFront">
                <a:rot lat="0" lon="0" rev="0"/>
              </a:camera>
              <a:lightRig rig="threePt" dir="t"/>
            </a:scene3d>
            <a:sp3d contourW="1000" prstMaterial="dkEdge">
              <a:bevelT w="50800" h="44450"/>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wrap="none" anchor="ctr"/>
            <a:lstStyle/>
            <a:p>
              <a:pPr algn="ctr" defTabSz="816452">
                <a:defRPr/>
              </a:pPr>
              <a:endParaRPr lang="en-US" b="1" dirty="0">
                <a:solidFill>
                  <a:schemeClr val="bg1"/>
                </a:solidFill>
              </a:endParaRPr>
            </a:p>
          </p:txBody>
        </p:sp>
        <p:sp>
          <p:nvSpPr>
            <p:cNvPr id="113" name="Rectangle 112"/>
            <p:cNvSpPr/>
            <p:nvPr/>
          </p:nvSpPr>
          <p:spPr bwMode="auto">
            <a:xfrm>
              <a:off x="731520" y="4807335"/>
              <a:ext cx="130116" cy="78143"/>
            </a:xfrm>
            <a:prstGeom prst="rect">
              <a:avLst/>
            </a:prstGeom>
            <a:gradFill>
              <a:gsLst>
                <a:gs pos="0">
                  <a:schemeClr val="accent2">
                    <a:shade val="15000"/>
                    <a:satMod val="180000"/>
                  </a:schemeClr>
                </a:gs>
                <a:gs pos="50000">
                  <a:schemeClr val="accent2">
                    <a:shade val="45000"/>
                    <a:satMod val="170000"/>
                  </a:schemeClr>
                </a:gs>
                <a:gs pos="70000">
                  <a:schemeClr val="accent2">
                    <a:tint val="99000"/>
                    <a:shade val="65000"/>
                    <a:satMod val="155000"/>
                  </a:schemeClr>
                </a:gs>
                <a:gs pos="100000">
                  <a:schemeClr val="accent2">
                    <a:tint val="95500"/>
                    <a:shade val="100000"/>
                    <a:satMod val="155000"/>
                  </a:schemeClr>
                </a:gs>
              </a:gsLst>
            </a:gradFill>
            <a:ln>
              <a:headEnd/>
              <a:tailEnd/>
            </a:ln>
            <a:effectLst/>
            <a:scene3d>
              <a:camera prst="orthographicFront">
                <a:rot lat="0" lon="0" rev="0"/>
              </a:camera>
              <a:lightRig rig="threePt" dir="t"/>
            </a:scene3d>
            <a:sp3d contourW="1000" prstMaterial="dkEdge">
              <a:bevelT w="50800" h="44450"/>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wrap="none" anchor="ctr"/>
            <a:lstStyle/>
            <a:p>
              <a:pPr algn="ctr" defTabSz="816452">
                <a:defRPr/>
              </a:pPr>
              <a:endParaRPr lang="en-US" b="1" dirty="0">
                <a:solidFill>
                  <a:schemeClr val="bg1"/>
                </a:solidFill>
              </a:endParaRPr>
            </a:p>
          </p:txBody>
        </p:sp>
        <p:sp>
          <p:nvSpPr>
            <p:cNvPr id="114" name="Rectangle 113"/>
            <p:cNvSpPr/>
            <p:nvPr/>
          </p:nvSpPr>
          <p:spPr bwMode="auto">
            <a:xfrm>
              <a:off x="1173361" y="4807335"/>
              <a:ext cx="130116" cy="78143"/>
            </a:xfrm>
            <a:prstGeom prst="rect">
              <a:avLst/>
            </a:prstGeom>
            <a:gradFill>
              <a:gsLst>
                <a:gs pos="0">
                  <a:schemeClr val="accent2">
                    <a:shade val="15000"/>
                    <a:satMod val="180000"/>
                  </a:schemeClr>
                </a:gs>
                <a:gs pos="50000">
                  <a:schemeClr val="accent2">
                    <a:shade val="45000"/>
                    <a:satMod val="170000"/>
                  </a:schemeClr>
                </a:gs>
                <a:gs pos="70000">
                  <a:schemeClr val="accent2">
                    <a:tint val="99000"/>
                    <a:shade val="65000"/>
                    <a:satMod val="155000"/>
                  </a:schemeClr>
                </a:gs>
                <a:gs pos="100000">
                  <a:schemeClr val="accent2">
                    <a:tint val="95500"/>
                    <a:shade val="100000"/>
                    <a:satMod val="155000"/>
                  </a:schemeClr>
                </a:gs>
              </a:gsLst>
            </a:gradFill>
            <a:ln>
              <a:headEnd/>
              <a:tailEnd/>
            </a:ln>
            <a:effectLst/>
            <a:scene3d>
              <a:camera prst="orthographicFront">
                <a:rot lat="0" lon="0" rev="0"/>
              </a:camera>
              <a:lightRig rig="threePt" dir="t"/>
            </a:scene3d>
            <a:sp3d contourW="1000" prstMaterial="dkEdge">
              <a:bevelT w="50800" h="44450"/>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wrap="none" anchor="ctr"/>
            <a:lstStyle/>
            <a:p>
              <a:pPr algn="ctr" defTabSz="816452">
                <a:defRPr/>
              </a:pPr>
              <a:endParaRPr lang="en-US" b="1" dirty="0">
                <a:solidFill>
                  <a:schemeClr val="bg1"/>
                </a:solidFill>
              </a:endParaRPr>
            </a:p>
          </p:txBody>
        </p:sp>
        <p:sp>
          <p:nvSpPr>
            <p:cNvPr id="115" name="Rectangle 114"/>
            <p:cNvSpPr/>
            <p:nvPr/>
          </p:nvSpPr>
          <p:spPr bwMode="auto">
            <a:xfrm>
              <a:off x="1026081" y="4649470"/>
              <a:ext cx="130116" cy="78143"/>
            </a:xfrm>
            <a:prstGeom prst="rect">
              <a:avLst/>
            </a:prstGeom>
            <a:gradFill>
              <a:gsLst>
                <a:gs pos="0">
                  <a:schemeClr val="accent2">
                    <a:shade val="15000"/>
                    <a:satMod val="180000"/>
                  </a:schemeClr>
                </a:gs>
                <a:gs pos="50000">
                  <a:schemeClr val="accent2">
                    <a:shade val="45000"/>
                    <a:satMod val="170000"/>
                  </a:schemeClr>
                </a:gs>
                <a:gs pos="70000">
                  <a:schemeClr val="accent2">
                    <a:tint val="99000"/>
                    <a:shade val="65000"/>
                    <a:satMod val="155000"/>
                  </a:schemeClr>
                </a:gs>
                <a:gs pos="100000">
                  <a:schemeClr val="accent2">
                    <a:tint val="95500"/>
                    <a:shade val="100000"/>
                    <a:satMod val="155000"/>
                  </a:schemeClr>
                </a:gs>
              </a:gsLst>
            </a:gradFill>
            <a:ln>
              <a:headEnd/>
              <a:tailEnd/>
            </a:ln>
            <a:effectLst/>
            <a:scene3d>
              <a:camera prst="orthographicFront">
                <a:rot lat="0" lon="0" rev="0"/>
              </a:camera>
              <a:lightRig rig="threePt" dir="t"/>
            </a:scene3d>
            <a:sp3d contourW="1000" prstMaterial="dkEdge">
              <a:bevelT w="50800" h="44450"/>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wrap="none" anchor="ctr"/>
            <a:lstStyle/>
            <a:p>
              <a:pPr algn="ctr" defTabSz="816452">
                <a:defRPr/>
              </a:pPr>
              <a:endParaRPr lang="en-US" b="1" dirty="0">
                <a:solidFill>
                  <a:schemeClr val="bg1"/>
                </a:solidFill>
              </a:endParaRPr>
            </a:p>
          </p:txBody>
        </p:sp>
        <p:sp>
          <p:nvSpPr>
            <p:cNvPr id="106" name="Rectangle 105"/>
            <p:cNvSpPr/>
            <p:nvPr/>
          </p:nvSpPr>
          <p:spPr bwMode="auto">
            <a:xfrm>
              <a:off x="738819" y="5415877"/>
              <a:ext cx="130085" cy="78143"/>
            </a:xfrm>
            <a:prstGeom prst="rect">
              <a:avLst/>
            </a:prstGeom>
            <a:gradFill>
              <a:gsLst>
                <a:gs pos="0">
                  <a:schemeClr val="accent2">
                    <a:shade val="15000"/>
                    <a:satMod val="180000"/>
                  </a:schemeClr>
                </a:gs>
                <a:gs pos="50000">
                  <a:schemeClr val="accent2">
                    <a:shade val="45000"/>
                    <a:satMod val="170000"/>
                  </a:schemeClr>
                </a:gs>
                <a:gs pos="70000">
                  <a:schemeClr val="accent2">
                    <a:tint val="99000"/>
                    <a:shade val="65000"/>
                    <a:satMod val="155000"/>
                  </a:schemeClr>
                </a:gs>
                <a:gs pos="100000">
                  <a:schemeClr val="accent2">
                    <a:tint val="95500"/>
                    <a:shade val="100000"/>
                    <a:satMod val="155000"/>
                  </a:schemeClr>
                </a:gs>
              </a:gsLst>
            </a:gradFill>
            <a:ln>
              <a:headEnd/>
              <a:tailEnd/>
            </a:ln>
            <a:effectLst/>
            <a:scene3d>
              <a:camera prst="orthographicFront">
                <a:rot lat="0" lon="0" rev="0"/>
              </a:camera>
              <a:lightRig rig="threePt" dir="t"/>
            </a:scene3d>
            <a:sp3d contourW="1000" prstMaterial="dkEdge">
              <a:bevelT w="50800" h="44450"/>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wrap="none" anchor="ctr"/>
            <a:lstStyle/>
            <a:p>
              <a:pPr algn="ctr" defTabSz="816452">
                <a:defRPr/>
              </a:pPr>
              <a:endParaRPr lang="en-US" b="1" dirty="0">
                <a:solidFill>
                  <a:schemeClr val="bg1"/>
                </a:solidFill>
              </a:endParaRPr>
            </a:p>
          </p:txBody>
        </p:sp>
        <p:sp>
          <p:nvSpPr>
            <p:cNvPr id="107" name="Rectangle 106"/>
            <p:cNvSpPr/>
            <p:nvPr/>
          </p:nvSpPr>
          <p:spPr bwMode="auto">
            <a:xfrm>
              <a:off x="886065" y="5415877"/>
              <a:ext cx="130085" cy="78143"/>
            </a:xfrm>
            <a:prstGeom prst="rect">
              <a:avLst/>
            </a:prstGeom>
            <a:gradFill>
              <a:gsLst>
                <a:gs pos="0">
                  <a:schemeClr val="accent2">
                    <a:shade val="15000"/>
                    <a:satMod val="180000"/>
                  </a:schemeClr>
                </a:gs>
                <a:gs pos="50000">
                  <a:schemeClr val="accent2">
                    <a:shade val="45000"/>
                    <a:satMod val="170000"/>
                  </a:schemeClr>
                </a:gs>
                <a:gs pos="70000">
                  <a:schemeClr val="accent2">
                    <a:tint val="99000"/>
                    <a:shade val="65000"/>
                    <a:satMod val="155000"/>
                  </a:schemeClr>
                </a:gs>
                <a:gs pos="100000">
                  <a:schemeClr val="accent2">
                    <a:tint val="95500"/>
                    <a:shade val="100000"/>
                    <a:satMod val="155000"/>
                  </a:schemeClr>
                </a:gs>
              </a:gsLst>
            </a:gradFill>
            <a:ln>
              <a:headEnd/>
              <a:tailEnd/>
            </a:ln>
            <a:effectLst/>
            <a:scene3d>
              <a:camera prst="orthographicFront">
                <a:rot lat="0" lon="0" rev="0"/>
              </a:camera>
              <a:lightRig rig="threePt" dir="t"/>
            </a:scene3d>
            <a:sp3d contourW="1000" prstMaterial="dkEdge">
              <a:bevelT w="50800" h="44450"/>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wrap="none" anchor="ctr"/>
            <a:lstStyle/>
            <a:p>
              <a:pPr algn="ctr" defTabSz="816452">
                <a:defRPr/>
              </a:pPr>
              <a:endParaRPr lang="en-US" b="1" dirty="0">
                <a:solidFill>
                  <a:schemeClr val="bg1"/>
                </a:solidFill>
              </a:endParaRPr>
            </a:p>
          </p:txBody>
        </p:sp>
        <p:sp>
          <p:nvSpPr>
            <p:cNvPr id="108" name="Rectangle 107"/>
            <p:cNvSpPr/>
            <p:nvPr/>
          </p:nvSpPr>
          <p:spPr bwMode="auto">
            <a:xfrm>
              <a:off x="1033309" y="5415877"/>
              <a:ext cx="130085" cy="78143"/>
            </a:xfrm>
            <a:prstGeom prst="rect">
              <a:avLst/>
            </a:prstGeom>
            <a:gradFill>
              <a:gsLst>
                <a:gs pos="0">
                  <a:schemeClr val="accent2">
                    <a:shade val="15000"/>
                    <a:satMod val="180000"/>
                  </a:schemeClr>
                </a:gs>
                <a:gs pos="50000">
                  <a:schemeClr val="accent2">
                    <a:shade val="45000"/>
                    <a:satMod val="170000"/>
                  </a:schemeClr>
                </a:gs>
                <a:gs pos="70000">
                  <a:schemeClr val="accent2">
                    <a:tint val="99000"/>
                    <a:shade val="65000"/>
                    <a:satMod val="155000"/>
                  </a:schemeClr>
                </a:gs>
                <a:gs pos="100000">
                  <a:schemeClr val="accent2">
                    <a:tint val="95500"/>
                    <a:shade val="100000"/>
                    <a:satMod val="155000"/>
                  </a:schemeClr>
                </a:gs>
              </a:gsLst>
            </a:gradFill>
            <a:ln>
              <a:headEnd/>
              <a:tailEnd/>
            </a:ln>
            <a:effectLst/>
            <a:scene3d>
              <a:camera prst="orthographicFront">
                <a:rot lat="0" lon="0" rev="0"/>
              </a:camera>
              <a:lightRig rig="threePt" dir="t"/>
            </a:scene3d>
            <a:sp3d contourW="1000" prstMaterial="dkEdge">
              <a:bevelT w="50800" h="44450"/>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wrap="none" anchor="ctr"/>
            <a:lstStyle/>
            <a:p>
              <a:pPr algn="ctr" defTabSz="816452">
                <a:defRPr/>
              </a:pPr>
              <a:endParaRPr lang="en-US" b="1" dirty="0">
                <a:solidFill>
                  <a:schemeClr val="bg1"/>
                </a:solidFill>
              </a:endParaRPr>
            </a:p>
          </p:txBody>
        </p:sp>
        <p:sp>
          <p:nvSpPr>
            <p:cNvPr id="116" name="Rectangle 115"/>
            <p:cNvSpPr/>
            <p:nvPr/>
          </p:nvSpPr>
          <p:spPr bwMode="auto">
            <a:xfrm>
              <a:off x="1180524" y="5415877"/>
              <a:ext cx="130116" cy="78143"/>
            </a:xfrm>
            <a:prstGeom prst="rect">
              <a:avLst/>
            </a:prstGeom>
            <a:gradFill>
              <a:gsLst>
                <a:gs pos="0">
                  <a:schemeClr val="accent2">
                    <a:shade val="15000"/>
                    <a:satMod val="180000"/>
                  </a:schemeClr>
                </a:gs>
                <a:gs pos="50000">
                  <a:schemeClr val="accent2">
                    <a:shade val="45000"/>
                    <a:satMod val="170000"/>
                  </a:schemeClr>
                </a:gs>
                <a:gs pos="70000">
                  <a:schemeClr val="accent2">
                    <a:tint val="99000"/>
                    <a:shade val="65000"/>
                    <a:satMod val="155000"/>
                  </a:schemeClr>
                </a:gs>
                <a:gs pos="100000">
                  <a:schemeClr val="accent2">
                    <a:tint val="95500"/>
                    <a:shade val="100000"/>
                    <a:satMod val="155000"/>
                  </a:schemeClr>
                </a:gs>
              </a:gsLst>
            </a:gradFill>
            <a:ln>
              <a:headEnd/>
              <a:tailEnd/>
            </a:ln>
            <a:effectLst/>
            <a:scene3d>
              <a:camera prst="orthographicFront">
                <a:rot lat="0" lon="0" rev="0"/>
              </a:camera>
              <a:lightRig rig="threePt" dir="t"/>
            </a:scene3d>
            <a:sp3d contourW="1000" prstMaterial="dkEdge">
              <a:bevelT w="50800" h="44450"/>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wrap="none" anchor="ctr"/>
            <a:lstStyle/>
            <a:p>
              <a:pPr algn="ctr" defTabSz="816452">
                <a:defRPr/>
              </a:pPr>
              <a:endParaRPr lang="en-US" b="1" dirty="0">
                <a:solidFill>
                  <a:schemeClr val="bg1"/>
                </a:solidFill>
              </a:endParaRPr>
            </a:p>
          </p:txBody>
        </p:sp>
        <p:sp>
          <p:nvSpPr>
            <p:cNvPr id="117" name="Rectangle 116"/>
            <p:cNvSpPr/>
            <p:nvPr/>
          </p:nvSpPr>
          <p:spPr bwMode="auto">
            <a:xfrm>
              <a:off x="731657" y="5415877"/>
              <a:ext cx="130085" cy="78143"/>
            </a:xfrm>
            <a:prstGeom prst="rect">
              <a:avLst/>
            </a:prstGeom>
            <a:gradFill>
              <a:gsLst>
                <a:gs pos="0">
                  <a:srgbClr val="863300"/>
                </a:gs>
                <a:gs pos="70000">
                  <a:schemeClr val="accent1">
                    <a:lumMod val="60000"/>
                    <a:lumOff val="40000"/>
                  </a:schemeClr>
                </a:gs>
                <a:gs pos="100000">
                  <a:schemeClr val="accent1"/>
                </a:gs>
              </a:gsLst>
            </a:gradFill>
            <a:ln>
              <a:headEnd/>
              <a:tailEnd/>
            </a:ln>
            <a:effectLst/>
            <a:scene3d>
              <a:camera prst="orthographicFront">
                <a:rot lat="0" lon="0" rev="0"/>
              </a:camera>
              <a:lightRig rig="threePt" dir="t"/>
            </a:scene3d>
            <a:sp3d contourW="1000" prstMaterial="dkEdge">
              <a:bevelT w="50800" h="44450"/>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wrap="none" anchor="ctr"/>
            <a:lstStyle/>
            <a:p>
              <a:pPr algn="ctr" defTabSz="816452">
                <a:defRPr/>
              </a:pPr>
              <a:endParaRPr lang="en-US" b="1" dirty="0">
                <a:solidFill>
                  <a:schemeClr val="bg1"/>
                </a:solidFill>
              </a:endParaRPr>
            </a:p>
          </p:txBody>
        </p:sp>
        <p:sp>
          <p:nvSpPr>
            <p:cNvPr id="118" name="Rectangle 117"/>
            <p:cNvSpPr/>
            <p:nvPr/>
          </p:nvSpPr>
          <p:spPr bwMode="auto">
            <a:xfrm>
              <a:off x="878903" y="5415877"/>
              <a:ext cx="130085" cy="78143"/>
            </a:xfrm>
            <a:prstGeom prst="rect">
              <a:avLst/>
            </a:prstGeom>
            <a:gradFill>
              <a:gsLst>
                <a:gs pos="0">
                  <a:srgbClr val="863300"/>
                </a:gs>
                <a:gs pos="70000">
                  <a:schemeClr val="accent1">
                    <a:lumMod val="60000"/>
                    <a:lumOff val="40000"/>
                  </a:schemeClr>
                </a:gs>
                <a:gs pos="100000">
                  <a:schemeClr val="accent1"/>
                </a:gs>
              </a:gsLst>
            </a:gradFill>
            <a:ln>
              <a:headEnd/>
              <a:tailEnd/>
            </a:ln>
            <a:effectLst/>
            <a:scene3d>
              <a:camera prst="orthographicFront">
                <a:rot lat="0" lon="0" rev="0"/>
              </a:camera>
              <a:lightRig rig="threePt" dir="t"/>
            </a:scene3d>
            <a:sp3d contourW="1000" prstMaterial="dkEdge">
              <a:bevelT w="50800" h="44450"/>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wrap="none" anchor="ctr"/>
            <a:lstStyle/>
            <a:p>
              <a:pPr algn="ctr" defTabSz="816452">
                <a:defRPr/>
              </a:pPr>
              <a:endParaRPr lang="en-US" b="1" dirty="0">
                <a:solidFill>
                  <a:schemeClr val="bg1"/>
                </a:solidFill>
              </a:endParaRPr>
            </a:p>
          </p:txBody>
        </p:sp>
        <p:sp>
          <p:nvSpPr>
            <p:cNvPr id="119" name="Rectangle 118"/>
            <p:cNvSpPr/>
            <p:nvPr/>
          </p:nvSpPr>
          <p:spPr bwMode="auto">
            <a:xfrm>
              <a:off x="1026147" y="5415877"/>
              <a:ext cx="130085" cy="78143"/>
            </a:xfrm>
            <a:prstGeom prst="rect">
              <a:avLst/>
            </a:prstGeom>
            <a:gradFill>
              <a:gsLst>
                <a:gs pos="0">
                  <a:srgbClr val="863300"/>
                </a:gs>
                <a:gs pos="70000">
                  <a:schemeClr val="accent1">
                    <a:lumMod val="60000"/>
                    <a:lumOff val="40000"/>
                  </a:schemeClr>
                </a:gs>
                <a:gs pos="100000">
                  <a:schemeClr val="accent1"/>
                </a:gs>
              </a:gsLst>
            </a:gradFill>
            <a:ln>
              <a:headEnd/>
              <a:tailEnd/>
            </a:ln>
            <a:effectLst/>
            <a:scene3d>
              <a:camera prst="orthographicFront">
                <a:rot lat="0" lon="0" rev="0"/>
              </a:camera>
              <a:lightRig rig="threePt" dir="t"/>
            </a:scene3d>
            <a:sp3d contourW="1000" prstMaterial="dkEdge">
              <a:bevelT w="50800" h="44450"/>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wrap="none" anchor="ctr"/>
            <a:lstStyle/>
            <a:p>
              <a:pPr algn="ctr" defTabSz="816452">
                <a:defRPr/>
              </a:pPr>
              <a:endParaRPr lang="en-US" b="1" dirty="0">
                <a:solidFill>
                  <a:schemeClr val="bg1"/>
                </a:solidFill>
              </a:endParaRPr>
            </a:p>
          </p:txBody>
        </p:sp>
        <p:sp>
          <p:nvSpPr>
            <p:cNvPr id="120" name="Rectangle 119"/>
            <p:cNvSpPr/>
            <p:nvPr/>
          </p:nvSpPr>
          <p:spPr bwMode="auto">
            <a:xfrm>
              <a:off x="1173361" y="5415877"/>
              <a:ext cx="130116" cy="78143"/>
            </a:xfrm>
            <a:prstGeom prst="rect">
              <a:avLst/>
            </a:prstGeom>
            <a:gradFill>
              <a:gsLst>
                <a:gs pos="0">
                  <a:schemeClr val="accent2">
                    <a:shade val="15000"/>
                    <a:satMod val="180000"/>
                  </a:schemeClr>
                </a:gs>
                <a:gs pos="50000">
                  <a:schemeClr val="accent2">
                    <a:shade val="45000"/>
                    <a:satMod val="170000"/>
                  </a:schemeClr>
                </a:gs>
                <a:gs pos="70000">
                  <a:schemeClr val="accent2">
                    <a:tint val="99000"/>
                    <a:shade val="65000"/>
                    <a:satMod val="155000"/>
                  </a:schemeClr>
                </a:gs>
                <a:gs pos="100000">
                  <a:schemeClr val="accent2">
                    <a:tint val="95500"/>
                    <a:shade val="100000"/>
                    <a:satMod val="155000"/>
                  </a:schemeClr>
                </a:gs>
              </a:gsLst>
            </a:gradFill>
            <a:ln>
              <a:headEnd/>
              <a:tailEnd/>
            </a:ln>
            <a:effectLst/>
            <a:scene3d>
              <a:camera prst="orthographicFront">
                <a:rot lat="0" lon="0" rev="0"/>
              </a:camera>
              <a:lightRig rig="threePt" dir="t"/>
            </a:scene3d>
            <a:sp3d contourW="1000" prstMaterial="dkEdge">
              <a:bevelT w="50800" h="44450"/>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wrap="none" anchor="ctr"/>
            <a:lstStyle/>
            <a:p>
              <a:pPr algn="ctr" defTabSz="816452">
                <a:defRPr/>
              </a:pPr>
              <a:endParaRPr lang="en-US" b="1" dirty="0">
                <a:solidFill>
                  <a:schemeClr val="bg1"/>
                </a:solidFill>
              </a:endParaRPr>
            </a:p>
          </p:txBody>
        </p:sp>
      </p:grpSp>
      <p:grpSp>
        <p:nvGrpSpPr>
          <p:cNvPr id="6" name="Group 5"/>
          <p:cNvGrpSpPr/>
          <p:nvPr/>
        </p:nvGrpSpPr>
        <p:grpSpPr>
          <a:xfrm>
            <a:off x="5853562" y="2008853"/>
            <a:ext cx="1506269" cy="1583963"/>
            <a:chOff x="5775960" y="2129774"/>
            <a:chExt cx="1506269" cy="1583963"/>
          </a:xfrm>
        </p:grpSpPr>
        <p:sp>
          <p:nvSpPr>
            <p:cNvPr id="33" name="TextBox 32"/>
            <p:cNvSpPr txBox="1"/>
            <p:nvPr/>
          </p:nvSpPr>
          <p:spPr>
            <a:xfrm>
              <a:off x="5775960" y="2129774"/>
              <a:ext cx="1506269" cy="631960"/>
            </a:xfrm>
            <a:prstGeom prst="rect">
              <a:avLst/>
            </a:prstGeom>
            <a:noFill/>
          </p:spPr>
          <p:txBody>
            <a:bodyPr wrap="square" lIns="77208" tIns="38604" rIns="77208" bIns="38604">
              <a:spAutoFit/>
            </a:bodyPr>
            <a:lstStyle/>
            <a:p>
              <a:pPr algn="ctr">
                <a:buClr>
                  <a:schemeClr val="tx1">
                    <a:lumMod val="50000"/>
                    <a:lumOff val="50000"/>
                  </a:schemeClr>
                </a:buClr>
                <a:defRPr/>
              </a:pPr>
              <a:r>
                <a:rPr lang="en-US" b="1" dirty="0" smtClean="0">
                  <a:solidFill>
                    <a:schemeClr val="accent1"/>
                  </a:solidFill>
                  <a:latin typeface="Arial"/>
                  <a:ea typeface="ＭＳ Ｐゴシック" charset="-128"/>
                  <a:cs typeface="Arial"/>
                </a:rPr>
                <a:t>Deploy</a:t>
              </a:r>
              <a:endParaRPr lang="en-US" b="1" dirty="0">
                <a:solidFill>
                  <a:schemeClr val="accent1"/>
                </a:solidFill>
                <a:latin typeface="Arial"/>
                <a:ea typeface="ＭＳ Ｐゴシック" charset="-128"/>
                <a:cs typeface="Arial"/>
              </a:endParaRPr>
            </a:p>
            <a:p>
              <a:pPr algn="ctr">
                <a:buClr>
                  <a:schemeClr val="tx1">
                    <a:lumMod val="50000"/>
                    <a:lumOff val="50000"/>
                  </a:schemeClr>
                </a:buClr>
                <a:defRPr/>
              </a:pPr>
              <a:r>
                <a:rPr lang="en-US" b="1" dirty="0">
                  <a:solidFill>
                    <a:schemeClr val="accent1"/>
                  </a:solidFill>
                  <a:latin typeface="Arial"/>
                  <a:ea typeface="ＭＳ Ｐゴシック" charset="-128"/>
                  <a:cs typeface="Arial"/>
                </a:rPr>
                <a:t>&amp; Change</a:t>
              </a:r>
            </a:p>
          </p:txBody>
        </p:sp>
        <p:grpSp>
          <p:nvGrpSpPr>
            <p:cNvPr id="21" name="Group 20"/>
            <p:cNvGrpSpPr/>
            <p:nvPr/>
          </p:nvGrpSpPr>
          <p:grpSpPr>
            <a:xfrm>
              <a:off x="6114397" y="3035591"/>
              <a:ext cx="837017" cy="678146"/>
              <a:chOff x="5956936" y="2951670"/>
              <a:chExt cx="992362" cy="737599"/>
            </a:xfrm>
          </p:grpSpPr>
          <p:sp>
            <p:nvSpPr>
              <p:cNvPr id="88" name="Rounded Rectangle 87"/>
              <p:cNvSpPr/>
              <p:nvPr/>
            </p:nvSpPr>
            <p:spPr bwMode="auto">
              <a:xfrm>
                <a:off x="6302720" y="2951670"/>
                <a:ext cx="86876" cy="333152"/>
              </a:xfrm>
              <a:prstGeom prst="roundRect">
                <a:avLst/>
              </a:prstGeom>
              <a:gradFill>
                <a:gsLst>
                  <a:gs pos="0">
                    <a:srgbClr val="B44500"/>
                  </a:gs>
                  <a:gs pos="50000">
                    <a:schemeClr val="bg2">
                      <a:lumMod val="60000"/>
                      <a:lumOff val="40000"/>
                    </a:schemeClr>
                  </a:gs>
                  <a:gs pos="100000">
                    <a:schemeClr val="bg1"/>
                  </a:gs>
                </a:gsLst>
              </a:gradFill>
              <a:ln w="25400">
                <a:solidFill>
                  <a:schemeClr val="bg1"/>
                </a:solidFill>
                <a:headEnd/>
                <a:tailEnd/>
              </a:ln>
              <a:effectLst>
                <a:glow rad="63500">
                  <a:schemeClr val="accent6">
                    <a:satMod val="175000"/>
                    <a:alpha val="40000"/>
                  </a:schemeClr>
                </a:glow>
              </a:effectLst>
              <a:scene3d>
                <a:camera prst="orthographicFront">
                  <a:rot lat="0" lon="0" rev="0"/>
                </a:camera>
                <a:lightRig rig="glow" dir="t">
                  <a:rot lat="0" lon="0" rev="6000000"/>
                </a:lightRig>
              </a:scene3d>
              <a:sp3d contourW="1000" prstMaterial="flat">
                <a:bevelT w="95250" h="101600"/>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wrap="none" anchor="ctr"/>
              <a:lstStyle/>
              <a:p>
                <a:pPr algn="ctr" defTabSz="816452">
                  <a:defRPr/>
                </a:pPr>
                <a:endParaRPr lang="en-US" b="1">
                  <a:solidFill>
                    <a:schemeClr val="bg1"/>
                  </a:solidFill>
                </a:endParaRPr>
              </a:p>
            </p:txBody>
          </p:sp>
          <p:sp>
            <p:nvSpPr>
              <p:cNvPr id="87" name="Block Arc 86"/>
              <p:cNvSpPr/>
              <p:nvPr/>
            </p:nvSpPr>
            <p:spPr bwMode="auto">
              <a:xfrm rot="10800000">
                <a:off x="5956936" y="3043994"/>
                <a:ext cx="767558" cy="645275"/>
              </a:xfrm>
              <a:prstGeom prst="blockArc">
                <a:avLst>
                  <a:gd name="adj1" fmla="val 7049122"/>
                  <a:gd name="adj2" fmla="val 3599922"/>
                  <a:gd name="adj3" fmla="val 14600"/>
                </a:avLst>
              </a:prstGeom>
              <a:gradFill flip="none" rotWithShape="1">
                <a:gsLst>
                  <a:gs pos="0">
                    <a:schemeClr val="bg2">
                      <a:lumMod val="75000"/>
                    </a:schemeClr>
                  </a:gs>
                  <a:gs pos="50000">
                    <a:schemeClr val="bg2">
                      <a:lumMod val="20000"/>
                      <a:lumOff val="80000"/>
                    </a:schemeClr>
                  </a:gs>
                  <a:gs pos="100000">
                    <a:schemeClr val="bg1"/>
                  </a:gs>
                </a:gsLst>
                <a:lin ang="5400000" scaled="1"/>
                <a:tileRect/>
              </a:gradFill>
              <a:ln w="25400">
                <a:solidFill>
                  <a:schemeClr val="bg1"/>
                </a:solidFill>
                <a:headEnd/>
                <a:tailEnd/>
              </a:ln>
              <a:effectLst>
                <a:glow rad="63500">
                  <a:schemeClr val="accent6">
                    <a:satMod val="175000"/>
                    <a:alpha val="40000"/>
                  </a:schemeClr>
                </a:glow>
              </a:effectLst>
              <a:scene3d>
                <a:camera prst="orthographicFront">
                  <a:rot lat="0" lon="0" rev="0"/>
                </a:camera>
                <a:lightRig rig="glow" dir="t">
                  <a:rot lat="0" lon="0" rev="13800000"/>
                </a:lightRig>
              </a:scene3d>
              <a:sp3d prstMaterial="flat">
                <a:bevelT w="95250" h="101600"/>
                <a:contourClr>
                  <a:schemeClr val="bg1"/>
                </a:contourClr>
              </a:sp3d>
            </p:spPr>
            <p:style>
              <a:lnRef idx="0">
                <a:schemeClr val="accent2"/>
              </a:lnRef>
              <a:fillRef idx="3">
                <a:schemeClr val="accent2"/>
              </a:fillRef>
              <a:effectRef idx="3">
                <a:schemeClr val="accent2"/>
              </a:effectRef>
              <a:fontRef idx="minor">
                <a:schemeClr val="lt1"/>
              </a:fontRef>
            </p:style>
            <p:txBody>
              <a:bodyPr wrap="none" anchor="ctr"/>
              <a:lstStyle/>
              <a:p>
                <a:pPr algn="ctr" defTabSz="816452">
                  <a:defRPr/>
                </a:pPr>
                <a:endParaRPr lang="en-US" b="1">
                  <a:solidFill>
                    <a:schemeClr val="bg1"/>
                  </a:solidFill>
                </a:endParaRPr>
              </a:p>
            </p:txBody>
          </p:sp>
          <p:sp>
            <p:nvSpPr>
              <p:cNvPr id="89" name="Freeform 88"/>
              <p:cNvSpPr/>
              <p:nvPr/>
            </p:nvSpPr>
            <p:spPr bwMode="auto">
              <a:xfrm rot="242566">
                <a:off x="6413139" y="3412430"/>
                <a:ext cx="536159" cy="214378"/>
              </a:xfrm>
              <a:custGeom>
                <a:avLst/>
                <a:gdLst>
                  <a:gd name="connsiteX0" fmla="*/ 0 w 815340"/>
                  <a:gd name="connsiteY0" fmla="*/ 0 h 441960"/>
                  <a:gd name="connsiteX1" fmla="*/ 297180 w 815340"/>
                  <a:gd name="connsiteY1" fmla="*/ 441960 h 441960"/>
                  <a:gd name="connsiteX2" fmla="*/ 350520 w 815340"/>
                  <a:gd name="connsiteY2" fmla="*/ 220980 h 441960"/>
                  <a:gd name="connsiteX3" fmla="*/ 739140 w 815340"/>
                  <a:gd name="connsiteY3" fmla="*/ 411480 h 441960"/>
                  <a:gd name="connsiteX4" fmla="*/ 815340 w 815340"/>
                  <a:gd name="connsiteY4" fmla="*/ 312420 h 441960"/>
                  <a:gd name="connsiteX5" fmla="*/ 419100 w 815340"/>
                  <a:gd name="connsiteY5" fmla="*/ 144780 h 441960"/>
                  <a:gd name="connsiteX6" fmla="*/ 548640 w 815340"/>
                  <a:gd name="connsiteY6" fmla="*/ 60960 h 441960"/>
                  <a:gd name="connsiteX7" fmla="*/ 0 w 815340"/>
                  <a:gd name="connsiteY7" fmla="*/ 0 h 441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5340" h="441960">
                    <a:moveTo>
                      <a:pt x="0" y="0"/>
                    </a:moveTo>
                    <a:lnTo>
                      <a:pt x="297180" y="441960"/>
                    </a:lnTo>
                    <a:lnTo>
                      <a:pt x="350520" y="220980"/>
                    </a:lnTo>
                    <a:lnTo>
                      <a:pt x="739140" y="411480"/>
                    </a:lnTo>
                    <a:lnTo>
                      <a:pt x="815340" y="312420"/>
                    </a:lnTo>
                    <a:lnTo>
                      <a:pt x="419100" y="144780"/>
                    </a:lnTo>
                    <a:lnTo>
                      <a:pt x="548640" y="60960"/>
                    </a:lnTo>
                    <a:lnTo>
                      <a:pt x="0" y="0"/>
                    </a:lnTo>
                    <a:close/>
                  </a:path>
                </a:pathLst>
              </a:custGeom>
              <a:gradFill flip="none" rotWithShape="1">
                <a:gsLst>
                  <a:gs pos="0">
                    <a:schemeClr val="tx2"/>
                  </a:gs>
                  <a:gs pos="70000">
                    <a:schemeClr val="tx1">
                      <a:lumMod val="50000"/>
                      <a:lumOff val="50000"/>
                    </a:schemeClr>
                  </a:gs>
                  <a:gs pos="100000">
                    <a:schemeClr val="tx2">
                      <a:lumMod val="50000"/>
                      <a:lumOff val="50000"/>
                    </a:schemeClr>
                  </a:gs>
                </a:gsLst>
                <a:lin ang="16200000" scaled="1"/>
                <a:tileRect/>
              </a:gradFill>
              <a:ln>
                <a:headEnd/>
                <a:tailEnd/>
              </a:ln>
              <a:effectLst/>
              <a:scene3d>
                <a:camera prst="orthographicFront">
                  <a:rot lat="0" lon="0" rev="0"/>
                </a:camera>
                <a:lightRig rig="glow" dir="t">
                  <a:rot lat="0" lon="0" rev="5400000"/>
                </a:lightRig>
              </a:scene3d>
              <a:sp3d contourW="1000" prstMaterial="flat">
                <a:bevelT w="95250" h="101600"/>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wrap="none" anchor="ctr"/>
              <a:lstStyle/>
              <a:p>
                <a:pPr algn="ctr" defTabSz="816452">
                  <a:defRPr/>
                </a:pPr>
                <a:endParaRPr lang="en-US" b="1">
                  <a:solidFill>
                    <a:schemeClr val="bg1"/>
                  </a:solidFill>
                </a:endParaRPr>
              </a:p>
            </p:txBody>
          </p:sp>
        </p:grpSp>
      </p:grpSp>
      <p:sp>
        <p:nvSpPr>
          <p:cNvPr id="86" name="Rectangle 35"/>
          <p:cNvSpPr>
            <a:spLocks noChangeArrowheads="1"/>
          </p:cNvSpPr>
          <p:nvPr/>
        </p:nvSpPr>
        <p:spPr bwMode="gray">
          <a:xfrm>
            <a:off x="4512856" y="1442085"/>
            <a:ext cx="4631143" cy="409575"/>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8900000" scaled="1"/>
            <a:tileRect/>
          </a:gradFill>
          <a:ln w="9525">
            <a:noFill/>
            <a:miter lim="800000"/>
            <a:headEnd/>
            <a:tailEnd/>
          </a:ln>
        </p:spPr>
        <p:txBody>
          <a:bodyPr vert="horz" wrap="square" lIns="91430" tIns="45714" rIns="91430" bIns="45714" numCol="1" anchor="t" anchorCtr="0" compatLnSpc="1">
            <a:prstTxWarp prst="textNoShape">
              <a:avLst/>
            </a:prstTxWarp>
          </a:bodyPr>
          <a:lstStyle/>
          <a:p>
            <a:pPr marL="0" algn="l" defTabSz="914298" rtl="0" eaLnBrk="1" latinLnBrk="0" hangingPunct="1"/>
            <a:endParaRPr lang="en-US" sz="1800" kern="1200" dirty="0">
              <a:solidFill>
                <a:schemeClr val="tx1"/>
              </a:solidFill>
              <a:latin typeface="+mn-lt"/>
              <a:ea typeface="+mn-ea"/>
              <a:cs typeface="+mn-cs"/>
            </a:endParaRPr>
          </a:p>
        </p:txBody>
      </p:sp>
      <p:sp>
        <p:nvSpPr>
          <p:cNvPr id="83" name="Footer Placeholder 18"/>
          <p:cNvSpPr>
            <a:spLocks noGrp="1"/>
          </p:cNvSpPr>
          <p:nvPr>
            <p:ph type="ftr" sz="quarter" idx="3"/>
          </p:nvPr>
        </p:nvSpPr>
        <p:spPr>
          <a:xfrm>
            <a:off x="336880" y="4987786"/>
            <a:ext cx="3990646" cy="103485"/>
          </a:xfrm>
        </p:spPr>
        <p:txBody>
          <a:bodyPr/>
          <a:lstStyle/>
          <a:p>
            <a:r>
              <a:rPr lang="en-US" dirty="0" smtClean="0"/>
              <a:t>© 2013 Brocade Communications Systems, Inc. Company Proprietary Information</a:t>
            </a:r>
            <a:endParaRPr lang="en-US" dirty="0"/>
          </a:p>
        </p:txBody>
      </p:sp>
      <p:sp>
        <p:nvSpPr>
          <p:cNvPr id="84" name="Slide Number Placeholder 14"/>
          <p:cNvSpPr>
            <a:spLocks noGrp="1"/>
          </p:cNvSpPr>
          <p:nvPr>
            <p:ph type="sldNum" sz="quarter" idx="4"/>
          </p:nvPr>
        </p:nvSpPr>
        <p:spPr>
          <a:xfrm>
            <a:off x="7766743" y="4957227"/>
            <a:ext cx="256801" cy="116425"/>
          </a:xfrm>
        </p:spPr>
        <p:txBody>
          <a:bodyPr/>
          <a:lstStyle/>
          <a:p>
            <a:fld id="{7BCC8D0D-EAEC-449D-9161-023DFF90F2E2}" type="slidenum">
              <a:rPr>
                <a:solidFill>
                  <a:srgbClr val="000000">
                    <a:lumMod val="65000"/>
                    <a:lumOff val="35000"/>
                  </a:srgbClr>
                </a:solidFill>
              </a:rPr>
              <a:pPr/>
              <a:t>8</a:t>
            </a:fld>
            <a:endParaRPr dirty="0">
              <a:solidFill>
                <a:srgbClr val="000000">
                  <a:lumMod val="65000"/>
                  <a:lumOff val="35000"/>
                </a:srgbClr>
              </a:solidFill>
            </a:endParaRPr>
          </a:p>
        </p:txBody>
      </p:sp>
    </p:spTree>
    <p:extLst>
      <p:ext uri="{BB962C8B-B14F-4D97-AF65-F5344CB8AC3E}">
        <p14:creationId xmlns:p14="http://schemas.microsoft.com/office/powerpoint/2010/main" val="2970664664"/>
      </p:ext>
    </p:extLst>
  </p:cSld>
  <p:clrMapOvr>
    <a:masterClrMapping/>
  </p:clrMapOvr>
  <mc:AlternateContent xmlns:mc="http://schemas.openxmlformats.org/markup-compatibility/2006" xmlns:p14="http://schemas.microsoft.com/office/powerpoint/2010/main">
    <mc:Choice Requires="p14">
      <p:transition p14:dur="0"/>
    </mc:Choice>
    <mc:Fallback xmlns="" xmlns:mv="urn:schemas-microsoft-com:mac:vml">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Single, Integrated Product</a:t>
            </a:r>
            <a:endParaRPr lang="en-US" dirty="0"/>
          </a:p>
        </p:txBody>
      </p:sp>
      <p:sp>
        <p:nvSpPr>
          <p:cNvPr id="13" name="TextBox 12"/>
          <p:cNvSpPr txBox="1"/>
          <p:nvPr/>
        </p:nvSpPr>
        <p:spPr>
          <a:xfrm>
            <a:off x="700299" y="1155736"/>
            <a:ext cx="1863332" cy="1200329"/>
          </a:xfrm>
          <a:prstGeom prst="rect">
            <a:avLst/>
          </a:prstGeom>
          <a:noFill/>
        </p:spPr>
        <p:txBody>
          <a:bodyPr wrap="square" rtlCol="0">
            <a:spAutoFit/>
          </a:bodyPr>
          <a:lstStyle/>
          <a:p>
            <a:pPr algn="ctr"/>
            <a:r>
              <a:rPr lang="en-US" sz="2400" dirty="0" smtClean="0">
                <a:latin typeface="+mn-lt"/>
                <a:cs typeface="Verdana"/>
              </a:rPr>
              <a:t>Router</a:t>
            </a:r>
          </a:p>
          <a:p>
            <a:pPr algn="ctr"/>
            <a:r>
              <a:rPr lang="en-US" sz="2400" dirty="0" smtClean="0">
                <a:latin typeface="+mn-lt"/>
                <a:cs typeface="Verdana"/>
              </a:rPr>
              <a:t>Firewall </a:t>
            </a:r>
          </a:p>
          <a:p>
            <a:pPr algn="ctr"/>
            <a:r>
              <a:rPr lang="en-US" sz="2400" dirty="0" smtClean="0">
                <a:latin typeface="+mn-lt"/>
                <a:cs typeface="Verdana"/>
              </a:rPr>
              <a:t>VPN</a:t>
            </a:r>
            <a:endParaRPr lang="en-US" sz="2400" dirty="0">
              <a:latin typeface="+mn-lt"/>
              <a:cs typeface="Verdana"/>
            </a:endParaRPr>
          </a:p>
        </p:txBody>
      </p:sp>
      <p:sp>
        <p:nvSpPr>
          <p:cNvPr id="14" name="TextBox 13"/>
          <p:cNvSpPr txBox="1"/>
          <p:nvPr/>
        </p:nvSpPr>
        <p:spPr>
          <a:xfrm>
            <a:off x="700299" y="3421614"/>
            <a:ext cx="1863332" cy="1015663"/>
          </a:xfrm>
          <a:prstGeom prst="rect">
            <a:avLst/>
          </a:prstGeom>
          <a:noFill/>
        </p:spPr>
        <p:txBody>
          <a:bodyPr wrap="square" rtlCol="0">
            <a:spAutoFit/>
          </a:bodyPr>
          <a:lstStyle/>
          <a:p>
            <a:pPr algn="ctr"/>
            <a:r>
              <a:rPr lang="en-US" sz="2000" dirty="0" smtClean="0">
                <a:latin typeface="+mn-lt"/>
                <a:cs typeface="Verdana"/>
              </a:rPr>
              <a:t>OSPF, BGP</a:t>
            </a:r>
          </a:p>
          <a:p>
            <a:pPr algn="ctr"/>
            <a:r>
              <a:rPr lang="en-US" sz="2000" dirty="0" smtClean="0">
                <a:latin typeface="+mn-lt"/>
                <a:cs typeface="Verdana"/>
              </a:rPr>
              <a:t>Stateful, NAT</a:t>
            </a:r>
          </a:p>
          <a:p>
            <a:pPr algn="ctr"/>
            <a:r>
              <a:rPr lang="en-US" sz="2000" dirty="0" smtClean="0">
                <a:latin typeface="+mn-lt"/>
                <a:cs typeface="Verdana"/>
              </a:rPr>
              <a:t>IPSec, SSL</a:t>
            </a:r>
            <a:endParaRPr lang="en-US" sz="2000" dirty="0">
              <a:latin typeface="+mn-lt"/>
              <a:cs typeface="Verdana"/>
            </a:endParaRPr>
          </a:p>
        </p:txBody>
      </p:sp>
      <p:grpSp>
        <p:nvGrpSpPr>
          <p:cNvPr id="17" name="Group 16"/>
          <p:cNvGrpSpPr/>
          <p:nvPr/>
        </p:nvGrpSpPr>
        <p:grpSpPr>
          <a:xfrm>
            <a:off x="908648" y="2449291"/>
            <a:ext cx="1654983" cy="972323"/>
            <a:chOff x="1831908" y="4271963"/>
            <a:chExt cx="830470" cy="477312"/>
          </a:xfrm>
        </p:grpSpPr>
        <p:pic>
          <p:nvPicPr>
            <p:cNvPr id="18" name="Picture 2" descr="VYA-routerFirewal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1831908" y="4271963"/>
              <a:ext cx="718211" cy="4180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4" descr="VPN-lock"/>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437859" y="4524756"/>
              <a:ext cx="224519" cy="224519"/>
            </a:xfrm>
            <a:prstGeom prst="rect">
              <a:avLst/>
            </a:prstGeom>
            <a:noFill/>
            <a:extLst>
              <a:ext uri="{909E8E84-426E-40DD-AFC4-6F175D3DCCD1}">
                <a14:hiddenFill xmlns:a14="http://schemas.microsoft.com/office/drawing/2010/main">
                  <a:solidFill>
                    <a:srgbClr val="FFFFFF"/>
                  </a:solidFill>
                </a14:hiddenFill>
              </a:ext>
            </a:extLst>
          </p:spPr>
        </p:pic>
      </p:grpSp>
      <p:sp>
        <p:nvSpPr>
          <p:cNvPr id="20" name="Rectangle 19"/>
          <p:cNvSpPr/>
          <p:nvPr/>
        </p:nvSpPr>
        <p:spPr bwMode="auto">
          <a:xfrm>
            <a:off x="4481508" y="1155379"/>
            <a:ext cx="4662491" cy="2964180"/>
          </a:xfrm>
          <a:prstGeom prst="rect">
            <a:avLst/>
          </a:prstGeom>
          <a:solidFill>
            <a:schemeClr val="bg1">
              <a:lumMod val="95000"/>
            </a:schemeClr>
          </a:solidFill>
          <a:ln w="19050" algn="ctr">
            <a:noFill/>
            <a:miter lim="800000"/>
            <a:headEnd/>
            <a:tailEnd/>
          </a:ln>
        </p:spPr>
        <p:txBody>
          <a:bodyPr wrap="none" rtlCol="0" anchor="ctr"/>
          <a:lstStyle/>
          <a:p>
            <a:pPr algn="ctr"/>
            <a:r>
              <a:rPr lang="en-US" sz="2400" dirty="0" smtClean="0"/>
              <a:t>The Brocade Vyatta vRouter </a:t>
            </a:r>
          </a:p>
          <a:p>
            <a:pPr algn="ctr"/>
            <a:endParaRPr lang="en-US" dirty="0" smtClean="0"/>
          </a:p>
          <a:p>
            <a:pPr algn="ctr"/>
            <a:r>
              <a:rPr lang="en-US" sz="2000" dirty="0" smtClean="0"/>
              <a:t>Network </a:t>
            </a:r>
            <a:r>
              <a:rPr lang="en-US" sz="2000" dirty="0"/>
              <a:t>infrastructure with the </a:t>
            </a:r>
            <a:br>
              <a:rPr lang="en-US" sz="2000" dirty="0"/>
            </a:br>
            <a:r>
              <a:rPr lang="en-US" sz="2000" b="1" dirty="0">
                <a:solidFill>
                  <a:schemeClr val="bg2"/>
                </a:solidFill>
              </a:rPr>
              <a:t>flexibility &amp; economics of software</a:t>
            </a:r>
          </a:p>
          <a:p>
            <a:pPr algn="ctr"/>
            <a:r>
              <a:rPr lang="en-US" sz="2000" dirty="0"/>
              <a:t>for virtualized </a:t>
            </a:r>
            <a:r>
              <a:rPr lang="en-US" sz="2000" dirty="0" smtClean="0"/>
              <a:t>enterprises</a:t>
            </a:r>
            <a:br>
              <a:rPr lang="en-US" sz="2000" dirty="0" smtClean="0"/>
            </a:br>
            <a:r>
              <a:rPr lang="en-US" sz="2000" dirty="0" smtClean="0"/>
              <a:t>and </a:t>
            </a:r>
            <a:r>
              <a:rPr lang="en-US" sz="2000"/>
              <a:t>cloud </a:t>
            </a:r>
            <a:r>
              <a:rPr lang="en-US" sz="2000" smtClean="0"/>
              <a:t>service providers</a:t>
            </a:r>
            <a:endParaRPr lang="en-US" sz="2000" dirty="0"/>
          </a:p>
          <a:p>
            <a:pPr algn="ctr"/>
            <a:endParaRPr lang="en-US" dirty="0"/>
          </a:p>
        </p:txBody>
      </p:sp>
      <p:sp>
        <p:nvSpPr>
          <p:cNvPr id="11" name="Footer Placeholder 2"/>
          <p:cNvSpPr>
            <a:spLocks noGrp="1"/>
          </p:cNvSpPr>
          <p:nvPr>
            <p:ph type="ftr" sz="quarter" idx="3"/>
          </p:nvPr>
        </p:nvSpPr>
        <p:spPr>
          <a:xfrm>
            <a:off x="336880" y="4987786"/>
            <a:ext cx="3990646" cy="103485"/>
          </a:xfrm>
        </p:spPr>
        <p:txBody>
          <a:bodyPr/>
          <a:lstStyle/>
          <a:p>
            <a:r>
              <a:rPr lang="en-US" dirty="0" smtClean="0"/>
              <a:t>© 2013 Brocade Communications Systems, Inc. Company Proprietary Information</a:t>
            </a:r>
            <a:endParaRPr lang="en-US" dirty="0"/>
          </a:p>
        </p:txBody>
      </p:sp>
      <p:sp>
        <p:nvSpPr>
          <p:cNvPr id="12" name="Slide Number Placeholder 4"/>
          <p:cNvSpPr>
            <a:spLocks noGrp="1"/>
          </p:cNvSpPr>
          <p:nvPr>
            <p:ph type="sldNum" sz="quarter" idx="4"/>
          </p:nvPr>
        </p:nvSpPr>
        <p:spPr>
          <a:xfrm>
            <a:off x="7766743" y="4979473"/>
            <a:ext cx="256801" cy="116425"/>
          </a:xfrm>
        </p:spPr>
        <p:txBody>
          <a:bodyPr/>
          <a:lstStyle/>
          <a:p>
            <a:fld id="{7BCC8D0D-EAEC-449D-9161-023DFF90F2E2}" type="slidenum">
              <a:rPr lang="en-US" smtClean="0"/>
              <a:pPr/>
              <a:t>9</a:t>
            </a:fld>
            <a:endParaRPr lang="en-US" dirty="0"/>
          </a:p>
        </p:txBody>
      </p:sp>
    </p:spTree>
    <p:extLst>
      <p:ext uri="{BB962C8B-B14F-4D97-AF65-F5344CB8AC3E}">
        <p14:creationId xmlns:p14="http://schemas.microsoft.com/office/powerpoint/2010/main" val="1740887149"/>
      </p:ext>
    </p:extLst>
  </p:cSld>
  <p:clrMapOvr>
    <a:masterClrMapping/>
  </p:clrMapOvr>
  <p:transition>
    <p:fade/>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p9Oy_4YsJnkuYmryo6_uXlw"/>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9Oy_4YsJnkuYmryo6_uXlw"/>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9Oy_4YsJnkuYmryo6_uXlw"/>
</p:tagLst>
</file>

<file path=ppt/tags/tag4.xml><?xml version="1.0" encoding="utf-8"?>
<p:tagLst xmlns:a="http://schemas.openxmlformats.org/drawingml/2006/main" xmlns:r="http://schemas.openxmlformats.org/officeDocument/2006/relationships" xmlns:p="http://schemas.openxmlformats.org/presentationml/2006/main">
  <p:tag name="TIMING" val="|4.6|7.3|6.3|3.4"/>
</p:tagLst>
</file>

<file path=ppt/tags/tag5.xml><?xml version="1.0" encoding="utf-8"?>
<p:tagLst xmlns:a="http://schemas.openxmlformats.org/drawingml/2006/main" xmlns:r="http://schemas.openxmlformats.org/officeDocument/2006/relationships" xmlns:p="http://schemas.openxmlformats.org/presentationml/2006/main">
  <p:tag name="TIMING" val="|8.7|4.3"/>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9Oy_4YsJnkuYmryo6_uXlw"/>
</p:tagLst>
</file>

<file path=ppt/tags/tag7.xml><?xml version="1.0" encoding="utf-8"?>
<p:tagLst xmlns:a="http://schemas.openxmlformats.org/drawingml/2006/main" xmlns:r="http://schemas.openxmlformats.org/officeDocument/2006/relationships" xmlns:p="http://schemas.openxmlformats.org/presentationml/2006/main">
  <p:tag name="TIMING" val="|7.1|2.3|1.9"/>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p9Oy_4YsJnkuYmryo6_uXlw"/>
</p:tagLst>
</file>

<file path=ppt/theme/theme1.xml><?xml version="1.0" encoding="utf-8"?>
<a:theme xmlns:a="http://schemas.openxmlformats.org/drawingml/2006/main" name="Corporate Presentation Template_16x9_6-3-11">
  <a:themeElements>
    <a:clrScheme name="Custom 5">
      <a:dk1>
        <a:sysClr val="windowText" lastClr="000000"/>
      </a:dk1>
      <a:lt1>
        <a:sysClr val="window" lastClr="FFFFFF"/>
      </a:lt1>
      <a:dk2>
        <a:srgbClr val="8C8C8C"/>
      </a:dk2>
      <a:lt2>
        <a:srgbClr val="FF6600"/>
      </a:lt2>
      <a:accent1>
        <a:srgbClr val="BEBEBE"/>
      </a:accent1>
      <a:accent2>
        <a:srgbClr val="4084A4"/>
      </a:accent2>
      <a:accent3>
        <a:srgbClr val="4D698F"/>
      </a:accent3>
      <a:accent4>
        <a:srgbClr val="6D9442"/>
      </a:accent4>
      <a:accent5>
        <a:srgbClr val="D7B63A"/>
      </a:accent5>
      <a:accent6>
        <a:srgbClr val="D8832D"/>
      </a:accent6>
      <a:hlink>
        <a:srgbClr val="4084A4"/>
      </a:hlink>
      <a:folHlink>
        <a:srgbClr val="8C8C8C"/>
      </a:folHlink>
    </a:clrScheme>
    <a:fontScheme name="Brocade Template 2009">
      <a:majorFont>
        <a:latin typeface="Franklin Gothic Demi"/>
        <a:ea typeface=""/>
        <a:cs typeface=""/>
      </a:majorFont>
      <a:minorFont>
        <a:latin typeface="Franklin Gothic Book"/>
        <a:ea typeface=""/>
        <a:cs typeface=""/>
      </a:minorFont>
    </a:fontScheme>
    <a:fmtScheme name="Oriel">
      <a:fillStyleLst>
        <a:solidFill>
          <a:schemeClr val="phClr"/>
        </a:solidFill>
        <a:gradFill rotWithShape="1">
          <a:gsLst>
            <a:gs pos="0">
              <a:schemeClr val="phClr">
                <a:tint val="35000"/>
                <a:satMod val="260000"/>
              </a:schemeClr>
            </a:gs>
            <a:gs pos="30000">
              <a:schemeClr val="phClr">
                <a:tint val="38000"/>
                <a:satMod val="260000"/>
              </a:schemeClr>
            </a:gs>
            <a:gs pos="75000">
              <a:schemeClr val="phClr">
                <a:tint val="55000"/>
                <a:satMod val="255000"/>
              </a:schemeClr>
            </a:gs>
            <a:gs pos="100000">
              <a:schemeClr val="phClr">
                <a:tint val="70000"/>
                <a:satMod val="255000"/>
              </a:schemeClr>
            </a:gs>
          </a:gsLst>
          <a:path path="circle">
            <a:fillToRect l="5000" t="100000" r="120000" b="10000"/>
          </a:path>
        </a:gradFill>
        <a:gradFill rotWithShape="1">
          <a:gsLst>
            <a:gs pos="0">
              <a:schemeClr val="phClr">
                <a:shade val="63000"/>
                <a:satMod val="165000"/>
              </a:schemeClr>
            </a:gs>
            <a:gs pos="30000">
              <a:schemeClr val="phClr">
                <a:shade val="58000"/>
                <a:satMod val="165000"/>
              </a:schemeClr>
            </a:gs>
            <a:gs pos="75000">
              <a:schemeClr val="phClr">
                <a:shade val="30000"/>
                <a:satMod val="175000"/>
              </a:schemeClr>
            </a:gs>
            <a:gs pos="100000">
              <a:schemeClr val="phClr">
                <a:shade val="15000"/>
                <a:satMod val="175000"/>
              </a:schemeClr>
            </a:gs>
          </a:gsLst>
          <a:path path="circle">
            <a:fillToRect l="5000" t="100000" r="120000" b="10000"/>
          </a:path>
        </a:gradFill>
      </a:fillStyleLst>
      <a:lnStyleLst>
        <a:ln w="12700" cap="flat" cmpd="sng" algn="ctr">
          <a:solidFill>
            <a:schemeClr val="phClr">
              <a:shade val="70000"/>
              <a:satMod val="150000"/>
            </a:schemeClr>
          </a:solidFill>
          <a:prstDash val="solid"/>
        </a:ln>
        <a:ln w="25400" cap="flat" cmpd="sng" algn="ctr">
          <a:solidFill>
            <a:schemeClr val="phClr"/>
          </a:solidFill>
          <a:prstDash val="solid"/>
        </a:ln>
        <a:ln w="34925" cap="flat" cmpd="sng" algn="ctr">
          <a:solidFill>
            <a:schemeClr val="phClr"/>
          </a:solidFill>
          <a:prstDash val="solid"/>
        </a:ln>
      </a:lnStyleLst>
      <a:effectStyleLst>
        <a:effectStyle>
          <a:effectLst>
            <a:outerShdw blurRad="50800" dist="25000" dir="5400000" rotWithShape="0">
              <a:srgbClr val="000000">
                <a:alpha val="40000"/>
              </a:srgbClr>
            </a:outerShdw>
          </a:effectLst>
        </a:effectStyle>
        <a:effectStyle>
          <a:effectLst>
            <a:outerShdw blurRad="50800" dist="20000" dir="5400000" rotWithShape="0">
              <a:srgbClr val="000000">
                <a:alpha val="42000"/>
              </a:srgbClr>
            </a:outerShdw>
          </a:effectLst>
        </a:effectStyle>
        <a:effectStyle>
          <a:effectLst>
            <a:outerShdw blurRad="50800" dist="20000" dir="5400000" rotWithShape="0">
              <a:srgbClr val="000000">
                <a:alpha val="42000"/>
              </a:srgbClr>
            </a:outerShdw>
          </a:effectLst>
          <a:scene3d>
            <a:camera prst="orthographicFront">
              <a:rot lat="0" lon="0" rev="0"/>
            </a:camera>
            <a:lightRig rig="balanced" dir="t">
              <a:rot lat="0" lon="0" rev="0"/>
            </a:lightRig>
          </a:scene3d>
          <a:sp3d>
            <a:bevelT w="47625" h="69850"/>
            <a:contourClr>
              <a:schemeClr val="lt1"/>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solidFill>
        <a:ln w="19050" algn="ctr">
          <a:noFill/>
          <a:miter lim="800000"/>
          <a:headEnd/>
          <a:tailEnd/>
        </a:ln>
      </a:spPr>
      <a:bodyPr wrap="none" anchor="ctr"/>
      <a:lstStyle>
        <a:defPPr>
          <a:defRPr dirty="0"/>
        </a:defPPr>
      </a:lstStyle>
    </a:spDef>
    <a:lnDef>
      <a:spPr>
        <a:ln w="28575">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bwMode="auto">
        <a:noFill/>
        <a:ln w="19050" algn="ctr">
          <a:noFill/>
          <a:miter lim="800000"/>
          <a:headEnd/>
          <a:tailEnd/>
        </a:ln>
      </a:spPr>
      <a:bodyPr wrap="none" lIns="0" tIns="0" rIns="0" bIns="0" rtlCol="0">
        <a:spAutoFit/>
      </a:bodyPr>
      <a:lstStyle>
        <a:defPPr>
          <a:defRPr dirty="0" err="1" smtClean="0"/>
        </a:defPPr>
      </a:lstStyle>
    </a:txDef>
  </a:objectDefaults>
  <a:extraClrSchemeLst/>
</a:theme>
</file>

<file path=ppt/theme/theme2.xml><?xml version="1.0" encoding="utf-8"?>
<a:theme xmlns:a="http://schemas.openxmlformats.org/drawingml/2006/main" name="PPtPrsntnTmpJPMPartners06">
  <a:themeElements>
    <a:clrScheme name="Vyatta">
      <a:dk1>
        <a:srgbClr val="000000"/>
      </a:dk1>
      <a:lt1>
        <a:srgbClr val="FFFFFF"/>
      </a:lt1>
      <a:dk2>
        <a:srgbClr val="000000"/>
      </a:dk2>
      <a:lt2>
        <a:srgbClr val="919191"/>
      </a:lt2>
      <a:accent1>
        <a:srgbClr val="FF9900"/>
      </a:accent1>
      <a:accent2>
        <a:srgbClr val="6699CC"/>
      </a:accent2>
      <a:accent3>
        <a:srgbClr val="CC9900"/>
      </a:accent3>
      <a:accent4>
        <a:srgbClr val="000000"/>
      </a:accent4>
      <a:accent5>
        <a:srgbClr val="999999"/>
      </a:accent5>
      <a:accent6>
        <a:srgbClr val="CCCCCC"/>
      </a:accent6>
      <a:hlink>
        <a:srgbClr val="CC9900"/>
      </a:hlink>
      <a:folHlink>
        <a:srgbClr val="999999"/>
      </a:folHlink>
    </a:clrScheme>
    <a:fontScheme name="PPtPrsntnTmpJPMPartners06">
      <a:majorFont>
        <a:latin typeface="Arial"/>
        <a:ea typeface=""/>
        <a:cs typeface=""/>
      </a:majorFont>
      <a:minorFont>
        <a:latin typeface="Arial"/>
        <a:ea typeface=""/>
        <a:cs typeface=""/>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sz="16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sz="1600" b="0" i="0" u="none" strike="noStrike" cap="none" normalizeH="0" baseline="0" smtClean="0">
            <a:ln>
              <a:noFill/>
            </a:ln>
            <a:solidFill>
              <a:schemeClr val="tx1"/>
            </a:solidFill>
            <a:effectLst/>
            <a:latin typeface="Arial" charset="0"/>
          </a:defRPr>
        </a:defPPr>
      </a:lstStyle>
    </a:lnDef>
  </a:objectDefaults>
  <a:extraClrSchemeLst>
    <a:extraClrScheme>
      <a:clrScheme name="PPtPrsntnTmpJPMPartners06 1">
        <a:dk1>
          <a:srgbClr val="000000"/>
        </a:dk1>
        <a:lt1>
          <a:srgbClr val="FFFFFF"/>
        </a:lt1>
        <a:dk2>
          <a:srgbClr val="000000"/>
        </a:dk2>
        <a:lt2>
          <a:srgbClr val="919191"/>
        </a:lt2>
        <a:accent1>
          <a:srgbClr val="666666"/>
        </a:accent1>
        <a:accent2>
          <a:srgbClr val="999999"/>
        </a:accent2>
        <a:accent3>
          <a:srgbClr val="FFFFFF"/>
        </a:accent3>
        <a:accent4>
          <a:srgbClr val="000000"/>
        </a:accent4>
        <a:accent5>
          <a:srgbClr val="B8B8B8"/>
        </a:accent5>
        <a:accent6>
          <a:srgbClr val="8A8A8A"/>
        </a:accent6>
        <a:hlink>
          <a:srgbClr val="CCCCCC"/>
        </a:hlink>
        <a:folHlink>
          <a:srgbClr val="E6E6E6"/>
        </a:folHlink>
      </a:clrScheme>
      <a:clrMap bg1="lt1" tx1="dk1" bg2="lt2" tx2="dk2" accent1="accent1" accent2="accent2" accent3="accent3" accent4="accent4" accent5="accent5" accent6="accent6" hlink="hlink" folHlink="folHlink"/>
    </a:extraClrScheme>
    <a:extraClrScheme>
      <a:clrScheme name="PPtPrsntnTmpJPMPartners06 2">
        <a:dk1>
          <a:srgbClr val="000000"/>
        </a:dk1>
        <a:lt1>
          <a:srgbClr val="FFFFFF"/>
        </a:lt1>
        <a:dk2>
          <a:srgbClr val="000000"/>
        </a:dk2>
        <a:lt2>
          <a:srgbClr val="919191"/>
        </a:lt2>
        <a:accent1>
          <a:srgbClr val="0051BA"/>
        </a:accent1>
        <a:accent2>
          <a:srgbClr val="00997C"/>
        </a:accent2>
        <a:accent3>
          <a:srgbClr val="FFFFFF"/>
        </a:accent3>
        <a:accent4>
          <a:srgbClr val="000000"/>
        </a:accent4>
        <a:accent5>
          <a:srgbClr val="AAB3D9"/>
        </a:accent5>
        <a:accent6>
          <a:srgbClr val="008A70"/>
        </a:accent6>
        <a:hlink>
          <a:srgbClr val="C6A00C"/>
        </a:hlink>
        <a:folHlink>
          <a:srgbClr val="931638"/>
        </a:folHlink>
      </a:clrScheme>
      <a:clrMap bg1="lt1" tx1="dk1" bg2="lt2" tx2="dk2" accent1="accent1" accent2="accent2" accent3="accent3" accent4="accent4" accent5="accent5" accent6="accent6" hlink="hlink" folHlink="folHlink"/>
    </a:extraClrScheme>
    <a:extraClrScheme>
      <a:clrScheme name="PPtPrsntnTmpJPMPartners06 3">
        <a:dk1>
          <a:srgbClr val="969696"/>
        </a:dk1>
        <a:lt1>
          <a:srgbClr val="FFFFFF"/>
        </a:lt1>
        <a:dk2>
          <a:srgbClr val="00197D"/>
        </a:dk2>
        <a:lt2>
          <a:srgbClr val="FFFFFF"/>
        </a:lt2>
        <a:accent1>
          <a:srgbClr val="2257EC"/>
        </a:accent1>
        <a:accent2>
          <a:srgbClr val="008000"/>
        </a:accent2>
        <a:accent3>
          <a:srgbClr val="AAABBF"/>
        </a:accent3>
        <a:accent4>
          <a:srgbClr val="DADADA"/>
        </a:accent4>
        <a:accent5>
          <a:srgbClr val="ABB4F4"/>
        </a:accent5>
        <a:accent6>
          <a:srgbClr val="007300"/>
        </a:accent6>
        <a:hlink>
          <a:srgbClr val="907500"/>
        </a:hlink>
        <a:folHlink>
          <a:srgbClr val="921846"/>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1_PPtPrsntnTmpJPMPartners06">
  <a:themeElements>
    <a:clrScheme name="Vyatta">
      <a:dk1>
        <a:srgbClr val="000000"/>
      </a:dk1>
      <a:lt1>
        <a:srgbClr val="FFFFFF"/>
      </a:lt1>
      <a:dk2>
        <a:srgbClr val="000000"/>
      </a:dk2>
      <a:lt2>
        <a:srgbClr val="919191"/>
      </a:lt2>
      <a:accent1>
        <a:srgbClr val="FF9900"/>
      </a:accent1>
      <a:accent2>
        <a:srgbClr val="6699CC"/>
      </a:accent2>
      <a:accent3>
        <a:srgbClr val="CC9900"/>
      </a:accent3>
      <a:accent4>
        <a:srgbClr val="000000"/>
      </a:accent4>
      <a:accent5>
        <a:srgbClr val="999999"/>
      </a:accent5>
      <a:accent6>
        <a:srgbClr val="CCCCCC"/>
      </a:accent6>
      <a:hlink>
        <a:srgbClr val="CC9900"/>
      </a:hlink>
      <a:folHlink>
        <a:srgbClr val="999999"/>
      </a:folHlink>
    </a:clrScheme>
    <a:fontScheme name="PPtPrsntnTmpJPMPartners06">
      <a:majorFont>
        <a:latin typeface="Arial"/>
        <a:ea typeface=""/>
        <a:cs typeface=""/>
      </a:majorFont>
      <a:minorFont>
        <a:latin typeface="Arial"/>
        <a:ea typeface=""/>
        <a:cs typeface=""/>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sz="16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66788" rtl="0" eaLnBrk="1" fontAlgn="base" latinLnBrk="0" hangingPunct="1">
          <a:lnSpc>
            <a:spcPct val="100000"/>
          </a:lnSpc>
          <a:spcBef>
            <a:spcPct val="0"/>
          </a:spcBef>
          <a:spcAft>
            <a:spcPct val="0"/>
          </a:spcAft>
          <a:buClrTx/>
          <a:buSzTx/>
          <a:buFontTx/>
          <a:buNone/>
          <a:tabLst/>
          <a:defRPr kumimoji="0" lang="en-US" sz="1600" b="0" i="0" u="none" strike="noStrike" cap="none" normalizeH="0" baseline="0" smtClean="0">
            <a:ln>
              <a:noFill/>
            </a:ln>
            <a:solidFill>
              <a:schemeClr val="tx1"/>
            </a:solidFill>
            <a:effectLst/>
            <a:latin typeface="Arial" charset="0"/>
          </a:defRPr>
        </a:defPPr>
      </a:lstStyle>
    </a:lnDef>
  </a:objectDefaults>
  <a:extraClrSchemeLst>
    <a:extraClrScheme>
      <a:clrScheme name="PPtPrsntnTmpJPMPartners06 1">
        <a:dk1>
          <a:srgbClr val="000000"/>
        </a:dk1>
        <a:lt1>
          <a:srgbClr val="FFFFFF"/>
        </a:lt1>
        <a:dk2>
          <a:srgbClr val="000000"/>
        </a:dk2>
        <a:lt2>
          <a:srgbClr val="919191"/>
        </a:lt2>
        <a:accent1>
          <a:srgbClr val="666666"/>
        </a:accent1>
        <a:accent2>
          <a:srgbClr val="999999"/>
        </a:accent2>
        <a:accent3>
          <a:srgbClr val="FFFFFF"/>
        </a:accent3>
        <a:accent4>
          <a:srgbClr val="000000"/>
        </a:accent4>
        <a:accent5>
          <a:srgbClr val="B8B8B8"/>
        </a:accent5>
        <a:accent6>
          <a:srgbClr val="8A8A8A"/>
        </a:accent6>
        <a:hlink>
          <a:srgbClr val="CCCCCC"/>
        </a:hlink>
        <a:folHlink>
          <a:srgbClr val="E6E6E6"/>
        </a:folHlink>
      </a:clrScheme>
      <a:clrMap bg1="lt1" tx1="dk1" bg2="lt2" tx2="dk2" accent1="accent1" accent2="accent2" accent3="accent3" accent4="accent4" accent5="accent5" accent6="accent6" hlink="hlink" folHlink="folHlink"/>
    </a:extraClrScheme>
    <a:extraClrScheme>
      <a:clrScheme name="PPtPrsntnTmpJPMPartners06 2">
        <a:dk1>
          <a:srgbClr val="000000"/>
        </a:dk1>
        <a:lt1>
          <a:srgbClr val="FFFFFF"/>
        </a:lt1>
        <a:dk2>
          <a:srgbClr val="000000"/>
        </a:dk2>
        <a:lt2>
          <a:srgbClr val="919191"/>
        </a:lt2>
        <a:accent1>
          <a:srgbClr val="0051BA"/>
        </a:accent1>
        <a:accent2>
          <a:srgbClr val="00997C"/>
        </a:accent2>
        <a:accent3>
          <a:srgbClr val="FFFFFF"/>
        </a:accent3>
        <a:accent4>
          <a:srgbClr val="000000"/>
        </a:accent4>
        <a:accent5>
          <a:srgbClr val="AAB3D9"/>
        </a:accent5>
        <a:accent6>
          <a:srgbClr val="008A70"/>
        </a:accent6>
        <a:hlink>
          <a:srgbClr val="C6A00C"/>
        </a:hlink>
        <a:folHlink>
          <a:srgbClr val="931638"/>
        </a:folHlink>
      </a:clrScheme>
      <a:clrMap bg1="lt1" tx1="dk1" bg2="lt2" tx2="dk2" accent1="accent1" accent2="accent2" accent3="accent3" accent4="accent4" accent5="accent5" accent6="accent6" hlink="hlink" folHlink="folHlink"/>
    </a:extraClrScheme>
    <a:extraClrScheme>
      <a:clrScheme name="PPtPrsntnTmpJPMPartners06 3">
        <a:dk1>
          <a:srgbClr val="969696"/>
        </a:dk1>
        <a:lt1>
          <a:srgbClr val="FFFFFF"/>
        </a:lt1>
        <a:dk2>
          <a:srgbClr val="00197D"/>
        </a:dk2>
        <a:lt2>
          <a:srgbClr val="FFFFFF"/>
        </a:lt2>
        <a:accent1>
          <a:srgbClr val="2257EC"/>
        </a:accent1>
        <a:accent2>
          <a:srgbClr val="008000"/>
        </a:accent2>
        <a:accent3>
          <a:srgbClr val="AAABBF"/>
        </a:accent3>
        <a:accent4>
          <a:srgbClr val="DADADA"/>
        </a:accent4>
        <a:accent5>
          <a:srgbClr val="ABB4F4"/>
        </a:accent5>
        <a:accent6>
          <a:srgbClr val="007300"/>
        </a:accent6>
        <a:hlink>
          <a:srgbClr val="907500"/>
        </a:hlink>
        <a:folHlink>
          <a:srgbClr val="921846"/>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Office Theme">
  <a:themeElements>
    <a:clrScheme name="Brocade_2010 palette">
      <a:dk1>
        <a:sysClr val="windowText" lastClr="000000"/>
      </a:dk1>
      <a:lt1>
        <a:sysClr val="window" lastClr="FFFFFF"/>
      </a:lt1>
      <a:dk2>
        <a:srgbClr val="8C8C8C"/>
      </a:dk2>
      <a:lt2>
        <a:srgbClr val="FF0000"/>
      </a:lt2>
      <a:accent1>
        <a:srgbClr val="BEBEBE"/>
      </a:accent1>
      <a:accent2>
        <a:srgbClr val="4084A4"/>
      </a:accent2>
      <a:accent3>
        <a:srgbClr val="4D698F"/>
      </a:accent3>
      <a:accent4>
        <a:srgbClr val="6D9442"/>
      </a:accent4>
      <a:accent5>
        <a:srgbClr val="D7B63A"/>
      </a:accent5>
      <a:accent6>
        <a:srgbClr val="D8832D"/>
      </a:accent6>
      <a:hlink>
        <a:srgbClr val="4084A4"/>
      </a:hlink>
      <a:folHlink>
        <a:srgbClr val="8C8C8C"/>
      </a:folHlink>
    </a:clrScheme>
    <a:fontScheme name="Brocade">
      <a:majorFont>
        <a:latin typeface="Franklin Gothic Demi"/>
        <a:ea typeface=""/>
        <a:cs typeface=""/>
      </a:majorFont>
      <a:minorFont>
        <a:latin typeface="Franklin Gothic Book"/>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Brocade_2010 palette">
      <a:dk1>
        <a:sysClr val="windowText" lastClr="000000"/>
      </a:dk1>
      <a:lt1>
        <a:sysClr val="window" lastClr="FFFFFF"/>
      </a:lt1>
      <a:dk2>
        <a:srgbClr val="8C8C8C"/>
      </a:dk2>
      <a:lt2>
        <a:srgbClr val="FF0000"/>
      </a:lt2>
      <a:accent1>
        <a:srgbClr val="BEBEBE"/>
      </a:accent1>
      <a:accent2>
        <a:srgbClr val="4084A4"/>
      </a:accent2>
      <a:accent3>
        <a:srgbClr val="4D698F"/>
      </a:accent3>
      <a:accent4>
        <a:srgbClr val="6D9442"/>
      </a:accent4>
      <a:accent5>
        <a:srgbClr val="D7B63A"/>
      </a:accent5>
      <a:accent6>
        <a:srgbClr val="D8832D"/>
      </a:accent6>
      <a:hlink>
        <a:srgbClr val="4084A4"/>
      </a:hlink>
      <a:folHlink>
        <a:srgbClr val="8C8C8C"/>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09BFD5D484ED57438231C5F4848B6EC7" ma:contentTypeVersion="0" ma:contentTypeDescription="Create a new document." ma:contentTypeScope="" ma:versionID="48808eaeca51724a2208bf8797897858">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B48DB2A-A2BB-49B9-B517-04CB45F2482A}">
  <ds:schemaRefs>
    <ds:schemaRef ds:uri="http://schemas.microsoft.com/office/2006/metadata/properties"/>
    <ds:schemaRef ds:uri="http://purl.org/dc/elements/1.1/"/>
    <ds:schemaRef ds:uri="http://schemas.microsoft.com/office/2006/documentManagement/types"/>
    <ds:schemaRef ds:uri="http://www.w3.org/XML/1998/namespace"/>
    <ds:schemaRef ds:uri="http://purl.org/dc/dcmitype/"/>
    <ds:schemaRef ds:uri="http://purl.org/dc/terms/"/>
    <ds:schemaRef ds:uri="http://schemas.openxmlformats.org/package/2006/metadata/core-properties"/>
  </ds:schemaRefs>
</ds:datastoreItem>
</file>

<file path=customXml/itemProps2.xml><?xml version="1.0" encoding="utf-8"?>
<ds:datastoreItem xmlns:ds="http://schemas.openxmlformats.org/officeDocument/2006/customXml" ds:itemID="{E5686649-89C0-47C3-BB59-3DECE68F346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3.xml><?xml version="1.0" encoding="utf-8"?>
<ds:datastoreItem xmlns:ds="http://schemas.openxmlformats.org/officeDocument/2006/customXml" ds:itemID="{F8A51949-CE2D-4D1D-81B7-CD96A131197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Corporate Presentation Template_16x9_11-17-10</Template>
  <TotalTime>10976</TotalTime>
  <Words>2625</Words>
  <Application>Microsoft Office PowerPoint</Application>
  <PresentationFormat>On-screen Show (16:9)</PresentationFormat>
  <Paragraphs>548</Paragraphs>
  <Slides>25</Slides>
  <Notes>18</Notes>
  <HiddenSlides>0</HiddenSlides>
  <MMClips>0</MMClips>
  <ScaleCrop>false</ScaleCrop>
  <HeadingPairs>
    <vt:vector size="4" baseType="variant">
      <vt:variant>
        <vt:lpstr>Theme</vt:lpstr>
      </vt:variant>
      <vt:variant>
        <vt:i4>3</vt:i4>
      </vt:variant>
      <vt:variant>
        <vt:lpstr>Slide Titles</vt:lpstr>
      </vt:variant>
      <vt:variant>
        <vt:i4>25</vt:i4>
      </vt:variant>
    </vt:vector>
  </HeadingPairs>
  <TitlesOfParts>
    <vt:vector size="28" baseType="lpstr">
      <vt:lpstr>Corporate Presentation Template_16x9_6-3-11</vt:lpstr>
      <vt:lpstr>PPtPrsntnTmpJPMPartners06</vt:lpstr>
      <vt:lpstr>1_PPtPrsntnTmpJPMPartners06</vt:lpstr>
      <vt:lpstr>Virtual Networking with the Brocade Vyatta vRouter </vt:lpstr>
      <vt:lpstr>Remember when networking was exciting? It’s that time again</vt:lpstr>
      <vt:lpstr>Who is Vyatta?</vt:lpstr>
      <vt:lpstr>PowerPoint Presentation</vt:lpstr>
      <vt:lpstr>Vyatta Milestones in Cloud Networking</vt:lpstr>
      <vt:lpstr>Why Vyatta?</vt:lpstr>
      <vt:lpstr>Virtual Compute Changes Networking</vt:lpstr>
      <vt:lpstr>The Value of Software Networking</vt:lpstr>
      <vt:lpstr>Single, Integrated Product</vt:lpstr>
      <vt:lpstr>Vyatta OS Architecture</vt:lpstr>
      <vt:lpstr>PowerPoint Presentation</vt:lpstr>
      <vt:lpstr>Vyatta Virtual Router Highlights</vt:lpstr>
      <vt:lpstr>Use Cases</vt:lpstr>
      <vt:lpstr>Use Cases</vt:lpstr>
      <vt:lpstr>Cloud Bridging</vt:lpstr>
      <vt:lpstr>Virtual Networking</vt:lpstr>
      <vt:lpstr>Multi-Tenant Cloud Datacenter</vt:lpstr>
      <vt:lpstr>Vyatta in the Public Cloud</vt:lpstr>
      <vt:lpstr>Software Defined Datacenter</vt:lpstr>
      <vt:lpstr>Virtualize the Network</vt:lpstr>
      <vt:lpstr>Datacenter-In-A-Box</vt:lpstr>
      <vt:lpstr>Roadmap to SDN</vt:lpstr>
      <vt:lpstr>Brocade and Vyatta—Better Together </vt:lpstr>
      <vt:lpstr>Brocade Vyatta Advantage</vt:lpstr>
      <vt:lpstr>PowerPoint Presentation</vt:lpstr>
    </vt:vector>
  </TitlesOfParts>
  <Company>Brocade Communications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Corporate Presentation Template</dc:title>
  <dc:creator>Cathy Colgan</dc:creator>
  <cp:lastModifiedBy>Daniel Schrader</cp:lastModifiedBy>
  <cp:revision>148</cp:revision>
  <dcterms:created xsi:type="dcterms:W3CDTF">2011-02-08T18:56:05Z</dcterms:created>
  <dcterms:modified xsi:type="dcterms:W3CDTF">2013-03-21T21:57:41Z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0x01010009BFD5D484ED57438231C5F4848B6EC7</vt:lpwstr>
  </property>
</Properties>
</file>